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 name="Shape 3"/>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 name="Shape 29"/>
        <p:cNvGrpSpPr/>
        <p:nvPr/>
      </p:nvGrpSpPr>
      <p:grpSpPr>
        <a:xfrm>
          <a:off x="0" y="0"/>
          <a:ext cx="0" cy="0"/>
          <a:chOff x="0" y="0"/>
          <a:chExt cx="0" cy="0"/>
        </a:xfrm>
      </p:grpSpPr>
      <p:sp>
        <p:nvSpPr>
          <p:cNvPr id="30" name="Shape 3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31" name="Shape 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 name="Shape 32"/>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3" name="Shape 25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254" name="Shape 25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299" name="Shape 2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0" name="Shape 300"/>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Clr>
                <a:srgbClr val="000000"/>
              </a:buClr>
              <a:buSzPct val="25000"/>
              <a:buFont typeface="Arial"/>
              <a:buNone/>
            </a:pPr>
            <a:r>
              <a:rPr b="0" baseline="0" i="0" lang="en-US" sz="1800" u="none" cap="none" strike="noStrike">
                <a:solidFill>
                  <a:srgbClr val="000000"/>
                </a:solidFill>
              </a:rPr>
              <a:t>A typical mesophyll cell has 30-40 chloroplasts, each about 2-4 microns by 4-7 microns long.</a:t>
            </a: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Each chloroplast has two membranes around a central aqueous space, the stroma.</a:t>
            </a: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In the stroma are membranous sacs,  the thylakoids.</a:t>
            </a: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These have an internal aqueous space, the thylakoid lumen or thylakoid space.</a:t>
            </a: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Thylakoids may be stacked into columns called grana.</a:t>
            </a:r>
          </a:p>
          <a:p>
            <a:pPr>
              <a:spcBef>
                <a:spcPts val="0"/>
              </a:spcBef>
              <a:buNone/>
            </a:pPr>
            <a:r>
              <a:t/>
            </a:r>
            <a:endParaRPr b="0" baseline="0" i="0" sz="1800" u="none" cap="none" strike="noStrike">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4" name="Shape 314"/>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5" name="Shape 325"/>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40" name="Shape 34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1" name="Shape 351"/>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3" name="Shape 363"/>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Clr>
                <a:srgbClr val="000000"/>
              </a:buClr>
              <a:buSzPct val="25000"/>
              <a:buFont typeface="Arial"/>
              <a:buNone/>
            </a:pPr>
            <a:r>
              <a:rPr b="0" baseline="0" i="0" lang="en-US" sz="1800" u="none" cap="none" strike="noStrike">
                <a:solidFill>
                  <a:srgbClr val="000000"/>
                </a:solidFill>
              </a:rPr>
              <a:t>Photons are absorbed by clusters of pigment molecules (</a:t>
            </a:r>
            <a:r>
              <a:rPr b="0" baseline="0" i="0" lang="en-US" sz="1800" u="none" cap="none" strike="noStrike"/>
              <a:t>antenna molecules) </a:t>
            </a:r>
            <a:r>
              <a:rPr b="0" baseline="0" i="0" lang="en-US" sz="1800" u="none" cap="none" strike="noStrike">
                <a:solidFill>
                  <a:srgbClr val="000000"/>
                </a:solidFill>
              </a:rPr>
              <a:t>in the thylakoid membrane.</a:t>
            </a:r>
          </a:p>
          <a:p>
            <a:pPr indent="0" lvl="0" marL="0" marR="0" rtl="0" algn="l">
              <a:spcBef>
                <a:spcPts val="0"/>
              </a:spcBef>
              <a:buSzPct val="25000"/>
              <a:buFont typeface="Arial"/>
              <a:buNone/>
            </a:pPr>
            <a:r>
              <a:rPr b="0" baseline="0" i="0" lang="en-US" sz="1800" u="none" cap="none" strike="noStrike"/>
              <a:t>When any antenna molecule absorbs a photon, it is transmitted from molecule to molecule until it reaches a particular chlorophyll </a:t>
            </a:r>
            <a:r>
              <a:rPr b="0" baseline="0" i="1" lang="en-US" sz="1800" u="none" cap="none" strike="noStrike"/>
              <a:t>a</a:t>
            </a:r>
            <a:r>
              <a:rPr b="0" baseline="0" i="0" lang="en-US" sz="1800" u="none" cap="none" strike="noStrike"/>
              <a:t> molecule = the </a:t>
            </a:r>
            <a:r>
              <a:rPr b="1" baseline="0" i="0" lang="en-US" sz="1800" u="none" cap="none" strike="noStrike"/>
              <a:t>reaction center</a:t>
            </a:r>
            <a:r>
              <a:rPr b="0" baseline="0" i="0" lang="en-US" sz="1800" u="none" cap="none" strike="noStrike"/>
              <a:t>.</a:t>
            </a:r>
          </a:p>
          <a:p>
            <a:pPr indent="0" lvl="0" marL="0" marR="0" rtl="0" algn="l">
              <a:spcBef>
                <a:spcPts val="0"/>
              </a:spcBef>
              <a:buSzPct val="25000"/>
              <a:buFont typeface="Arial"/>
              <a:buNone/>
            </a:pPr>
            <a:r>
              <a:rPr b="0" baseline="0" i="0" lang="en-US" sz="1800" u="none" cap="none" strike="noStrike"/>
              <a:t>At the reaction center is a </a:t>
            </a:r>
            <a:r>
              <a:rPr b="1" baseline="0" i="0" lang="en-US" sz="1800" u="none" cap="none" strike="noStrike"/>
              <a:t>primary electron acceptor</a:t>
            </a:r>
            <a:r>
              <a:rPr b="0" baseline="0" i="0" lang="en-US" sz="1800" u="none" cap="none" strike="noStrike"/>
              <a:t> which removes an excited electron from the reaction center chlorophyll a.</a:t>
            </a:r>
          </a:p>
          <a:p>
            <a:pPr indent="0" lvl="0" marL="0" marR="0" rtl="0" algn="l">
              <a:spcBef>
                <a:spcPts val="0"/>
              </a:spcBef>
              <a:buSzPct val="25000"/>
              <a:buFont typeface="Arial"/>
              <a:buNone/>
            </a:pPr>
            <a:r>
              <a:rPr b="1" baseline="0" i="0" lang="en-US" sz="1800" u="none" cap="none" strike="noStrike"/>
              <a:t>This starts the light reactions.</a:t>
            </a:r>
          </a:p>
          <a:p>
            <a:pPr indent="0" lvl="0" marL="0" marR="0" rtl="0" algn="l">
              <a:spcBef>
                <a:spcPts val="0"/>
              </a:spcBef>
              <a:buSzPct val="25000"/>
              <a:buFont typeface="Arial"/>
              <a:buNone/>
            </a:pPr>
            <a:r>
              <a:rPr b="0" baseline="0" i="0" lang="en-US" sz="1800" u="none" cap="none" strike="noStrike"/>
              <a:t>Don’t compete with each other, work synergistically using different wavelengths.</a:t>
            </a:r>
            <a:r>
              <a:rPr b="0" baseline="0" i="0" lang="en-US" sz="1800" u="none" cap="none" strike="noStrike">
                <a:latin typeface="Arial"/>
                <a:ea typeface="Arial"/>
                <a:cs typeface="Arial"/>
                <a:sym typeface="Arial"/>
              </a:rPr>
              <a:t>       </a:t>
            </a:r>
          </a:p>
          <a:p>
            <a:pPr>
              <a:spcBef>
                <a:spcPts val="0"/>
              </a:spcBef>
              <a:buNone/>
            </a:pPr>
            <a:r>
              <a:t/>
            </a:r>
            <a:endParaRPr b="0" baseline="0" i="0" sz="1800" u="none" cap="none" strike="noStrike">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7" name="Shape 377"/>
        <p:cNvGrpSpPr/>
        <p:nvPr/>
      </p:nvGrpSpPr>
      <p:grpSpPr>
        <a:xfrm>
          <a:off x="0" y="0"/>
          <a:ext cx="0" cy="0"/>
          <a:chOff x="0" y="0"/>
          <a:chExt cx="0" cy="0"/>
        </a:xfrm>
      </p:grpSpPr>
      <p:sp>
        <p:nvSpPr>
          <p:cNvPr id="378" name="Shape 37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0" name="Shape 380"/>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Two places where light comes in.</a:t>
            </a:r>
          </a:p>
          <a:p>
            <a:pPr indent="0" lvl="0" marL="0" marR="0" rtl="0" algn="l">
              <a:spcBef>
                <a:spcPts val="0"/>
              </a:spcBef>
              <a:buSzPct val="25000"/>
              <a:buFont typeface="Arial"/>
              <a:buNone/>
            </a:pPr>
            <a:r>
              <a:rPr b="0" baseline="0" i="0" lang="en-US" sz="1800" u="none" cap="none" strike="noStrike"/>
              <a:t>Remember photosynthesis is endergonic -- the electron transport chain is driven by light energy.</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Need to look at that in more detail on next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0" name="Shape 400"/>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7937" lvl="0" marL="109537" marR="0" rtl="0" algn="l">
              <a:spcBef>
                <a:spcPts val="0"/>
              </a:spcBef>
              <a:buSzPct val="100000"/>
              <a:buFont typeface="Noto Symbol"/>
              <a:buChar char="▪"/>
            </a:pPr>
            <a:r>
              <a:rPr b="0" baseline="0" i="0" lang="en-US" sz="1800" u="none" cap="none" strike="noStrike"/>
              <a:t>PS II absorbs light</a:t>
            </a:r>
          </a:p>
          <a:p>
            <a:pPr indent="-128587" lvl="1" marL="407987" marR="0" rtl="0" algn="l">
              <a:spcBef>
                <a:spcPts val="0"/>
              </a:spcBef>
              <a:buSzPct val="25000"/>
              <a:buFont typeface="Arial"/>
              <a:buNone/>
            </a:pPr>
            <a:r>
              <a:rPr b="0" baseline="0" i="0" lang="en-US" sz="1800" u="none" cap="none" strike="noStrike"/>
              <a:t>Excited electron passes from chlorophyll to the primary electron acceptor</a:t>
            </a:r>
          </a:p>
          <a:p>
            <a:pPr indent="-128587" lvl="1" marL="407987" marR="0" rtl="0" algn="l">
              <a:spcBef>
                <a:spcPts val="0"/>
              </a:spcBef>
              <a:buSzPct val="25000"/>
              <a:buFont typeface="Arial"/>
              <a:buNone/>
            </a:pPr>
            <a:r>
              <a:rPr b="0" baseline="0" i="0" lang="en-US" sz="1800" u="none" cap="none" strike="noStrike"/>
              <a:t>Need to replace electron in chlorophyll</a:t>
            </a:r>
          </a:p>
          <a:p>
            <a:pPr indent="-128587" lvl="1" marL="407987" marR="0" rtl="0" algn="l">
              <a:spcBef>
                <a:spcPts val="0"/>
              </a:spcBef>
              <a:buSzPct val="25000"/>
              <a:buFont typeface="Arial"/>
              <a:buNone/>
            </a:pPr>
            <a:r>
              <a:rPr b="0" baseline="0" i="0" lang="en-US" sz="1800" u="none" cap="none" strike="noStrike"/>
              <a:t>An enzyme extracts electrons from H</a:t>
            </a:r>
            <a:r>
              <a:rPr b="0" baseline="-25000" i="0" lang="en-US" sz="1800" u="none" cap="none" strike="noStrike"/>
              <a:t>2</a:t>
            </a:r>
            <a:r>
              <a:rPr b="0" baseline="0" i="0" lang="en-US" sz="1800" u="none" cap="none" strike="noStrike"/>
              <a:t>O &amp; supplies them to the chlorophyll</a:t>
            </a:r>
          </a:p>
          <a:p>
            <a:pPr indent="0" lvl="2" marL="0" marR="0" rtl="0" algn="l">
              <a:spcBef>
                <a:spcPts val="0"/>
              </a:spcBef>
              <a:buSzPct val="25000"/>
              <a:buFont typeface="Arial"/>
              <a:buNone/>
            </a:pPr>
            <a:r>
              <a:rPr b="0" baseline="0" i="0" lang="en-US" sz="1800" u="none" cap="none" strike="noStrike"/>
              <a:t>This reaction splits H</a:t>
            </a:r>
            <a:r>
              <a:rPr b="0" baseline="-25000" i="0" lang="en-US" sz="1800" u="none" cap="none" strike="noStrike"/>
              <a:t>2</a:t>
            </a:r>
            <a:r>
              <a:rPr b="0" baseline="0" i="0" lang="en-US" sz="1800" u="none" cap="none" strike="noStrike"/>
              <a:t>O into 2 H</a:t>
            </a:r>
            <a:r>
              <a:rPr b="0" baseline="30000" i="0" lang="en-US" sz="1800" u="none" cap="none" strike="noStrike"/>
              <a:t>+</a:t>
            </a:r>
            <a:r>
              <a:rPr b="0" baseline="0" i="0" lang="en-US" sz="1800" u="none" cap="none" strike="noStrike"/>
              <a:t> &amp; O</a:t>
            </a:r>
            <a:r>
              <a:rPr b="0" baseline="30000" i="0" lang="en-US" sz="1800" u="none" cap="none" strike="noStrike"/>
              <a:t>-</a:t>
            </a:r>
            <a:r>
              <a:rPr b="0" baseline="0" i="0" lang="en-US" sz="1800" u="none" cap="none" strike="noStrike"/>
              <a:t> which combines with another O</a:t>
            </a:r>
            <a:r>
              <a:rPr b="0" baseline="30000" i="0" lang="en-US" sz="1800" u="none" cap="none" strike="noStrike"/>
              <a:t>-</a:t>
            </a:r>
            <a:r>
              <a:rPr b="0" baseline="0" i="0" lang="en-US" sz="1800" u="none" cap="none" strike="noStrike"/>
              <a:t> to form O</a:t>
            </a:r>
            <a:r>
              <a:rPr b="0" baseline="-25000" i="0" lang="en-US" sz="1800" u="none" cap="none" strike="noStrike"/>
              <a:t>2</a:t>
            </a:r>
          </a:p>
          <a:p>
            <a:pPr indent="0" lvl="2" marL="0" marR="0" rtl="0" algn="l">
              <a:spcBef>
                <a:spcPts val="0"/>
              </a:spcBef>
              <a:buSzPct val="25000"/>
              <a:buFont typeface="Arial"/>
              <a:buNone/>
            </a:pPr>
            <a:r>
              <a:rPr b="0" baseline="0" i="0" lang="en-US" sz="1800" u="none" cap="none" strike="noStrike"/>
              <a:t>O</a:t>
            </a:r>
            <a:r>
              <a:rPr b="0" baseline="-25000" i="0" lang="en-US" sz="1800" u="none" cap="none" strike="noStrike"/>
              <a:t>2 </a:t>
            </a:r>
            <a:r>
              <a:rPr b="0" baseline="0" i="0" lang="en-US" sz="1800" u="none" cap="none" strike="noStrike"/>
              <a:t>released to atmosphere</a:t>
            </a:r>
          </a:p>
          <a:p>
            <a:pPr indent="-7937" lvl="0" marL="109537" marR="0" rtl="0" algn="l">
              <a:spcBef>
                <a:spcPts val="0"/>
              </a:spcBef>
              <a:buSzPct val="100000"/>
              <a:buFont typeface="Noto Symbol"/>
              <a:buChar char="▪"/>
            </a:pPr>
            <a:r>
              <a:rPr b="0" baseline="0" i="0" lang="en-US" sz="1800" u="none" cap="none" strike="noStrike"/>
              <a:t>Chlorophyll absorbs light energy (photon) and </a:t>
            </a:r>
            <a:r>
              <a:rPr b="0" baseline="0" i="0" lang="en-US" sz="1800" u="none" cap="none" strike="noStrike">
                <a:solidFill>
                  <a:srgbClr val="000000"/>
                </a:solidFill>
              </a:rPr>
              <a:t>this moves an electron to a higher energy state</a:t>
            </a:r>
            <a:r>
              <a:rPr b="0" baseline="0" i="0" lang="en-US" sz="1800" u="none" cap="none" strike="noStrike"/>
              <a:t> </a:t>
            </a:r>
          </a:p>
          <a:p>
            <a:pPr indent="-128587" lvl="1" marL="407987" marR="0" rtl="0" algn="l">
              <a:spcBef>
                <a:spcPts val="0"/>
              </a:spcBef>
              <a:buClr>
                <a:srgbClr val="000000"/>
              </a:buClr>
              <a:buSzPct val="25000"/>
              <a:buFont typeface="Arial"/>
              <a:buNone/>
            </a:pPr>
            <a:r>
              <a:rPr b="0" baseline="0" i="0" lang="en-US" sz="1800" u="none" cap="none" strike="noStrike">
                <a:solidFill>
                  <a:srgbClr val="000000"/>
                </a:solidFill>
              </a:rPr>
              <a:t>Electron is handed off down chain from electron acceptor to electron acceptor</a:t>
            </a:r>
          </a:p>
          <a:p>
            <a:pPr indent="-128587" lvl="1" marL="407987" marR="0" rtl="0" algn="l">
              <a:spcBef>
                <a:spcPts val="0"/>
              </a:spcBef>
              <a:buSzPct val="25000"/>
              <a:buFont typeface="Arial"/>
              <a:buNone/>
            </a:pPr>
            <a:r>
              <a:rPr b="0" baseline="0" i="0" lang="en-US" sz="1800" u="none" cap="none" strike="noStrike"/>
              <a:t>In process has collected H</a:t>
            </a:r>
            <a:r>
              <a:rPr b="0" baseline="30000" i="0" lang="en-US" sz="1800" u="none" cap="none" strike="noStrike"/>
              <a:t>+</a:t>
            </a:r>
            <a:r>
              <a:rPr b="0" baseline="0" i="0" lang="en-US" sz="1800" u="none" cap="none" strike="noStrike"/>
              <a:t> ions from H</a:t>
            </a:r>
            <a:r>
              <a:rPr b="0" baseline="-25000" i="0" lang="en-US" sz="1800" u="none" cap="none" strike="noStrike"/>
              <a:t>2</a:t>
            </a:r>
            <a:r>
              <a:rPr b="0" baseline="0" i="0" lang="en-US" sz="1800" u="none" cap="none" strike="noStrike"/>
              <a:t>O &amp; also pumped by Plastoquinone within thylakoid sac. </a:t>
            </a:r>
          </a:p>
          <a:p>
            <a:pPr indent="0" lvl="2" marL="0" marR="0" rtl="0" algn="l">
              <a:spcBef>
                <a:spcPts val="0"/>
              </a:spcBef>
              <a:buSzPct val="25000"/>
              <a:buFont typeface="Arial"/>
              <a:buNone/>
            </a:pPr>
            <a:r>
              <a:rPr b="0" baseline="0" i="0" lang="en-US" sz="1800" u="none" cap="none" strike="noStrike"/>
              <a:t>Flow back through ATP synthase to generate ATP.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79" name="Shape 47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480" name="Shape 48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44" name="Shape 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 name="Shape 45"/>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9" name="Shape 559"/>
        <p:cNvGrpSpPr/>
        <p:nvPr/>
      </p:nvGrpSpPr>
      <p:grpSpPr>
        <a:xfrm>
          <a:off x="0" y="0"/>
          <a:ext cx="0" cy="0"/>
          <a:chOff x="0" y="0"/>
          <a:chExt cx="0" cy="0"/>
        </a:xfrm>
      </p:grpSpPr>
      <p:sp>
        <p:nvSpPr>
          <p:cNvPr id="560" name="Shape 5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61" name="Shape 56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562" name="Shape 56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590" name="Shape 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1" name="Shape 591"/>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7937" lvl="0" marL="109537" marR="0" rtl="0" algn="l">
              <a:spcBef>
                <a:spcPts val="0"/>
              </a:spcBef>
              <a:buSzPct val="100000"/>
              <a:buFont typeface="Noto Symbol"/>
              <a:buChar char="▪"/>
            </a:pPr>
            <a:r>
              <a:rPr b="0" baseline="0" i="0" lang="en-US" sz="1800" u="none" cap="none" strike="noStrike"/>
              <a:t>Need a 2nd photon -- shot of light energy to excite electron back up to high energy state. </a:t>
            </a:r>
          </a:p>
          <a:p>
            <a:pPr indent="-114300" lvl="1" marL="457200" marR="0" rtl="0" algn="l">
              <a:spcBef>
                <a:spcPts val="0"/>
              </a:spcBef>
              <a:buSzPct val="25000"/>
              <a:buFont typeface="Arial"/>
              <a:buNone/>
            </a:pPr>
            <a:r>
              <a:rPr b="0" baseline="0" i="0" lang="en-US" sz="1800" u="none" cap="none" strike="noStrike"/>
              <a:t>2nd ETC drives reduction of NADP to NADPH.</a:t>
            </a:r>
          </a:p>
          <a:p>
            <a:pPr indent="-7937" lvl="0" marL="109537" marR="0" rtl="0" algn="l">
              <a:spcBef>
                <a:spcPts val="0"/>
              </a:spcBef>
              <a:buClr>
                <a:srgbClr val="000000"/>
              </a:buClr>
              <a:buSzPct val="100000"/>
              <a:buFont typeface="Noto Symbol"/>
              <a:buChar char="▪"/>
            </a:pPr>
            <a:r>
              <a:rPr b="0" baseline="0" i="0" lang="en-US" sz="1800" u="none" cap="none" strike="noStrike">
                <a:solidFill>
                  <a:srgbClr val="000000"/>
                </a:solidFill>
              </a:rPr>
              <a:t>Light comes in at 2 points. </a:t>
            </a:r>
          </a:p>
          <a:p>
            <a:pPr indent="-114300" lvl="1" marL="457200" marR="0" rtl="0" algn="l">
              <a:spcBef>
                <a:spcPts val="0"/>
              </a:spcBef>
              <a:buClr>
                <a:srgbClr val="000000"/>
              </a:buClr>
              <a:buSzPct val="25000"/>
              <a:buFont typeface="Arial"/>
              <a:buNone/>
            </a:pPr>
            <a:r>
              <a:rPr b="0" baseline="0" i="0" lang="en-US" sz="1800" u="none" cap="none" strike="noStrike">
                <a:solidFill>
                  <a:srgbClr val="000000"/>
                </a:solidFill>
              </a:rPr>
              <a:t>Produce ATP &amp; NADPH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615" name="Shape 6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6" name="Shape 61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7937" lvl="0" marL="109537" marR="0" rtl="0" algn="l">
              <a:spcBef>
                <a:spcPts val="0"/>
              </a:spcBef>
              <a:buSzPct val="100000"/>
              <a:buFont typeface="Noto Symbol"/>
              <a:buChar char="▪"/>
            </a:pPr>
            <a:r>
              <a:rPr b="0" baseline="0" i="0" lang="en-US" sz="1800" u="none" cap="none" strike="noStrike"/>
              <a:t>Need a 2nd photon -- shot of light energy to excite electron back up to high energy state. </a:t>
            </a:r>
          </a:p>
          <a:p>
            <a:pPr indent="-114300" lvl="1" marL="457200" marR="0" rtl="0" algn="l">
              <a:spcBef>
                <a:spcPts val="0"/>
              </a:spcBef>
              <a:buSzPct val="25000"/>
              <a:buFont typeface="Arial"/>
              <a:buNone/>
            </a:pPr>
            <a:r>
              <a:rPr b="0" baseline="0" i="0" lang="en-US" sz="1800" u="none" cap="none" strike="noStrike"/>
              <a:t>2nd ETC drives reduction of NADP to NADPH.</a:t>
            </a:r>
          </a:p>
          <a:p>
            <a:pPr indent="-7937" lvl="0" marL="109537" marR="0" rtl="0" algn="l">
              <a:spcBef>
                <a:spcPts val="0"/>
              </a:spcBef>
              <a:buClr>
                <a:srgbClr val="000000"/>
              </a:buClr>
              <a:buSzPct val="100000"/>
              <a:buFont typeface="Noto Symbol"/>
              <a:buChar char="▪"/>
            </a:pPr>
            <a:r>
              <a:rPr b="0" baseline="0" i="0" lang="en-US" sz="1800" u="none" cap="none" strike="noStrike">
                <a:solidFill>
                  <a:srgbClr val="000000"/>
                </a:solidFill>
              </a:rPr>
              <a:t>Light comes in at 2 points. </a:t>
            </a:r>
          </a:p>
          <a:p>
            <a:pPr indent="-114300" lvl="1" marL="457200" marR="0" rtl="0" algn="l">
              <a:spcBef>
                <a:spcPts val="0"/>
              </a:spcBef>
              <a:buClr>
                <a:srgbClr val="000000"/>
              </a:buClr>
              <a:buSzPct val="25000"/>
              <a:buFont typeface="Arial"/>
              <a:buNone/>
            </a:pPr>
            <a:r>
              <a:rPr b="0" baseline="0" i="0" lang="en-US" sz="1800" u="none" cap="none" strike="noStrike">
                <a:solidFill>
                  <a:srgbClr val="000000"/>
                </a:solidFill>
              </a:rPr>
              <a:t>Produce ATP &amp; NADPH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6" name="Shape 646"/>
        <p:cNvGrpSpPr/>
        <p:nvPr/>
      </p:nvGrpSpPr>
      <p:grpSpPr>
        <a:xfrm>
          <a:off x="0" y="0"/>
          <a:ext cx="0" cy="0"/>
          <a:chOff x="0" y="0"/>
          <a:chExt cx="0" cy="0"/>
        </a:xfrm>
      </p:grpSpPr>
      <p:sp>
        <p:nvSpPr>
          <p:cNvPr id="647" name="Shape 64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648" name="Shape 6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49" name="Shape 649"/>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Two places where light comes in.</a:t>
            </a:r>
          </a:p>
          <a:p>
            <a:pPr indent="0" lvl="0" marL="0" marR="0" rtl="0" algn="l">
              <a:spcBef>
                <a:spcPts val="0"/>
              </a:spcBef>
              <a:buSzPct val="25000"/>
              <a:buFont typeface="Arial"/>
              <a:buNone/>
            </a:pPr>
            <a:r>
              <a:rPr b="0" baseline="0" i="0" lang="en-US" sz="1800" u="none" cap="none" strike="noStrike"/>
              <a:t>Remember photosynthesis is endergonic -- the electron transport chain is driven by light energy.</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Need to look at that in more detail on next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3" name="Shape 653"/>
        <p:cNvGrpSpPr/>
        <p:nvPr/>
      </p:nvGrpSpPr>
      <p:grpSpPr>
        <a:xfrm>
          <a:off x="0" y="0"/>
          <a:ext cx="0" cy="0"/>
          <a:chOff x="0" y="0"/>
          <a:chExt cx="0" cy="0"/>
        </a:xfrm>
      </p:grpSpPr>
      <p:sp>
        <p:nvSpPr>
          <p:cNvPr id="654" name="Shape 65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655" name="Shape 6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56" name="Shape 65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3" name="Shape 703"/>
        <p:cNvGrpSpPr/>
        <p:nvPr/>
      </p:nvGrpSpPr>
      <p:grpSpPr>
        <a:xfrm>
          <a:off x="0" y="0"/>
          <a:ext cx="0" cy="0"/>
          <a:chOff x="0" y="0"/>
          <a:chExt cx="0" cy="0"/>
        </a:xfrm>
      </p:grpSpPr>
      <p:sp>
        <p:nvSpPr>
          <p:cNvPr id="704" name="Shape 70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705" name="Shape 7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06" name="Shape 70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3" name="Shape 713"/>
        <p:cNvGrpSpPr/>
        <p:nvPr/>
      </p:nvGrpSpPr>
      <p:grpSpPr>
        <a:xfrm>
          <a:off x="0" y="0"/>
          <a:ext cx="0" cy="0"/>
          <a:chOff x="0" y="0"/>
          <a:chExt cx="0" cy="0"/>
        </a:xfrm>
      </p:grpSpPr>
      <p:sp>
        <p:nvSpPr>
          <p:cNvPr id="714" name="Shape 71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715" name="Shape 7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16" name="Shape 71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Clr>
                <a:srgbClr val="000000"/>
              </a:buClr>
              <a:buSzPct val="25000"/>
              <a:buFont typeface="Arial"/>
              <a:buNone/>
            </a:pPr>
            <a:r>
              <a:rPr b="0" baseline="0" i="0" lang="en-US" sz="1800" u="none" cap="none" strike="noStrike">
                <a:solidFill>
                  <a:srgbClr val="000000"/>
                </a:solidFill>
              </a:rPr>
              <a:t>1 photosystem is not enough.</a:t>
            </a: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Have to lift electron in 2 stages to a higher energy level. Does work as it falls.</a:t>
            </a:r>
          </a:p>
          <a:p>
            <a:pPr indent="0" lvl="0" marL="0" marR="0" rtl="0" algn="l">
              <a:spcBef>
                <a:spcPts val="0"/>
              </a:spcBef>
              <a:buFont typeface="Arial"/>
              <a:buNone/>
            </a:pPr>
            <a:r>
              <a:t/>
            </a:r>
            <a:endParaRPr b="0" baseline="0" i="0" sz="1800" u="none" cap="none" strike="noStrike">
              <a:solidFill>
                <a:srgbClr val="000000"/>
              </a:solidFill>
            </a:endParaRP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First, produce ATP -- but producing ATP is not enough. </a:t>
            </a:r>
          </a:p>
          <a:p>
            <a:pPr indent="0" lvl="0" marL="0" marR="0" rtl="0" algn="l">
              <a:spcBef>
                <a:spcPts val="0"/>
              </a:spcBef>
              <a:buFont typeface="Arial"/>
              <a:buNone/>
            </a:pPr>
            <a:r>
              <a:t/>
            </a:r>
            <a:endParaRPr b="0" baseline="0" i="0" sz="1800" u="none" cap="none" strike="noStrike">
              <a:solidFill>
                <a:srgbClr val="000000"/>
              </a:solidFill>
            </a:endParaRP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Second, need to produce organic molecules for other uses &amp; also need to produce a stable storage molecule for a rainy day (sugars). This is done in Calvin Cycle!</a:t>
            </a:r>
          </a:p>
          <a:p>
            <a:pPr>
              <a:spcBef>
                <a:spcPts val="0"/>
              </a:spcBef>
              <a:buNone/>
            </a:pPr>
            <a:r>
              <a:t/>
            </a:r>
            <a:endParaRPr b="0" baseline="0" i="0" sz="1800" u="none" cap="none" strike="noStrike">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7" name="Shape 727"/>
        <p:cNvGrpSpPr/>
        <p:nvPr/>
      </p:nvGrpSpPr>
      <p:grpSpPr>
        <a:xfrm>
          <a:off x="0" y="0"/>
          <a:ext cx="0" cy="0"/>
          <a:chOff x="0" y="0"/>
          <a:chExt cx="0" cy="0"/>
        </a:xfrm>
      </p:grpSpPr>
      <p:sp>
        <p:nvSpPr>
          <p:cNvPr id="728" name="Shape 72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729" name="Shape 7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0" name="Shape 730"/>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4" name="Shape 744"/>
        <p:cNvGrpSpPr/>
        <p:nvPr/>
      </p:nvGrpSpPr>
      <p:grpSpPr>
        <a:xfrm>
          <a:off x="0" y="0"/>
          <a:ext cx="0" cy="0"/>
          <a:chOff x="0" y="0"/>
          <a:chExt cx="0" cy="0"/>
        </a:xfrm>
      </p:grpSpPr>
      <p:sp>
        <p:nvSpPr>
          <p:cNvPr id="745" name="Shape 74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746" name="Shape 7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47" name="Shape 747"/>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2" name="Shape 752"/>
        <p:cNvGrpSpPr/>
        <p:nvPr/>
      </p:nvGrpSpPr>
      <p:grpSpPr>
        <a:xfrm>
          <a:off x="0" y="0"/>
          <a:ext cx="0" cy="0"/>
          <a:chOff x="0" y="0"/>
          <a:chExt cx="0" cy="0"/>
        </a:xfrm>
      </p:grpSpPr>
      <p:sp>
        <p:nvSpPr>
          <p:cNvPr id="753" name="Shape 75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754" name="Shape 7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55" name="Shape 755"/>
          <p:cNvSpPr txBox="1"/>
          <p:nvPr>
            <p:ph idx="1" type="body"/>
          </p:nvPr>
        </p:nvSpPr>
        <p:spPr>
          <a:xfrm>
            <a:off x="914400" y="4343400"/>
            <a:ext cx="5105399" cy="4114800"/>
          </a:xfrm>
          <a:prstGeom prst="rect">
            <a:avLst/>
          </a:prstGeom>
          <a:solidFill>
            <a:srgbClr val="FFFFFF"/>
          </a:solidFill>
          <a:ln>
            <a:noFill/>
          </a:ln>
        </p:spPr>
        <p:txBody>
          <a:bodyPr anchorCtr="0" anchor="t" bIns="45700" lIns="91425" rIns="91425" tIns="45700">
            <a:noAutofit/>
          </a:bodyPr>
          <a:lstStyle/>
          <a:p>
            <a:pPr indent="0" lvl="0" marL="0" marR="0" rtl="0" algn="l">
              <a:lnSpc>
                <a:spcPct val="120000"/>
              </a:lnSpc>
              <a:spcBef>
                <a:spcPts val="0"/>
              </a:spcBef>
              <a:buSzPct val="25000"/>
              <a:buFont typeface="Arial"/>
              <a:buNone/>
            </a:pPr>
            <a:r>
              <a:rPr b="0" baseline="0" i="0" lang="en-US" sz="1800" u="none" cap="none" strike="noStrike"/>
              <a:t>Where did the energy come from?	The Sun</a:t>
            </a:r>
          </a:p>
          <a:p>
            <a:pPr indent="0" lvl="0" marL="0" marR="0" rtl="0" algn="l">
              <a:lnSpc>
                <a:spcPct val="120000"/>
              </a:lnSpc>
              <a:spcBef>
                <a:spcPts val="0"/>
              </a:spcBef>
              <a:buSzPct val="25000"/>
              <a:buFont typeface="Arial"/>
              <a:buNone/>
            </a:pPr>
            <a:r>
              <a:rPr b="0" baseline="0" i="0" lang="en-US" sz="1800" u="none" cap="none" strike="noStrike"/>
              <a:t>Where did the electrons come from? 	Chlorophyll</a:t>
            </a:r>
          </a:p>
          <a:p>
            <a:pPr indent="0" lvl="0" marL="0" marR="0" rtl="0" algn="l">
              <a:lnSpc>
                <a:spcPct val="120000"/>
              </a:lnSpc>
              <a:spcBef>
                <a:spcPts val="0"/>
              </a:spcBef>
              <a:buSzPct val="25000"/>
              <a:buFont typeface="Arial"/>
              <a:buNone/>
            </a:pPr>
            <a:r>
              <a:rPr b="0" baseline="0" i="0" lang="en-US" sz="1800" u="none" cap="none" strike="noStrike"/>
              <a:t>Where did the H</a:t>
            </a:r>
            <a:r>
              <a:rPr b="0" baseline="-25000" i="0" lang="en-US" sz="1800" u="none" cap="none" strike="noStrike"/>
              <a:t>2</a:t>
            </a:r>
            <a:r>
              <a:rPr b="0" baseline="0" i="0" lang="en-US" sz="1800" u="none" cap="none" strike="noStrike"/>
              <a:t>O come from? </a:t>
            </a:r>
          </a:p>
          <a:p>
            <a:pPr indent="0" lvl="0" marL="0" marR="0" rtl="0" algn="l">
              <a:lnSpc>
                <a:spcPct val="120000"/>
              </a:lnSpc>
              <a:spcBef>
                <a:spcPts val="0"/>
              </a:spcBef>
              <a:buSzPct val="25000"/>
              <a:buFont typeface="Arial"/>
              <a:buNone/>
            </a:pPr>
            <a:r>
              <a:rPr b="0" baseline="0" i="0" lang="en-US" sz="1800" u="none" cap="none" strike="noStrike"/>
              <a:t>	The ground through the roots/xylem</a:t>
            </a:r>
          </a:p>
          <a:p>
            <a:pPr indent="0" lvl="0" marL="0" marR="0" rtl="0" algn="l">
              <a:lnSpc>
                <a:spcPct val="120000"/>
              </a:lnSpc>
              <a:spcBef>
                <a:spcPts val="0"/>
              </a:spcBef>
              <a:buSzPct val="25000"/>
              <a:buFont typeface="Arial"/>
              <a:buNone/>
            </a:pPr>
            <a:r>
              <a:rPr b="0" baseline="0" i="0" lang="en-US" sz="1800" u="none" cap="none" strike="noStrike"/>
              <a:t>Where did the O</a:t>
            </a:r>
            <a:r>
              <a:rPr b="0" baseline="-25000" i="0" lang="en-US" sz="1800" u="none" cap="none" strike="noStrike"/>
              <a:t>2</a:t>
            </a:r>
            <a:r>
              <a:rPr b="0" baseline="0" i="0" lang="en-US" sz="1800" u="none" cap="none" strike="noStrike"/>
              <a:t> come from? 	The splitting of water</a:t>
            </a:r>
          </a:p>
          <a:p>
            <a:pPr indent="0" lvl="0" marL="0" marR="0" rtl="0" algn="l">
              <a:lnSpc>
                <a:spcPct val="120000"/>
              </a:lnSpc>
              <a:spcBef>
                <a:spcPts val="0"/>
              </a:spcBef>
              <a:buSzPct val="25000"/>
              <a:buFont typeface="Arial"/>
              <a:buNone/>
            </a:pPr>
            <a:r>
              <a:rPr b="0" baseline="0" i="0" lang="en-US" sz="1800" u="none" cap="none" strike="noStrike"/>
              <a:t>Where did the O</a:t>
            </a:r>
            <a:r>
              <a:rPr b="0" baseline="-25000" i="0" lang="en-US" sz="1800" u="none" cap="none" strike="noStrike"/>
              <a:t>2</a:t>
            </a:r>
            <a:r>
              <a:rPr b="0" baseline="0" i="0" lang="en-US" sz="1800" u="none" cap="none" strike="noStrike"/>
              <a:t> go? 		Out stomates to air</a:t>
            </a:r>
          </a:p>
          <a:p>
            <a:pPr indent="0" lvl="0" marL="0" marR="0" rtl="0" algn="l">
              <a:lnSpc>
                <a:spcPct val="120000"/>
              </a:lnSpc>
              <a:spcBef>
                <a:spcPts val="0"/>
              </a:spcBef>
              <a:buSzPct val="25000"/>
              <a:buFont typeface="Arial"/>
              <a:buNone/>
            </a:pPr>
            <a:r>
              <a:rPr b="0" baseline="0" i="0" lang="en-US" sz="1800" u="none" cap="none" strike="noStrike"/>
              <a:t>Where did the H</a:t>
            </a:r>
            <a:r>
              <a:rPr b="0" baseline="30000" i="0" lang="en-US" sz="1800" u="none" cap="none" strike="noStrike"/>
              <a:t>+</a:t>
            </a:r>
            <a:r>
              <a:rPr b="0" baseline="0" i="0" lang="en-US" sz="1800" u="none" cap="none" strike="noStrike"/>
              <a:t> come from? 	The slitting of water</a:t>
            </a:r>
          </a:p>
          <a:p>
            <a:pPr indent="0" lvl="0" marL="0" marR="0" rtl="0" algn="l">
              <a:lnSpc>
                <a:spcPct val="120000"/>
              </a:lnSpc>
              <a:spcBef>
                <a:spcPts val="0"/>
              </a:spcBef>
              <a:buSzPct val="25000"/>
              <a:buFont typeface="Arial"/>
              <a:buNone/>
            </a:pPr>
            <a:r>
              <a:rPr b="0" baseline="0" i="0" lang="en-US" sz="1800" u="none" cap="none" strike="noStrike"/>
              <a:t>Where did the ATP come from? </a:t>
            </a:r>
          </a:p>
          <a:p>
            <a:pPr indent="0" lvl="0" marL="0" marR="0" rtl="0" algn="l">
              <a:lnSpc>
                <a:spcPct val="120000"/>
              </a:lnSpc>
              <a:spcBef>
                <a:spcPts val="0"/>
              </a:spcBef>
              <a:buSzPct val="25000"/>
              <a:buFont typeface="Arial"/>
              <a:buNone/>
            </a:pPr>
            <a:r>
              <a:rPr b="0" baseline="0" i="0" lang="en-US" sz="1800" u="none" cap="none" strike="noStrike"/>
              <a:t>	 Photosystem 2: Chemiosmosis (H+ gradient) </a:t>
            </a:r>
          </a:p>
          <a:p>
            <a:pPr indent="0" lvl="0" marL="0" marR="0" rtl="0" algn="l">
              <a:lnSpc>
                <a:spcPct val="120000"/>
              </a:lnSpc>
              <a:spcBef>
                <a:spcPts val="0"/>
              </a:spcBef>
              <a:buSzPct val="25000"/>
              <a:buFont typeface="Arial"/>
              <a:buNone/>
            </a:pPr>
            <a:r>
              <a:rPr b="0" baseline="0" i="0" lang="en-US" sz="1800" u="none" cap="none" strike="noStrike"/>
              <a:t>What will the ATP be used for? </a:t>
            </a:r>
          </a:p>
          <a:p>
            <a:pPr indent="0" lvl="0" marL="0" marR="0" rtl="0" algn="l">
              <a:lnSpc>
                <a:spcPct val="120000"/>
              </a:lnSpc>
              <a:spcBef>
                <a:spcPts val="0"/>
              </a:spcBef>
              <a:buSzPct val="25000"/>
              <a:buFont typeface="Arial"/>
              <a:buNone/>
            </a:pPr>
            <a:r>
              <a:rPr b="0" baseline="0" i="0" lang="en-US" sz="1800" u="none" cap="none" strike="noStrike"/>
              <a:t>	The work of plant life! Building sugars</a:t>
            </a:r>
          </a:p>
          <a:p>
            <a:pPr indent="0" lvl="0" marL="0" marR="0" rtl="0" algn="l">
              <a:lnSpc>
                <a:spcPct val="120000"/>
              </a:lnSpc>
              <a:spcBef>
                <a:spcPts val="0"/>
              </a:spcBef>
              <a:buSzPct val="25000"/>
              <a:buFont typeface="Arial"/>
              <a:buNone/>
            </a:pPr>
            <a:r>
              <a:rPr b="0" baseline="0" i="0" lang="en-US" sz="1800" u="none" cap="none" strike="noStrike"/>
              <a:t>Where did the NADPH come from? </a:t>
            </a:r>
          </a:p>
          <a:p>
            <a:pPr indent="0" lvl="0" marL="0" marR="0" rtl="0" algn="l">
              <a:lnSpc>
                <a:spcPct val="120000"/>
              </a:lnSpc>
              <a:spcBef>
                <a:spcPts val="0"/>
              </a:spcBef>
              <a:buSzPct val="25000"/>
              <a:buFont typeface="Arial"/>
              <a:buNone/>
            </a:pPr>
            <a:r>
              <a:rPr b="0" baseline="0" i="0" lang="en-US" sz="1800" u="none" cap="none" strike="noStrike"/>
              <a:t>	Reduction of NADP (Photosystem 1)</a:t>
            </a:r>
          </a:p>
          <a:p>
            <a:pPr indent="0" lvl="0" marL="0" marR="0" rtl="0" algn="l">
              <a:lnSpc>
                <a:spcPct val="120000"/>
              </a:lnSpc>
              <a:spcBef>
                <a:spcPts val="0"/>
              </a:spcBef>
              <a:buSzPct val="25000"/>
              <a:buFont typeface="Arial"/>
              <a:buNone/>
            </a:pPr>
            <a:r>
              <a:rPr b="0" baseline="0" i="0" lang="en-US" sz="1800" u="none" cap="none" strike="noStrike"/>
              <a:t>What will the NADPH be used for?	Calvin cycle / Carbon fixation </a:t>
            </a:r>
          </a:p>
          <a:p>
            <a:pPr>
              <a:spcBef>
                <a:spcPts val="0"/>
              </a:spcBef>
              <a:buNone/>
            </a:pPr>
            <a:r>
              <a:t/>
            </a:r>
            <a:endParaRPr b="0" baseline="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5" name="Shape 115"/>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9" name="Shape 759"/>
        <p:cNvGrpSpPr/>
        <p:nvPr/>
      </p:nvGrpSpPr>
      <p:grpSpPr>
        <a:xfrm>
          <a:off x="0" y="0"/>
          <a:ext cx="0" cy="0"/>
          <a:chOff x="0" y="0"/>
          <a:chExt cx="0" cy="0"/>
        </a:xfrm>
      </p:grpSpPr>
      <p:sp>
        <p:nvSpPr>
          <p:cNvPr id="760" name="Shape 76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761" name="Shape 7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62" name="Shape 7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5" name="Shape 775"/>
        <p:cNvGrpSpPr/>
        <p:nvPr/>
      </p:nvGrpSpPr>
      <p:grpSpPr>
        <a:xfrm>
          <a:off x="0" y="0"/>
          <a:ext cx="0" cy="0"/>
          <a:chOff x="0" y="0"/>
          <a:chExt cx="0" cy="0"/>
        </a:xfrm>
      </p:grpSpPr>
      <p:sp>
        <p:nvSpPr>
          <p:cNvPr id="776" name="Shape 77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777" name="Shape 7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78" name="Shape 778"/>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5" name="Shape 785"/>
        <p:cNvGrpSpPr/>
        <p:nvPr/>
      </p:nvGrpSpPr>
      <p:grpSpPr>
        <a:xfrm>
          <a:off x="0" y="0"/>
          <a:ext cx="0" cy="0"/>
          <a:chOff x="0" y="0"/>
          <a:chExt cx="0" cy="0"/>
        </a:xfrm>
      </p:grpSpPr>
      <p:sp>
        <p:nvSpPr>
          <p:cNvPr id="786" name="Shape 7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87" name="Shape 78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788" name="Shape 78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9" name="Shape 809"/>
        <p:cNvGrpSpPr/>
        <p:nvPr/>
      </p:nvGrpSpPr>
      <p:grpSpPr>
        <a:xfrm>
          <a:off x="0" y="0"/>
          <a:ext cx="0" cy="0"/>
          <a:chOff x="0" y="0"/>
          <a:chExt cx="0" cy="0"/>
        </a:xfrm>
      </p:grpSpPr>
      <p:sp>
        <p:nvSpPr>
          <p:cNvPr id="810" name="Shape 81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811" name="Shape 8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12" name="Shape 812"/>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2" name="Shape 822"/>
        <p:cNvGrpSpPr/>
        <p:nvPr/>
      </p:nvGrpSpPr>
      <p:grpSpPr>
        <a:xfrm>
          <a:off x="0" y="0"/>
          <a:ext cx="0" cy="0"/>
          <a:chOff x="0" y="0"/>
          <a:chExt cx="0" cy="0"/>
        </a:xfrm>
      </p:grpSpPr>
      <p:sp>
        <p:nvSpPr>
          <p:cNvPr id="823" name="Shape 82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824" name="Shape 8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25" name="Shape 825"/>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4" name="Shape 844"/>
        <p:cNvGrpSpPr/>
        <p:nvPr/>
      </p:nvGrpSpPr>
      <p:grpSpPr>
        <a:xfrm>
          <a:off x="0" y="0"/>
          <a:ext cx="0" cy="0"/>
          <a:chOff x="0" y="0"/>
          <a:chExt cx="0" cy="0"/>
        </a:xfrm>
      </p:grpSpPr>
      <p:sp>
        <p:nvSpPr>
          <p:cNvPr id="845" name="Shape 84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846" name="Shape 8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47" name="Shape 847"/>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CO</a:t>
            </a:r>
            <a:r>
              <a:rPr b="0" baseline="-25000" i="0" lang="en-US" sz="1800" u="none" cap="none" strike="noStrike"/>
              <a:t>2</a:t>
            </a:r>
            <a:r>
              <a:rPr b="0" baseline="0" i="0" lang="en-US" sz="1800" u="none" cap="none" strike="noStrike"/>
              <a:t> contains little energy because it is fully oxidized</a:t>
            </a:r>
          </a:p>
          <a:p>
            <a:pPr indent="0" lvl="0" marL="0" marR="0" rtl="0" algn="l">
              <a:spcBef>
                <a:spcPts val="0"/>
              </a:spcBef>
              <a:buSzPct val="25000"/>
              <a:buFont typeface="Arial"/>
              <a:buNone/>
            </a:pPr>
            <a:r>
              <a:rPr b="0" baseline="0" i="0" lang="en-US" sz="1800" u="none" cap="none" strike="noStrike"/>
              <a:t>Reduce CO</a:t>
            </a:r>
            <a:r>
              <a:rPr b="0" baseline="-25000" i="0" lang="en-US" sz="1800" u="none" cap="none" strike="noStrike"/>
              <a:t>2</a:t>
            </a:r>
            <a:r>
              <a:rPr b="0" baseline="0" i="0" lang="en-US" sz="1800" u="none" cap="none" strike="noStrike"/>
              <a:t> in a series of steps to synthesize a stable energy storage molecule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1" name="Shape 851"/>
        <p:cNvGrpSpPr/>
        <p:nvPr/>
      </p:nvGrpSpPr>
      <p:grpSpPr>
        <a:xfrm>
          <a:off x="0" y="0"/>
          <a:ext cx="0" cy="0"/>
          <a:chOff x="0" y="0"/>
          <a:chExt cx="0" cy="0"/>
        </a:xfrm>
      </p:grpSpPr>
      <p:sp>
        <p:nvSpPr>
          <p:cNvPr id="852" name="Shape 85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853" name="Shape 8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54" name="Shape 854"/>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7" name="Shape 867"/>
        <p:cNvGrpSpPr/>
        <p:nvPr/>
      </p:nvGrpSpPr>
      <p:grpSpPr>
        <a:xfrm>
          <a:off x="0" y="0"/>
          <a:ext cx="0" cy="0"/>
          <a:chOff x="0" y="0"/>
          <a:chExt cx="0" cy="0"/>
        </a:xfrm>
      </p:grpSpPr>
      <p:sp>
        <p:nvSpPr>
          <p:cNvPr id="868" name="Shape 86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869" name="Shape 8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70" name="Shape 870"/>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4" name="Shape 874"/>
        <p:cNvGrpSpPr/>
        <p:nvPr/>
      </p:nvGrpSpPr>
      <p:grpSpPr>
        <a:xfrm>
          <a:off x="0" y="0"/>
          <a:ext cx="0" cy="0"/>
          <a:chOff x="0" y="0"/>
          <a:chExt cx="0" cy="0"/>
        </a:xfrm>
      </p:grpSpPr>
      <p:sp>
        <p:nvSpPr>
          <p:cNvPr id="875" name="Shape 8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6" name="Shape 8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877" name="Shape 877"/>
          <p:cNvSpPr txBox="1"/>
          <p:nvPr>
            <p:ph idx="12" type="sldNum"/>
          </p:nvPr>
        </p:nvSpPr>
        <p:spPr>
          <a:xfrm>
            <a:off x="3886200" y="868680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8" name="Shape 1068"/>
        <p:cNvGrpSpPr/>
        <p:nvPr/>
      </p:nvGrpSpPr>
      <p:grpSpPr>
        <a:xfrm>
          <a:off x="0" y="0"/>
          <a:ext cx="0" cy="0"/>
          <a:chOff x="0" y="0"/>
          <a:chExt cx="0" cy="0"/>
        </a:xfrm>
      </p:grpSpPr>
      <p:sp>
        <p:nvSpPr>
          <p:cNvPr id="1069" name="Shape 106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070" name="Shape 10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71" name="Shape 1071"/>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1. A five-carbon sugar molecule called ribulose bisphosphate, or RuBP, is the acceptor that binds CO2 dissolved in the stroma. This process, called CO2 fixation, is catalyzed by the enzyme RuBP carboxylase, forming an unstable six-carbon molecule. This molecule quickly breaks down to give two molecules of the three-carbon 3-phosphoglycerate (3PG), also called phosphoglyceric acid (PGA).</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2. The two 3PG molecules are converted into glyceraldehyde 3-phosphate (G3P, a.k.a. phosphoglyceraldehyde, PGAL) molecules, a three-carbon sugar phosphate, by adding a high-energy phosphate group from ATP, then breaking the phosphate bond and adding hydrogen from NADH + H+.</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3. Three turns of the cycle, using three molecules of CO2, produces six molecules of G3P. However, only one of the six molecules exits the cycle as an output, while the remaining five enter a complex process that regenerates more RuBP to continue the cycle. Two molecules of G3P, produced by a total of six turns of the cycle, combine to form one molecule of glucose.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7" name="Shape 167"/>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Clr>
                <a:srgbClr val="000000"/>
              </a:buClr>
              <a:buSzPct val="25000"/>
              <a:buFont typeface="Arial"/>
              <a:buNone/>
            </a:pPr>
            <a:r>
              <a:rPr b="0" baseline="0" i="0" lang="en-US" sz="1800" u="none" cap="none" strike="noStrike">
                <a:solidFill>
                  <a:srgbClr val="000000"/>
                </a:solidFill>
              </a:rPr>
              <a:t>So, in effect, photosynthesis is respiration run backwards powered by light.</a:t>
            </a: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Cellular Respiration</a:t>
            </a:r>
          </a:p>
          <a:p>
            <a:pPr indent="-174625" lvl="1" marL="517525" marR="0" rtl="0" algn="l">
              <a:spcBef>
                <a:spcPts val="0"/>
              </a:spcBef>
              <a:buClr>
                <a:srgbClr val="000000"/>
              </a:buClr>
              <a:buSzPct val="25000"/>
              <a:buFont typeface="Arial"/>
              <a:buNone/>
            </a:pPr>
            <a:r>
              <a:rPr b="0" baseline="0" i="0" lang="en-US" sz="1800" u="none" cap="none" strike="noStrike">
                <a:solidFill>
                  <a:srgbClr val="000000"/>
                </a:solidFill>
              </a:rPr>
              <a:t>oxidize C</a:t>
            </a:r>
            <a:r>
              <a:rPr b="0" baseline="-25000" i="0" lang="en-US" sz="1800" u="none" cap="none" strike="noStrike">
                <a:solidFill>
                  <a:srgbClr val="000000"/>
                </a:solidFill>
              </a:rPr>
              <a:t>6</a:t>
            </a:r>
            <a:r>
              <a:rPr b="0" baseline="0" i="0" lang="en-US" sz="1800" u="none" cap="none" strike="noStrike">
                <a:solidFill>
                  <a:srgbClr val="000000"/>
                </a:solidFill>
              </a:rPr>
              <a:t>H</a:t>
            </a:r>
            <a:r>
              <a:rPr b="0" baseline="-25000" i="0" lang="en-US" sz="1800" u="none" cap="none" strike="noStrike">
                <a:solidFill>
                  <a:srgbClr val="000000"/>
                </a:solidFill>
              </a:rPr>
              <a:t>12</a:t>
            </a:r>
            <a:r>
              <a:rPr b="0" baseline="0" i="0" lang="en-US" sz="1800" u="none" cap="none" strike="noStrike">
                <a:solidFill>
                  <a:srgbClr val="000000"/>
                </a:solidFill>
              </a:rPr>
              <a:t>O</a:t>
            </a:r>
            <a:r>
              <a:rPr b="0" baseline="-25000" i="0" lang="en-US" sz="1800" u="none" cap="none" strike="noStrike">
                <a:solidFill>
                  <a:srgbClr val="000000"/>
                </a:solidFill>
              </a:rPr>
              <a:t>6</a:t>
            </a:r>
            <a:r>
              <a:rPr b="0" baseline="0" i="0" lang="en-US" sz="1800" u="none" cap="none" strike="noStrike">
                <a:solidFill>
                  <a:srgbClr val="000000"/>
                </a:solidFill>
              </a:rPr>
              <a:t> → CO</a:t>
            </a:r>
            <a:r>
              <a:rPr b="0" baseline="-25000" i="0" lang="en-US" sz="1800" u="none" cap="none" strike="noStrike">
                <a:solidFill>
                  <a:srgbClr val="000000"/>
                </a:solidFill>
              </a:rPr>
              <a:t>2</a:t>
            </a:r>
            <a:r>
              <a:rPr b="0" baseline="0" i="0" lang="en-US" sz="1800" u="none" cap="none" strike="noStrike">
                <a:solidFill>
                  <a:srgbClr val="000000"/>
                </a:solidFill>
              </a:rPr>
              <a:t> &amp; produce H</a:t>
            </a:r>
            <a:r>
              <a:rPr b="0" baseline="-25000" i="0" lang="en-US" sz="1800" u="none" cap="none" strike="noStrike">
                <a:solidFill>
                  <a:srgbClr val="000000"/>
                </a:solidFill>
              </a:rPr>
              <a:t>2</a:t>
            </a:r>
            <a:r>
              <a:rPr b="0" baseline="0" i="0" lang="en-US" sz="1800" u="none" cap="none" strike="noStrike">
                <a:solidFill>
                  <a:srgbClr val="000000"/>
                </a:solidFill>
              </a:rPr>
              <a:t>O</a:t>
            </a:r>
          </a:p>
          <a:p>
            <a:pPr indent="-174625" lvl="1" marL="517525" marR="0" rtl="0" algn="l">
              <a:spcBef>
                <a:spcPts val="0"/>
              </a:spcBef>
              <a:buClr>
                <a:srgbClr val="000000"/>
              </a:buClr>
              <a:buSzPct val="25000"/>
              <a:buFont typeface="Arial"/>
              <a:buNone/>
            </a:pPr>
            <a:r>
              <a:rPr b="0" baseline="0" i="0" lang="en-US" sz="1800" u="none" cap="none" strike="noStrike">
                <a:solidFill>
                  <a:srgbClr val="000000"/>
                </a:solidFill>
              </a:rPr>
              <a:t>fall of electrons downhill to O</a:t>
            </a:r>
            <a:r>
              <a:rPr b="0" baseline="-25000" i="0" lang="en-US" sz="1800" u="none" cap="none" strike="noStrike">
                <a:solidFill>
                  <a:srgbClr val="000000"/>
                </a:solidFill>
              </a:rPr>
              <a:t>2</a:t>
            </a:r>
            <a:r>
              <a:rPr b="0" baseline="0" i="0" lang="en-US" sz="1800" u="none" cap="none" strike="noStrike">
                <a:solidFill>
                  <a:srgbClr val="000000"/>
                </a:solidFill>
              </a:rPr>
              <a:t> </a:t>
            </a:r>
          </a:p>
          <a:p>
            <a:pPr indent="-174625" lvl="1" marL="517525" marR="0" rtl="0" algn="l">
              <a:spcBef>
                <a:spcPts val="0"/>
              </a:spcBef>
              <a:buClr>
                <a:srgbClr val="000000"/>
              </a:buClr>
              <a:buSzPct val="25000"/>
              <a:buFont typeface="Arial"/>
              <a:buNone/>
            </a:pPr>
            <a:r>
              <a:rPr b="0" baseline="0" i="0" lang="en-US" sz="1800" u="none" cap="none" strike="noStrike">
                <a:solidFill>
                  <a:srgbClr val="000000"/>
                </a:solidFill>
              </a:rPr>
              <a:t>exergonic</a:t>
            </a:r>
          </a:p>
          <a:p>
            <a:pPr indent="0" lvl="0" marL="0" marR="0" rtl="0" algn="l">
              <a:spcBef>
                <a:spcPts val="0"/>
              </a:spcBef>
              <a:buFont typeface="Arial"/>
              <a:buNone/>
            </a:pPr>
            <a:r>
              <a:t/>
            </a:r>
            <a:endParaRPr b="0" baseline="0" i="0" sz="1800" u="none" cap="none" strike="noStrike">
              <a:solidFill>
                <a:srgbClr val="000000"/>
              </a:solidFill>
            </a:endParaRPr>
          </a:p>
          <a:p>
            <a:pPr indent="0" lvl="0" marL="0" marR="0" rtl="0" algn="l">
              <a:spcBef>
                <a:spcPts val="0"/>
              </a:spcBef>
              <a:buClr>
                <a:srgbClr val="000000"/>
              </a:buClr>
              <a:buSzPct val="25000"/>
              <a:buFont typeface="Arial"/>
              <a:buNone/>
            </a:pPr>
            <a:r>
              <a:rPr b="0" baseline="0" i="0" lang="en-US" sz="1800" u="none" cap="none" strike="noStrike">
                <a:solidFill>
                  <a:srgbClr val="000000"/>
                </a:solidFill>
              </a:rPr>
              <a:t>Photosynthesis </a:t>
            </a:r>
          </a:p>
          <a:p>
            <a:pPr indent="-174625" lvl="1" marL="517525" marR="0" rtl="0" algn="l">
              <a:spcBef>
                <a:spcPts val="0"/>
              </a:spcBef>
              <a:buClr>
                <a:srgbClr val="000000"/>
              </a:buClr>
              <a:buSzPct val="25000"/>
              <a:buFont typeface="Arial"/>
              <a:buNone/>
            </a:pPr>
            <a:r>
              <a:rPr b="0" baseline="0" i="0" lang="en-US" sz="1800" u="none" cap="none" strike="noStrike">
                <a:solidFill>
                  <a:srgbClr val="000000"/>
                </a:solidFill>
              </a:rPr>
              <a:t>reduce CO</a:t>
            </a:r>
            <a:r>
              <a:rPr b="0" baseline="-25000" i="0" lang="en-US" sz="1800" u="none" cap="none" strike="noStrike">
                <a:solidFill>
                  <a:srgbClr val="000000"/>
                </a:solidFill>
              </a:rPr>
              <a:t>2</a:t>
            </a:r>
            <a:r>
              <a:rPr b="0" baseline="0" i="0" lang="en-US" sz="1800" u="none" cap="none" strike="noStrike">
                <a:solidFill>
                  <a:srgbClr val="000000"/>
                </a:solidFill>
              </a:rPr>
              <a:t> → C</a:t>
            </a:r>
            <a:r>
              <a:rPr b="0" baseline="-25000" i="0" lang="en-US" sz="1800" u="none" cap="none" strike="noStrike">
                <a:solidFill>
                  <a:srgbClr val="000000"/>
                </a:solidFill>
              </a:rPr>
              <a:t>6</a:t>
            </a:r>
            <a:r>
              <a:rPr b="0" baseline="0" i="0" lang="en-US" sz="1800" u="none" cap="none" strike="noStrike">
                <a:solidFill>
                  <a:srgbClr val="000000"/>
                </a:solidFill>
              </a:rPr>
              <a:t>H</a:t>
            </a:r>
            <a:r>
              <a:rPr b="0" baseline="-25000" i="0" lang="en-US" sz="1800" u="none" cap="none" strike="noStrike">
                <a:solidFill>
                  <a:srgbClr val="000000"/>
                </a:solidFill>
              </a:rPr>
              <a:t>12</a:t>
            </a:r>
            <a:r>
              <a:rPr b="0" baseline="0" i="0" lang="en-US" sz="1800" u="none" cap="none" strike="noStrike">
                <a:solidFill>
                  <a:srgbClr val="000000"/>
                </a:solidFill>
              </a:rPr>
              <a:t>O</a:t>
            </a:r>
            <a:r>
              <a:rPr b="0" baseline="-25000" i="0" lang="en-US" sz="1800" u="none" cap="none" strike="noStrike">
                <a:solidFill>
                  <a:srgbClr val="000000"/>
                </a:solidFill>
              </a:rPr>
              <a:t>6</a:t>
            </a:r>
            <a:r>
              <a:rPr b="0" baseline="0" i="0" lang="en-US" sz="1800" u="none" cap="none" strike="noStrike">
                <a:solidFill>
                  <a:srgbClr val="000000"/>
                </a:solidFill>
              </a:rPr>
              <a:t> &amp; produce O</a:t>
            </a:r>
            <a:r>
              <a:rPr b="0" baseline="-25000" i="0" lang="en-US" sz="1800" u="none" cap="none" strike="noStrike">
                <a:solidFill>
                  <a:srgbClr val="000000"/>
                </a:solidFill>
              </a:rPr>
              <a:t>2</a:t>
            </a:r>
          </a:p>
          <a:p>
            <a:pPr indent="-174625" lvl="1" marL="517525" marR="0" rtl="0" algn="l">
              <a:spcBef>
                <a:spcPts val="0"/>
              </a:spcBef>
              <a:buClr>
                <a:srgbClr val="000000"/>
              </a:buClr>
              <a:buSzPct val="25000"/>
              <a:buFont typeface="Arial"/>
              <a:buNone/>
            </a:pPr>
            <a:r>
              <a:rPr b="0" baseline="0" i="0" lang="en-US" sz="1800" u="none" cap="none" strike="noStrike">
                <a:solidFill>
                  <a:srgbClr val="000000"/>
                </a:solidFill>
              </a:rPr>
              <a:t>boost electrons uphill by splitting H</a:t>
            </a:r>
            <a:r>
              <a:rPr b="0" baseline="-25000" i="0" lang="en-US" sz="1800" u="none" cap="none" strike="noStrike">
                <a:solidFill>
                  <a:srgbClr val="000000"/>
                </a:solidFill>
              </a:rPr>
              <a:t>2</a:t>
            </a:r>
            <a:r>
              <a:rPr b="0" baseline="0" i="0" lang="en-US" sz="1800" u="none" cap="none" strike="noStrike">
                <a:solidFill>
                  <a:srgbClr val="000000"/>
                </a:solidFill>
              </a:rPr>
              <a:t>O</a:t>
            </a:r>
          </a:p>
          <a:p>
            <a:pPr indent="-174625" lvl="1" marL="517525" marR="0" rtl="0" algn="l">
              <a:spcBef>
                <a:spcPts val="0"/>
              </a:spcBef>
              <a:buClr>
                <a:srgbClr val="000000"/>
              </a:buClr>
              <a:buSzPct val="25000"/>
              <a:buFont typeface="Arial"/>
              <a:buNone/>
            </a:pPr>
            <a:r>
              <a:rPr b="0" baseline="0" i="0" lang="en-US" sz="1800" u="none" cap="none" strike="noStrike">
                <a:solidFill>
                  <a:srgbClr val="000000"/>
                </a:solidFill>
              </a:rPr>
              <a:t>endergonic</a:t>
            </a:r>
          </a:p>
          <a:p>
            <a:pPr>
              <a:spcBef>
                <a:spcPts val="0"/>
              </a:spcBef>
              <a:buNone/>
            </a:pPr>
            <a:r>
              <a:t/>
            </a:r>
            <a:endParaRPr b="0" baseline="0" i="0" sz="1800" u="none" cap="none" strike="noStrike">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6" name="Shape 1116"/>
        <p:cNvGrpSpPr/>
        <p:nvPr/>
      </p:nvGrpSpPr>
      <p:grpSpPr>
        <a:xfrm>
          <a:off x="0" y="0"/>
          <a:ext cx="0" cy="0"/>
          <a:chOff x="0" y="0"/>
          <a:chExt cx="0" cy="0"/>
        </a:xfrm>
      </p:grpSpPr>
      <p:sp>
        <p:nvSpPr>
          <p:cNvPr id="1117" name="Shape 111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118" name="Shape 1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19" name="Shape 1119"/>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Gluconeogenesis == making new glucose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5" name="Shape 1125"/>
        <p:cNvGrpSpPr/>
        <p:nvPr/>
      </p:nvGrpSpPr>
      <p:grpSpPr>
        <a:xfrm>
          <a:off x="0" y="0"/>
          <a:ext cx="0" cy="0"/>
          <a:chOff x="0" y="0"/>
          <a:chExt cx="0" cy="0"/>
        </a:xfrm>
      </p:grpSpPr>
      <p:sp>
        <p:nvSpPr>
          <p:cNvPr id="1126" name="Shape 112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127" name="Shape 1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28" name="Shape 1128"/>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7" name="Shape 1137"/>
        <p:cNvGrpSpPr/>
        <p:nvPr/>
      </p:nvGrpSpPr>
      <p:grpSpPr>
        <a:xfrm>
          <a:off x="0" y="0"/>
          <a:ext cx="0" cy="0"/>
          <a:chOff x="0" y="0"/>
          <a:chExt cx="0" cy="0"/>
        </a:xfrm>
      </p:grpSpPr>
      <p:sp>
        <p:nvSpPr>
          <p:cNvPr id="1138" name="Shape 113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139" name="Shape 1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40" name="Shape 1140"/>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4" name="Shape 1144"/>
        <p:cNvGrpSpPr/>
        <p:nvPr/>
      </p:nvGrpSpPr>
      <p:grpSpPr>
        <a:xfrm>
          <a:off x="0" y="0"/>
          <a:ext cx="0" cy="0"/>
          <a:chOff x="0" y="0"/>
          <a:chExt cx="0" cy="0"/>
        </a:xfrm>
      </p:grpSpPr>
      <p:sp>
        <p:nvSpPr>
          <p:cNvPr id="1145" name="Shape 114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146" name="Shape 1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47" name="Shape 1147"/>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0" name="Shape 1160"/>
        <p:cNvGrpSpPr/>
        <p:nvPr/>
      </p:nvGrpSpPr>
      <p:grpSpPr>
        <a:xfrm>
          <a:off x="0" y="0"/>
          <a:ext cx="0" cy="0"/>
          <a:chOff x="0" y="0"/>
          <a:chExt cx="0" cy="0"/>
        </a:xfrm>
      </p:grpSpPr>
      <p:sp>
        <p:nvSpPr>
          <p:cNvPr id="1161" name="Shape 116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162" name="Shape 1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63" name="Shape 1163"/>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9" name="Shape 1189"/>
        <p:cNvGrpSpPr/>
        <p:nvPr/>
      </p:nvGrpSpPr>
      <p:grpSpPr>
        <a:xfrm>
          <a:off x="0" y="0"/>
          <a:ext cx="0" cy="0"/>
          <a:chOff x="0" y="0"/>
          <a:chExt cx="0" cy="0"/>
        </a:xfrm>
      </p:grpSpPr>
      <p:sp>
        <p:nvSpPr>
          <p:cNvPr id="1190" name="Shape 1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91" name="Shape 119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192" name="Shape 119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0" name="Shape 1220"/>
        <p:cNvGrpSpPr/>
        <p:nvPr/>
      </p:nvGrpSpPr>
      <p:grpSpPr>
        <a:xfrm>
          <a:off x="0" y="0"/>
          <a:ext cx="0" cy="0"/>
          <a:chOff x="0" y="0"/>
          <a:chExt cx="0" cy="0"/>
        </a:xfrm>
      </p:grpSpPr>
      <p:sp>
        <p:nvSpPr>
          <p:cNvPr id="1221" name="Shape 1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22" name="Shape 122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223" name="Shape 122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6" name="Shape 1256"/>
        <p:cNvGrpSpPr/>
        <p:nvPr/>
      </p:nvGrpSpPr>
      <p:grpSpPr>
        <a:xfrm>
          <a:off x="0" y="0"/>
          <a:ext cx="0" cy="0"/>
          <a:chOff x="0" y="0"/>
          <a:chExt cx="0" cy="0"/>
        </a:xfrm>
      </p:grpSpPr>
      <p:sp>
        <p:nvSpPr>
          <p:cNvPr id="1257" name="Shape 1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58" name="Shape 125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259" name="Shape 125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3" name="Shape 1313"/>
        <p:cNvGrpSpPr/>
        <p:nvPr/>
      </p:nvGrpSpPr>
      <p:grpSpPr>
        <a:xfrm>
          <a:off x="0" y="0"/>
          <a:ext cx="0" cy="0"/>
          <a:chOff x="0" y="0"/>
          <a:chExt cx="0" cy="0"/>
        </a:xfrm>
      </p:grpSpPr>
      <p:sp>
        <p:nvSpPr>
          <p:cNvPr id="1314" name="Shape 131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315" name="Shape 1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16" name="Shape 131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2" name="Shape 1332"/>
        <p:cNvGrpSpPr/>
        <p:nvPr/>
      </p:nvGrpSpPr>
      <p:grpSpPr>
        <a:xfrm>
          <a:off x="0" y="0"/>
          <a:ext cx="0" cy="0"/>
          <a:chOff x="0" y="0"/>
          <a:chExt cx="0" cy="0"/>
        </a:xfrm>
      </p:grpSpPr>
      <p:sp>
        <p:nvSpPr>
          <p:cNvPr id="1333" name="Shape 133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334" name="Shape 1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35" name="Shape 1335"/>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100" u="none" cap="none" strike="noStrike"/>
              <a:t>Where did the CO</a:t>
            </a:r>
            <a:r>
              <a:rPr b="0" baseline="-25000" i="0" lang="en-US" sz="1100" u="none" cap="none" strike="noStrike"/>
              <a:t>2</a:t>
            </a:r>
            <a:r>
              <a:rPr b="0" baseline="0" i="0" lang="en-US" sz="1100" u="none" cap="none" strike="noStrike"/>
              <a:t> come from?	air</a:t>
            </a:r>
          </a:p>
          <a:p>
            <a:pPr indent="0" lvl="0" marL="0" marR="0" rtl="0" algn="l">
              <a:spcBef>
                <a:spcPts val="0"/>
              </a:spcBef>
              <a:buSzPct val="25000"/>
              <a:buFont typeface="Arial"/>
              <a:buNone/>
            </a:pPr>
            <a:r>
              <a:rPr b="0" baseline="0" i="0" lang="en-US" sz="1100" u="none" cap="none" strike="noStrike"/>
              <a:t>Where did the CO</a:t>
            </a:r>
            <a:r>
              <a:rPr b="0" baseline="-25000" i="0" lang="en-US" sz="1100" u="none" cap="none" strike="noStrike"/>
              <a:t>2</a:t>
            </a:r>
            <a:r>
              <a:rPr b="0" baseline="0" i="0" lang="en-US" sz="1100" u="none" cap="none" strike="noStrike"/>
              <a:t> go?		carbohydrate (G3P)</a:t>
            </a:r>
          </a:p>
          <a:p>
            <a:pPr indent="0" lvl="0" marL="0" marR="0" rtl="0" algn="l">
              <a:spcBef>
                <a:spcPts val="0"/>
              </a:spcBef>
              <a:buSzPct val="25000"/>
              <a:buFont typeface="Arial"/>
              <a:buNone/>
            </a:pPr>
            <a:r>
              <a:rPr b="0" baseline="0" i="0" lang="en-US" sz="1100" u="none" cap="none" strike="noStrike"/>
              <a:t>Where did the H</a:t>
            </a:r>
            <a:r>
              <a:rPr b="0" baseline="-25000" i="0" lang="en-US" sz="1100" u="none" cap="none" strike="noStrike"/>
              <a:t>2</a:t>
            </a:r>
            <a:r>
              <a:rPr b="0" baseline="0" i="0" lang="en-US" sz="1100" u="none" cap="none" strike="noStrike"/>
              <a:t>O come from?	soil (xylem)</a:t>
            </a:r>
          </a:p>
          <a:p>
            <a:pPr indent="0" lvl="0" marL="0" marR="0" rtl="0" algn="l">
              <a:spcBef>
                <a:spcPts val="0"/>
              </a:spcBef>
              <a:buSzPct val="25000"/>
              <a:buFont typeface="Arial"/>
              <a:buNone/>
            </a:pPr>
            <a:r>
              <a:rPr b="0" baseline="0" i="0" lang="en-US" sz="1100" u="none" cap="none" strike="noStrike"/>
              <a:t>Where did the H</a:t>
            </a:r>
            <a:r>
              <a:rPr b="0" baseline="-25000" i="0" lang="en-US" sz="1100" u="none" cap="none" strike="noStrike"/>
              <a:t>2</a:t>
            </a:r>
            <a:r>
              <a:rPr b="0" baseline="0" i="0" lang="en-US" sz="1100" u="none" cap="none" strike="noStrike"/>
              <a:t>O go?		split to donate e- &amp; H+</a:t>
            </a:r>
          </a:p>
          <a:p>
            <a:pPr indent="0" lvl="0" marL="0" marR="0" rtl="0" algn="l">
              <a:spcBef>
                <a:spcPts val="0"/>
              </a:spcBef>
              <a:buSzPct val="25000"/>
              <a:buFont typeface="Arial"/>
              <a:buNone/>
            </a:pPr>
            <a:r>
              <a:rPr b="0" baseline="0" i="0" lang="en-US" sz="1100" u="none" cap="none" strike="noStrike"/>
              <a:t>Where did the energy come from?	sun</a:t>
            </a:r>
          </a:p>
          <a:p>
            <a:pPr indent="0" lvl="0" marL="0" marR="0" rtl="0" algn="l">
              <a:spcBef>
                <a:spcPts val="0"/>
              </a:spcBef>
              <a:buSzPct val="25000"/>
              <a:buFont typeface="Arial"/>
              <a:buNone/>
            </a:pPr>
            <a:r>
              <a:rPr b="0" baseline="0" i="0" lang="en-US" sz="1100" u="none" cap="none" strike="noStrike"/>
              <a:t>What’s the energy used for?		to make ATP in light reactions</a:t>
            </a:r>
          </a:p>
          <a:p>
            <a:pPr indent="0" lvl="0" marL="0" marR="0" rtl="0" algn="l">
              <a:spcBef>
                <a:spcPts val="0"/>
              </a:spcBef>
              <a:buSzPct val="25000"/>
              <a:buFont typeface="Arial"/>
              <a:buNone/>
            </a:pPr>
            <a:r>
              <a:rPr b="0" baseline="0" i="0" lang="en-US" sz="1100" u="none" cap="none" strike="noStrike"/>
              <a:t>What will the C</a:t>
            </a:r>
            <a:r>
              <a:rPr b="0" baseline="-25000" i="0" lang="en-US" sz="1100" u="none" cap="none" strike="noStrike"/>
              <a:t>6</a:t>
            </a:r>
            <a:r>
              <a:rPr b="0" baseline="0" i="0" lang="en-US" sz="1100" u="none" cap="none" strike="noStrike"/>
              <a:t>H</a:t>
            </a:r>
            <a:r>
              <a:rPr b="0" baseline="-25000" i="0" lang="en-US" sz="1100" u="none" cap="none" strike="noStrike"/>
              <a:t>12</a:t>
            </a:r>
            <a:r>
              <a:rPr b="0" baseline="0" i="0" lang="en-US" sz="1100" u="none" cap="none" strike="noStrike"/>
              <a:t>O</a:t>
            </a:r>
            <a:r>
              <a:rPr b="0" baseline="-25000" i="0" lang="en-US" sz="1100" u="none" cap="none" strike="noStrike"/>
              <a:t>6</a:t>
            </a:r>
            <a:r>
              <a:rPr b="0" baseline="-25000" i="0" lang="en-US" sz="1100" u="none" cap="none" strike="noStrike">
                <a:solidFill>
                  <a:srgbClr val="CC0000"/>
                </a:solidFill>
              </a:rPr>
              <a:t> </a:t>
            </a:r>
            <a:r>
              <a:rPr b="0" baseline="0" i="0" lang="en-US" sz="1100" u="none" cap="none" strike="noStrike"/>
              <a:t>be used for?	the work of plant life</a:t>
            </a:r>
          </a:p>
          <a:p>
            <a:pPr indent="0" lvl="0" marL="0" marR="0" rtl="0" algn="l">
              <a:spcBef>
                <a:spcPts val="0"/>
              </a:spcBef>
              <a:buSzPct val="25000"/>
              <a:buFont typeface="Arial"/>
              <a:buNone/>
            </a:pPr>
            <a:r>
              <a:rPr b="0" baseline="0" i="0" lang="en-US" sz="1100" u="none" cap="none" strike="noStrike"/>
              <a:t>Where did the O</a:t>
            </a:r>
            <a:r>
              <a:rPr b="0" baseline="-25000" i="0" lang="en-US" sz="1100" u="none" cap="none" strike="noStrike"/>
              <a:t>2</a:t>
            </a:r>
            <a:r>
              <a:rPr b="0" baseline="0" i="0" lang="en-US" sz="1100" u="none" cap="none" strike="noStrike"/>
              <a:t> come from?	splitting of H</a:t>
            </a:r>
            <a:r>
              <a:rPr b="0" baseline="-25000" i="0" lang="en-US" sz="1100" u="none" cap="none" strike="noStrike"/>
              <a:t>2</a:t>
            </a:r>
            <a:r>
              <a:rPr b="0" baseline="0" i="0" lang="en-US" sz="1100" u="none" cap="none" strike="noStrike"/>
              <a:t>O</a:t>
            </a:r>
          </a:p>
          <a:p>
            <a:pPr indent="0" lvl="0" marL="0" marR="0" rtl="0" algn="l">
              <a:spcBef>
                <a:spcPts val="0"/>
              </a:spcBef>
              <a:buSzPct val="25000"/>
              <a:buFont typeface="Arial"/>
              <a:buNone/>
            </a:pPr>
            <a:r>
              <a:rPr b="0" baseline="0" i="0" lang="en-US" sz="1100" u="none" cap="none" strike="noStrike"/>
              <a:t>Where will the O</a:t>
            </a:r>
            <a:r>
              <a:rPr b="0" baseline="-25000" i="0" lang="en-US" sz="1100" u="none" cap="none" strike="noStrike"/>
              <a:t>2</a:t>
            </a:r>
            <a:r>
              <a:rPr b="0" baseline="0" i="0" lang="en-US" sz="1100" u="none" cap="none" strike="noStrike"/>
              <a:t> go?		air or respiration</a:t>
            </a:r>
          </a:p>
          <a:p>
            <a:pPr indent="0" lvl="0" marL="0" marR="0" rtl="0" algn="l">
              <a:spcBef>
                <a:spcPts val="0"/>
              </a:spcBef>
              <a:buSzPct val="25000"/>
              <a:buFont typeface="Arial"/>
              <a:buNone/>
            </a:pPr>
            <a:r>
              <a:rPr b="0" baseline="0" i="0" lang="en-US" sz="1100" u="none" cap="none" strike="noStrike"/>
              <a:t>What else is involved…not listed in this equation?</a:t>
            </a:r>
          </a:p>
          <a:p>
            <a:pPr indent="0" lvl="0" marL="0" marR="0" rtl="0" algn="l">
              <a:spcBef>
                <a:spcPts val="0"/>
              </a:spcBef>
              <a:buSzPct val="25000"/>
              <a:buFont typeface="Arial"/>
              <a:buNone/>
            </a:pPr>
            <a:r>
              <a:rPr b="0" baseline="0" i="0" lang="en-US" sz="1100" u="none" cap="none" strike="noStrike"/>
              <a:t>	ATP, ADP, NADP, NADPH</a:t>
            </a:r>
          </a:p>
          <a:p>
            <a:pPr>
              <a:spcBef>
                <a:spcPts val="0"/>
              </a:spcBef>
              <a:buNone/>
            </a:pPr>
            <a:r>
              <a:t/>
            </a:r>
            <a:endParaRPr b="0" baseline="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4" name="Shape 194"/>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0" name="Shape 1340"/>
        <p:cNvGrpSpPr/>
        <p:nvPr/>
      </p:nvGrpSpPr>
      <p:grpSpPr>
        <a:xfrm>
          <a:off x="0" y="0"/>
          <a:ext cx="0" cy="0"/>
          <a:chOff x="0" y="0"/>
          <a:chExt cx="0" cy="0"/>
        </a:xfrm>
      </p:grpSpPr>
      <p:sp>
        <p:nvSpPr>
          <p:cNvPr id="1341" name="Shape 134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342" name="Shape 13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43" name="Shape 1343"/>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2" name="Shape 1352"/>
        <p:cNvGrpSpPr/>
        <p:nvPr/>
      </p:nvGrpSpPr>
      <p:grpSpPr>
        <a:xfrm>
          <a:off x="0" y="0"/>
          <a:ext cx="0" cy="0"/>
          <a:chOff x="0" y="0"/>
          <a:chExt cx="0" cy="0"/>
        </a:xfrm>
      </p:grpSpPr>
      <p:sp>
        <p:nvSpPr>
          <p:cNvPr id="1353" name="Shape 135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354" name="Shape 1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55" name="Shape 1355"/>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0" name="Shape 1360"/>
        <p:cNvGrpSpPr/>
        <p:nvPr/>
      </p:nvGrpSpPr>
      <p:grpSpPr>
        <a:xfrm>
          <a:off x="0" y="0"/>
          <a:ext cx="0" cy="0"/>
          <a:chOff x="0" y="0"/>
          <a:chExt cx="0" cy="0"/>
        </a:xfrm>
      </p:grpSpPr>
      <p:sp>
        <p:nvSpPr>
          <p:cNvPr id="1361" name="Shape 136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362" name="Shape 1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63" name="Shape 136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3" name="Shape 1373"/>
        <p:cNvGrpSpPr/>
        <p:nvPr/>
      </p:nvGrpSpPr>
      <p:grpSpPr>
        <a:xfrm>
          <a:off x="0" y="0"/>
          <a:ext cx="0" cy="0"/>
          <a:chOff x="0" y="0"/>
          <a:chExt cx="0" cy="0"/>
        </a:xfrm>
      </p:grpSpPr>
      <p:sp>
        <p:nvSpPr>
          <p:cNvPr id="1374" name="Shape 137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375" name="Shape 13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76" name="Shape 137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5" name="Shape 1395"/>
        <p:cNvGrpSpPr/>
        <p:nvPr/>
      </p:nvGrpSpPr>
      <p:grpSpPr>
        <a:xfrm>
          <a:off x="0" y="0"/>
          <a:ext cx="0" cy="0"/>
          <a:chOff x="0" y="0"/>
          <a:chExt cx="0" cy="0"/>
        </a:xfrm>
      </p:grpSpPr>
      <p:sp>
        <p:nvSpPr>
          <p:cNvPr id="1396" name="Shape 139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397" name="Shape 1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98" name="Shape 1398"/>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9" name="Shape 1449"/>
        <p:cNvGrpSpPr/>
        <p:nvPr/>
      </p:nvGrpSpPr>
      <p:grpSpPr>
        <a:xfrm>
          <a:off x="0" y="0"/>
          <a:ext cx="0" cy="0"/>
          <a:chOff x="0" y="0"/>
          <a:chExt cx="0" cy="0"/>
        </a:xfrm>
      </p:grpSpPr>
      <p:sp>
        <p:nvSpPr>
          <p:cNvPr id="1450" name="Shape 14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51" name="Shape 145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452" name="Shape 145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3" name="Shape 1493"/>
        <p:cNvGrpSpPr/>
        <p:nvPr/>
      </p:nvGrpSpPr>
      <p:grpSpPr>
        <a:xfrm>
          <a:off x="0" y="0"/>
          <a:ext cx="0" cy="0"/>
          <a:chOff x="0" y="0"/>
          <a:chExt cx="0" cy="0"/>
        </a:xfrm>
      </p:grpSpPr>
      <p:sp>
        <p:nvSpPr>
          <p:cNvPr id="1494" name="Shape 149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495" name="Shape 1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96" name="Shape 149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4" name="Shape 1504"/>
        <p:cNvGrpSpPr/>
        <p:nvPr/>
      </p:nvGrpSpPr>
      <p:grpSpPr>
        <a:xfrm>
          <a:off x="0" y="0"/>
          <a:ext cx="0" cy="0"/>
          <a:chOff x="0" y="0"/>
          <a:chExt cx="0" cy="0"/>
        </a:xfrm>
      </p:grpSpPr>
      <p:sp>
        <p:nvSpPr>
          <p:cNvPr id="1505" name="Shape 150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506" name="Shape 15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07" name="Shape 1507"/>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On sunny hot days, balancing 2 processes/ 2 forces:</a:t>
            </a:r>
          </a:p>
          <a:p>
            <a:pPr indent="-128586" lvl="1" marL="280987" marR="0" rtl="0" algn="l">
              <a:spcBef>
                <a:spcPts val="0"/>
              </a:spcBef>
              <a:buSzPct val="25000"/>
              <a:buFont typeface="Arial"/>
              <a:buNone/>
            </a:pPr>
            <a:r>
              <a:rPr b="0" baseline="0" i="0" lang="en-US" sz="1800" u="none" cap="none" strike="noStrike"/>
              <a:t>Lots of sun so guard cells producing glucose, therefore increasing sugar concentration, therefore increase osmosis into guard cells = turgid &amp; open</a:t>
            </a:r>
          </a:p>
          <a:p>
            <a:pPr indent="-128586" lvl="1" marL="280987" marR="0" rtl="0" algn="l">
              <a:spcBef>
                <a:spcPts val="0"/>
              </a:spcBef>
              <a:buSzPct val="25000"/>
              <a:buFont typeface="Arial"/>
              <a:buNone/>
            </a:pPr>
            <a:r>
              <a:rPr b="0" baseline="0" i="0" lang="en-US" sz="1800" u="none" cap="none" strike="noStrike"/>
              <a:t>Lots of sun so plant starts to wilt, therefore guard cells shrink = flaccid &amp; closed</a:t>
            </a:r>
          </a:p>
          <a:p>
            <a:pPr>
              <a:spcBef>
                <a:spcPts val="0"/>
              </a:spcBef>
              <a:buNone/>
            </a:pPr>
            <a:r>
              <a:t/>
            </a:r>
            <a:endParaRPr b="0" baseline="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6" name="Shape 1546"/>
        <p:cNvGrpSpPr/>
        <p:nvPr/>
      </p:nvGrpSpPr>
      <p:grpSpPr>
        <a:xfrm>
          <a:off x="0" y="0"/>
          <a:ext cx="0" cy="0"/>
          <a:chOff x="0" y="0"/>
          <a:chExt cx="0" cy="0"/>
        </a:xfrm>
      </p:grpSpPr>
      <p:sp>
        <p:nvSpPr>
          <p:cNvPr id="1547" name="Shape 154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548" name="Shape 1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49" name="Shape 1549"/>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6" name="Shape 1556"/>
        <p:cNvGrpSpPr/>
        <p:nvPr/>
      </p:nvGrpSpPr>
      <p:grpSpPr>
        <a:xfrm>
          <a:off x="0" y="0"/>
          <a:ext cx="0" cy="0"/>
          <a:chOff x="0" y="0"/>
          <a:chExt cx="0" cy="0"/>
        </a:xfrm>
      </p:grpSpPr>
      <p:sp>
        <p:nvSpPr>
          <p:cNvPr id="1557" name="Shape 155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558" name="Shape 15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59" name="Shape 1559"/>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1" name="Shape 201"/>
          <p:cNvSpPr txBox="1"/>
          <p:nvPr>
            <p:ph idx="12" type="sldNum"/>
          </p:nvPr>
        </p:nvSpPr>
        <p:spPr>
          <a:xfrm>
            <a:off x="3886200" y="8686800"/>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9" name="Shape 1619"/>
        <p:cNvGrpSpPr/>
        <p:nvPr/>
      </p:nvGrpSpPr>
      <p:grpSpPr>
        <a:xfrm>
          <a:off x="0" y="0"/>
          <a:ext cx="0" cy="0"/>
          <a:chOff x="0" y="0"/>
          <a:chExt cx="0" cy="0"/>
        </a:xfrm>
      </p:grpSpPr>
      <p:sp>
        <p:nvSpPr>
          <p:cNvPr id="1620" name="Shape 162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621" name="Shape 16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22" name="Shape 1622"/>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Font typeface="Arial"/>
              <a:buNone/>
            </a:pPr>
            <a:r>
              <a:t/>
            </a:r>
            <a:endParaRPr b="0" baseline="0" i="0" sz="1800" u="none" cap="none" strike="noStrike"/>
          </a:p>
          <a:p>
            <a:pPr>
              <a:spcBef>
                <a:spcPts val="0"/>
              </a:spcBef>
              <a:buNone/>
            </a:pPr>
            <a:r>
              <a:t/>
            </a:r>
            <a:endParaRPr b="0" baseline="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3" name="Shape 1653"/>
        <p:cNvGrpSpPr/>
        <p:nvPr/>
      </p:nvGrpSpPr>
      <p:grpSpPr>
        <a:xfrm>
          <a:off x="0" y="0"/>
          <a:ext cx="0" cy="0"/>
          <a:chOff x="0" y="0"/>
          <a:chExt cx="0" cy="0"/>
        </a:xfrm>
      </p:grpSpPr>
      <p:sp>
        <p:nvSpPr>
          <p:cNvPr id="1654" name="Shape 165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655" name="Shape 16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56" name="Shape 165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0" name="Shape 1660"/>
        <p:cNvGrpSpPr/>
        <p:nvPr/>
      </p:nvGrpSpPr>
      <p:grpSpPr>
        <a:xfrm>
          <a:off x="0" y="0"/>
          <a:ext cx="0" cy="0"/>
          <a:chOff x="0" y="0"/>
          <a:chExt cx="0" cy="0"/>
        </a:xfrm>
      </p:grpSpPr>
      <p:sp>
        <p:nvSpPr>
          <p:cNvPr id="1661" name="Shape 166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662" name="Shape 16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63" name="Shape 1663"/>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9" name="Shape 1669"/>
        <p:cNvGrpSpPr/>
        <p:nvPr/>
      </p:nvGrpSpPr>
      <p:grpSpPr>
        <a:xfrm>
          <a:off x="0" y="0"/>
          <a:ext cx="0" cy="0"/>
          <a:chOff x="0" y="0"/>
          <a:chExt cx="0" cy="0"/>
        </a:xfrm>
      </p:grpSpPr>
      <p:sp>
        <p:nvSpPr>
          <p:cNvPr id="1670" name="Shape 167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671" name="Shape 16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72" name="Shape 1672"/>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key point is how carbon dioxide is grabbed out of the air -- carbon fixation -- and then handed off to the Calvin cycle.</a:t>
            </a:r>
          </a:p>
          <a:p>
            <a:pPr indent="0" lvl="1" marL="0" marR="0" rtl="0" algn="l">
              <a:spcBef>
                <a:spcPts val="0"/>
              </a:spcBef>
              <a:buSzPct val="25000"/>
              <a:buFont typeface="Arial"/>
              <a:buNone/>
            </a:pPr>
            <a:r>
              <a:rPr b="0" baseline="0" i="0" lang="en-US" sz="1800" u="none" cap="none" strike="noStrike"/>
              <a:t>C4 plants separate the 2 steps of carbon fixation anatomically. They use 2 different cells to complete the process.</a:t>
            </a:r>
          </a:p>
          <a:p>
            <a:pPr indent="0" lvl="1" marL="0" marR="0" rtl="0" algn="l">
              <a:spcBef>
                <a:spcPts val="0"/>
              </a:spcBef>
              <a:buSzPct val="25000"/>
              <a:buFont typeface="Arial"/>
              <a:buNone/>
            </a:pPr>
            <a:r>
              <a:rPr b="0" baseline="0" i="0" lang="en-US" sz="1800" u="none" cap="none" strike="noStrike"/>
              <a:t>CAM plants separate the 2 steps of carbon fixation temporally. They do them at 2 different times.</a:t>
            </a:r>
          </a:p>
          <a:p>
            <a:pPr indent="0" lvl="0" marL="0" marR="0" rtl="0" algn="l">
              <a:spcBef>
                <a:spcPts val="0"/>
              </a:spcBef>
              <a:buSzPct val="25000"/>
              <a:buFont typeface="Arial"/>
              <a:buNone/>
            </a:pPr>
            <a:r>
              <a:rPr b="0" baseline="0" i="0" lang="en-US" sz="1800" u="none" cap="none" strike="noStrike"/>
              <a:t>The key problem they are trying to overcome is that Rubisco is a very inefficient enzyme in the presence of high O2. In high O2, Rubisco bonds oxygen to RuBP rather than carbon, so the plants have to keep O2 away from Rubsico.</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C4 &amp; CAM should be seen as variations on *carbon fixation*, because plants had to evolve alternative systems given the limitations of their enzymes and their need to conserve water.</a:t>
            </a:r>
          </a:p>
          <a:p>
            <a:pPr>
              <a:spcBef>
                <a:spcPts val="0"/>
              </a:spcBef>
              <a:buNone/>
            </a:pPr>
            <a:r>
              <a:t/>
            </a:r>
            <a:endParaRPr b="0" baseline="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0" name="Shape 1680"/>
        <p:cNvGrpSpPr/>
        <p:nvPr/>
      </p:nvGrpSpPr>
      <p:grpSpPr>
        <a:xfrm>
          <a:off x="0" y="0"/>
          <a:ext cx="0" cy="0"/>
          <a:chOff x="0" y="0"/>
          <a:chExt cx="0" cy="0"/>
        </a:xfrm>
      </p:grpSpPr>
      <p:sp>
        <p:nvSpPr>
          <p:cNvPr id="1681" name="Shape 168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682" name="Shape 16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83" name="Shape 1683"/>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3" name="Shape 1713"/>
        <p:cNvGrpSpPr/>
        <p:nvPr/>
      </p:nvGrpSpPr>
      <p:grpSpPr>
        <a:xfrm>
          <a:off x="0" y="0"/>
          <a:ext cx="0" cy="0"/>
          <a:chOff x="0" y="0"/>
          <a:chExt cx="0" cy="0"/>
        </a:xfrm>
      </p:grpSpPr>
      <p:sp>
        <p:nvSpPr>
          <p:cNvPr id="1714" name="Shape 1714"/>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715" name="Shape 17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16" name="Shape 1716"/>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Clr>
                <a:srgbClr val="000000"/>
              </a:buClr>
              <a:buSzPct val="25000"/>
              <a:buFont typeface="Arial"/>
              <a:buNone/>
            </a:pPr>
            <a:r>
              <a:rPr b="0" baseline="0" i="0" lang="en-US" sz="1800" u="none" cap="none" strike="noStrike">
                <a:solidFill>
                  <a:srgbClr val="000000"/>
                </a:solidFill>
              </a:rPr>
              <a:t>PEP = phosphoenolpyruvate</a:t>
            </a:r>
          </a:p>
          <a:p>
            <a:pPr indent="0" lvl="0" marL="0" marR="0" rtl="0" algn="l">
              <a:spcBef>
                <a:spcPts val="0"/>
              </a:spcBef>
              <a:buFont typeface="Arial"/>
              <a:buNone/>
            </a:pPr>
            <a:r>
              <a:t/>
            </a:r>
            <a:endParaRPr b="0" baseline="0" i="0" sz="1800" u="none" cap="none" strike="noStrike">
              <a:solidFill>
                <a:srgbClr val="000000"/>
              </a:solidFill>
            </a:endParaRPr>
          </a:p>
          <a:p>
            <a:pPr indent="0" lvl="0" marL="0" marR="0" rtl="0" algn="l">
              <a:spcBef>
                <a:spcPts val="0"/>
              </a:spcBef>
              <a:buSzPct val="25000"/>
              <a:buFont typeface="Arial"/>
              <a:buNone/>
            </a:pPr>
            <a:r>
              <a:rPr b="0" baseline="0" i="0" lang="en-US" sz="1800" u="none" cap="none" strike="noStrike"/>
              <a:t>C4 plants solve the photorespiration problem by fixing carbon in outer ring of mesophyll cells using a different enzyme -- PEP carboxylase -- which has a higher affinity for CO2 than O2 (better than Rubisco), so it fixes CO2 in 4C "storage" compounds (oxaloacetate, malate). It then passes the carbon on by regenerating CO2 in the inner bundle sheath cells for Rubisco to use in the Calvin cycle.</a:t>
            </a:r>
          </a:p>
          <a:p>
            <a:pPr indent="0" lvl="0" marL="0" marR="0" rtl="0" algn="l">
              <a:spcBef>
                <a:spcPts val="0"/>
              </a:spcBef>
              <a:buFont typeface="Arial"/>
              <a:buNone/>
            </a:pPr>
            <a:r>
              <a:t/>
            </a:r>
            <a:endParaRPr b="0" baseline="0" i="0" sz="1800" u="none" cap="none" strike="noStrike"/>
          </a:p>
          <a:p>
            <a:pPr>
              <a:spcBef>
                <a:spcPts val="0"/>
              </a:spcBef>
              <a:buNone/>
            </a:pPr>
            <a:r>
              <a:t/>
            </a:r>
            <a:endParaRPr b="0" baseline="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5" name="Shape 1735"/>
        <p:cNvGrpSpPr/>
        <p:nvPr/>
      </p:nvGrpSpPr>
      <p:grpSpPr>
        <a:xfrm>
          <a:off x="0" y="0"/>
          <a:ext cx="0" cy="0"/>
          <a:chOff x="0" y="0"/>
          <a:chExt cx="0" cy="0"/>
        </a:xfrm>
      </p:grpSpPr>
      <p:sp>
        <p:nvSpPr>
          <p:cNvPr id="1736" name="Shape 173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737" name="Shape 17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38" name="Shape 1738"/>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8" name="Shape 1748"/>
        <p:cNvGrpSpPr/>
        <p:nvPr/>
      </p:nvGrpSpPr>
      <p:grpSpPr>
        <a:xfrm>
          <a:off x="0" y="0"/>
          <a:ext cx="0" cy="0"/>
          <a:chOff x="0" y="0"/>
          <a:chExt cx="0" cy="0"/>
        </a:xfrm>
      </p:grpSpPr>
      <p:sp>
        <p:nvSpPr>
          <p:cNvPr id="1749" name="Shape 174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750" name="Shape 17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51" name="Shape 1751"/>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7" name="Shape 1757"/>
        <p:cNvGrpSpPr/>
        <p:nvPr/>
      </p:nvGrpSpPr>
      <p:grpSpPr>
        <a:xfrm>
          <a:off x="0" y="0"/>
          <a:ext cx="0" cy="0"/>
          <a:chOff x="0" y="0"/>
          <a:chExt cx="0" cy="0"/>
        </a:xfrm>
      </p:grpSpPr>
      <p:sp>
        <p:nvSpPr>
          <p:cNvPr id="1758" name="Shape 175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759" name="Shape 17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60" name="Shape 1760"/>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Clr>
                <a:srgbClr val="000000"/>
              </a:buClr>
              <a:buSzPct val="25000"/>
              <a:buFont typeface="Arial"/>
              <a:buNone/>
            </a:pPr>
            <a:r>
              <a:rPr b="1" baseline="0" i="0" lang="en-US" sz="1800" u="none" cap="none" strike="noStrike">
                <a:solidFill>
                  <a:srgbClr val="000000"/>
                </a:solidFill>
              </a:rPr>
              <a:t>Crassulacean Acid Metabolism</a:t>
            </a:r>
            <a:r>
              <a:rPr b="0" baseline="0" i="0" lang="en-US" sz="1800" u="none" cap="none" strike="noStrike">
                <a:solidFill>
                  <a:srgbClr val="000000"/>
                </a:solidFill>
              </a:rPr>
              <a:t> (</a:t>
            </a:r>
            <a:r>
              <a:rPr b="1" baseline="0" i="0" lang="en-US" sz="1800" u="none" cap="none" strike="noStrike">
                <a:solidFill>
                  <a:srgbClr val="000000"/>
                </a:solidFill>
              </a:rPr>
              <a:t>CAM</a:t>
            </a:r>
            <a:r>
              <a:rPr b="0" baseline="0" i="0" lang="en-US" sz="1800" u="none" cap="none" strike="noStrike">
                <a:solidFill>
                  <a:srgbClr val="000000"/>
                </a:solidFill>
              </a:rPr>
              <a:t>)</a:t>
            </a:r>
          </a:p>
          <a:p>
            <a:pPr indent="-123825" lvl="1" marL="339725" marR="0" rtl="0" algn="l">
              <a:spcBef>
                <a:spcPts val="0"/>
              </a:spcBef>
              <a:buClr>
                <a:srgbClr val="000000"/>
              </a:buClr>
              <a:buSzPct val="25000"/>
              <a:buFont typeface="Arial"/>
              <a:buNone/>
            </a:pPr>
            <a:r>
              <a:rPr b="0" baseline="0" i="0" lang="en-US" sz="1800" u="none" cap="none" strike="noStrike">
                <a:solidFill>
                  <a:srgbClr val="000000"/>
                </a:solidFill>
              </a:rPr>
              <a:t>Succulents are in the family Crassulaceae</a:t>
            </a:r>
          </a:p>
          <a:p>
            <a:pPr indent="-123825" lvl="1" marL="339725" marR="0" rtl="0" algn="l">
              <a:spcBef>
                <a:spcPts val="0"/>
              </a:spcBef>
              <a:buSzPct val="25000"/>
              <a:buFont typeface="Arial"/>
              <a:buNone/>
            </a:pPr>
            <a:r>
              <a:rPr b="0" baseline="0" i="0" lang="en-US" sz="1800" u="none" cap="none" strike="noStrike"/>
              <a:t>the name Crassula is derived from the Latin "crassus" meaning thick and refers to the leaves of these succulent plants</a:t>
            </a:r>
          </a:p>
          <a:p>
            <a:pPr indent="-123825" lvl="1" marL="339725"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CAM plants solve the photorespiration problem by fixing carbon at night (when stomates are open), and put it in "storage" compounds (organic acids like malic acid, isocitric acid) and then in the day (when stomates are closed), they release the CO2 from the "storage" compounds to the Calvin cycle</a:t>
            </a:r>
          </a:p>
          <a:p>
            <a:pPr indent="0" lvl="0" marL="0" marR="0" rtl="0" algn="l">
              <a:spcBef>
                <a:spcPts val="0"/>
              </a:spcBef>
              <a:buSzPct val="25000"/>
              <a:buFont typeface="Arial"/>
              <a:buNone/>
            </a:pPr>
            <a:r>
              <a:rPr b="0" baseline="0" i="0" lang="en-US" sz="1800" u="none" cap="none" strike="noStrike"/>
              <a:t>(thereby increasing CO2 in the cells, improving Rubisco's efficiency)</a:t>
            </a:r>
          </a:p>
          <a:p>
            <a:pPr>
              <a:spcBef>
                <a:spcPts val="0"/>
              </a:spcBef>
              <a:buNone/>
            </a:pPr>
            <a:r>
              <a:t/>
            </a:r>
            <a:endParaRPr b="0" baseline="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0" name="Shape 1770"/>
        <p:cNvGrpSpPr/>
        <p:nvPr/>
      </p:nvGrpSpPr>
      <p:grpSpPr>
        <a:xfrm>
          <a:off x="0" y="0"/>
          <a:ext cx="0" cy="0"/>
          <a:chOff x="0" y="0"/>
          <a:chExt cx="0" cy="0"/>
        </a:xfrm>
      </p:grpSpPr>
      <p:sp>
        <p:nvSpPr>
          <p:cNvPr id="1771" name="Shape 177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772" name="Shape 17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73" name="Shape 177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9" name="Shape 209"/>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0" name="Shape 1780"/>
        <p:cNvGrpSpPr/>
        <p:nvPr/>
      </p:nvGrpSpPr>
      <p:grpSpPr>
        <a:xfrm>
          <a:off x="0" y="0"/>
          <a:ext cx="0" cy="0"/>
          <a:chOff x="0" y="0"/>
          <a:chExt cx="0" cy="0"/>
        </a:xfrm>
      </p:grpSpPr>
      <p:sp>
        <p:nvSpPr>
          <p:cNvPr id="1781" name="Shape 1781"/>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782" name="Shape 17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83" name="Shape 1783"/>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C3, C4, and CAM truly refer to the alternative method of carbon fixation -- grabbing carbon out of the air -- and not the Calvin Cycle itself.  They *all* use the Calvin Cycle for sugar generation, but they differ in how they turn carbon from thin air into solid stuff.</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In C4, CO2 is fixed into 4-carbon "storage" compounds like oxaloacetate &amp; malate (hence C4)</a:t>
            </a:r>
          </a:p>
          <a:p>
            <a:pPr indent="0" lvl="0" marL="0" marR="0" rtl="0" algn="l">
              <a:spcBef>
                <a:spcPts val="0"/>
              </a:spcBef>
              <a:buSzPct val="25000"/>
              <a:buFont typeface="Arial"/>
              <a:buNone/>
            </a:pPr>
            <a:r>
              <a:rPr b="0" baseline="0" i="0" lang="en-US" sz="1800" u="none" cap="none" strike="noStrike"/>
              <a:t>In CAM, CO2 is fixed into organic acids like malic acid &amp; isocitric acid (hence Crassulacean Acid Metabolism)</a:t>
            </a:r>
          </a:p>
          <a:p>
            <a:pPr indent="0" lvl="0" marL="0" marR="0" rtl="0" algn="l">
              <a:spcBef>
                <a:spcPts val="0"/>
              </a:spcBef>
              <a:buSzPct val="25000"/>
              <a:buFont typeface="Arial"/>
              <a:buNone/>
            </a:pPr>
            <a:r>
              <a:rPr b="0" baseline="0" i="0" lang="en-US" sz="1800" u="none" cap="none" strike="noStrike"/>
              <a:t>In C3, while CO2 is initially fixed into a 6-carbon molecule, it is unstable &amp; quickly breaks down to 3-carbon phosphoglycerate (PGA) (hence C3)</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C4 &amp; CAM should be seen as variations on *carbon fixation*, because plants had to evolve alternative systems given the limitations of their enzymes and their need to conserve water.</a:t>
            </a:r>
          </a:p>
          <a:p>
            <a:pPr>
              <a:spcBef>
                <a:spcPts val="0"/>
              </a:spcBef>
              <a:buNone/>
            </a:pPr>
            <a:r>
              <a:t/>
            </a:r>
            <a:endParaRPr b="0" baseline="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9" name="Shape 1789"/>
        <p:cNvGrpSpPr/>
        <p:nvPr/>
      </p:nvGrpSpPr>
      <p:grpSpPr>
        <a:xfrm>
          <a:off x="0" y="0"/>
          <a:ext cx="0" cy="0"/>
          <a:chOff x="0" y="0"/>
          <a:chExt cx="0" cy="0"/>
        </a:xfrm>
      </p:grpSpPr>
      <p:sp>
        <p:nvSpPr>
          <p:cNvPr id="1790" name="Shape 1790"/>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791" name="Shape 17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92" name="Shape 1792"/>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7" name="Shape 1797"/>
        <p:cNvGrpSpPr/>
        <p:nvPr/>
      </p:nvGrpSpPr>
      <p:grpSpPr>
        <a:xfrm>
          <a:off x="0" y="0"/>
          <a:ext cx="0" cy="0"/>
          <a:chOff x="0" y="0"/>
          <a:chExt cx="0" cy="0"/>
        </a:xfrm>
      </p:grpSpPr>
      <p:sp>
        <p:nvSpPr>
          <p:cNvPr id="1798" name="Shape 179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799" name="Shape 17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00" name="Shape 180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2" name="Shape 1842"/>
        <p:cNvGrpSpPr/>
        <p:nvPr/>
      </p:nvGrpSpPr>
      <p:grpSpPr>
        <a:xfrm>
          <a:off x="0" y="0"/>
          <a:ext cx="0" cy="0"/>
          <a:chOff x="0" y="0"/>
          <a:chExt cx="0" cy="0"/>
        </a:xfrm>
      </p:grpSpPr>
      <p:sp>
        <p:nvSpPr>
          <p:cNvPr id="1843" name="Shape 184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844" name="Shape 18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45" name="Shape 1845"/>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Not accidental that these 2 systems are similar, because both derived from the same primitive ancestor.</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2" name="Shape 1852"/>
        <p:cNvGrpSpPr/>
        <p:nvPr/>
      </p:nvGrpSpPr>
      <p:grpSpPr>
        <a:xfrm>
          <a:off x="0" y="0"/>
          <a:ext cx="0" cy="0"/>
          <a:chOff x="0" y="0"/>
          <a:chExt cx="0" cy="0"/>
        </a:xfrm>
      </p:grpSpPr>
      <p:sp>
        <p:nvSpPr>
          <p:cNvPr id="1853" name="Shape 1853"/>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854" name="Shape 18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55" name="Shape 1855"/>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NADH is an input</a:t>
            </a:r>
          </a:p>
          <a:p>
            <a:pPr indent="0" lvl="0" marL="0" marR="0" rtl="0" algn="l">
              <a:spcBef>
                <a:spcPts val="0"/>
              </a:spcBef>
              <a:buSzPct val="25000"/>
              <a:buFont typeface="Arial"/>
              <a:buNone/>
            </a:pPr>
            <a:r>
              <a:rPr b="0" baseline="0" i="0" lang="en-US" sz="1800" u="none" cap="none" strike="noStrike"/>
              <a:t>ATP is an output</a:t>
            </a:r>
          </a:p>
          <a:p>
            <a:pPr indent="0" lvl="0" marL="0" marR="0" rtl="0" algn="l">
              <a:spcBef>
                <a:spcPts val="0"/>
              </a:spcBef>
              <a:buSzPct val="25000"/>
              <a:buFont typeface="Arial"/>
              <a:buNone/>
            </a:pPr>
            <a:r>
              <a:rPr b="0" baseline="0" i="0" lang="en-US" sz="1800" u="none" cap="none" strike="noStrike"/>
              <a:t>O</a:t>
            </a:r>
            <a:r>
              <a:rPr b="0" baseline="-25000" i="0" lang="en-US" sz="1800" u="none" cap="none" strike="noStrike"/>
              <a:t>2</a:t>
            </a:r>
            <a:r>
              <a:rPr b="0" baseline="0" i="0" lang="en-US" sz="1800" u="none" cap="none" strike="noStrike"/>
              <a:t> combines with H</a:t>
            </a:r>
            <a:r>
              <a:rPr b="0" baseline="30000" i="0" lang="en-US" sz="1800" u="none" cap="none" strike="noStrike"/>
              <a:t>+</a:t>
            </a:r>
            <a:r>
              <a:rPr b="0" baseline="0" i="0" lang="en-US" sz="1800" u="none" cap="none" strike="noStrike"/>
              <a:t>’s to form water</a:t>
            </a:r>
          </a:p>
          <a:p>
            <a:pPr indent="0" lvl="0" marL="0" marR="0" rtl="0" algn="l">
              <a:spcBef>
                <a:spcPts val="0"/>
              </a:spcBef>
              <a:buSzPct val="25000"/>
              <a:buFont typeface="Arial"/>
              <a:buNone/>
            </a:pPr>
            <a:r>
              <a:rPr b="0" baseline="0" i="0" lang="en-US" sz="1800" u="none" cap="none" strike="noStrike"/>
              <a:t>Electron is being handed off from one electron carrier to another -- proteins, cytochrome proteins &amp; quinone lipids</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So what if it runs in reverse??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1" name="Shape 1861"/>
        <p:cNvGrpSpPr/>
        <p:nvPr/>
      </p:nvGrpSpPr>
      <p:grpSpPr>
        <a:xfrm>
          <a:off x="0" y="0"/>
          <a:ext cx="0" cy="0"/>
          <a:chOff x="0" y="0"/>
          <a:chExt cx="0" cy="0"/>
        </a:xfrm>
      </p:grpSpPr>
      <p:sp>
        <p:nvSpPr>
          <p:cNvPr id="1862" name="Shape 186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863" name="Shape 18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64" name="Shape 1864"/>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Two places where light comes in.</a:t>
            </a:r>
          </a:p>
          <a:p>
            <a:pPr indent="0" lvl="0" marL="0" marR="0" rtl="0" algn="l">
              <a:spcBef>
                <a:spcPts val="0"/>
              </a:spcBef>
              <a:buSzPct val="25000"/>
              <a:buFont typeface="Arial"/>
              <a:buNone/>
            </a:pPr>
            <a:r>
              <a:rPr b="0" baseline="0" i="0" lang="en-US" sz="1800" u="none" cap="none" strike="noStrike"/>
              <a:t>Remember photosynthesis is endergonic -- the electron transport chain is driven by light energy.</a:t>
            </a:r>
          </a:p>
          <a:p>
            <a:pPr indent="0" lvl="0" marL="0" marR="0" rtl="0" algn="l">
              <a:spcBef>
                <a:spcPts val="0"/>
              </a:spcBef>
              <a:buFont typeface="Arial"/>
              <a:buNone/>
            </a:pPr>
            <a:r>
              <a:t/>
            </a:r>
            <a:endParaRPr b="0" baseline="0" i="0" sz="1800" u="none" cap="none" strike="noStrike"/>
          </a:p>
          <a:p>
            <a:pPr indent="0" lvl="0" marL="0" marR="0" rtl="0" algn="l">
              <a:spcBef>
                <a:spcPts val="0"/>
              </a:spcBef>
              <a:buSzPct val="25000"/>
              <a:buFont typeface="Arial"/>
              <a:buNone/>
            </a:pPr>
            <a:r>
              <a:rPr b="0" baseline="0" i="0" lang="en-US" sz="1800" u="none" cap="none" strike="noStrike"/>
              <a:t>Need to look at that in more detail on next slide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8" name="Shape 1888"/>
        <p:cNvGrpSpPr/>
        <p:nvPr/>
      </p:nvGrpSpPr>
      <p:grpSpPr>
        <a:xfrm>
          <a:off x="0" y="0"/>
          <a:ext cx="0" cy="0"/>
          <a:chOff x="0" y="0"/>
          <a:chExt cx="0" cy="0"/>
        </a:xfrm>
      </p:grpSpPr>
      <p:sp>
        <p:nvSpPr>
          <p:cNvPr id="1889" name="Shape 1889"/>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1890" name="Shape 18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91" name="Shape 1891"/>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0" name="Shape 220"/>
          <p:cNvSpPr txBox="1"/>
          <p:nvPr>
            <p:ph idx="1" type="body"/>
          </p:nvPr>
        </p:nvSpPr>
        <p:spPr>
          <a:xfrm>
            <a:off x="914400" y="4343400"/>
            <a:ext cx="5029199" cy="4114800"/>
          </a:xfrm>
          <a:prstGeom prst="rect">
            <a:avLst/>
          </a:prstGeom>
          <a:solidFill>
            <a:srgbClr val="FFFFFF"/>
          </a:solid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baseline="0" i="0" lang="en-US" sz="1200" u="none" cap="none" strike="noStrike">
                <a:solidFill>
                  <a:srgbClr val="000000"/>
                </a:solidFill>
                <a:latin typeface="Times New Roman"/>
                <a:ea typeface="Times New Roman"/>
                <a:cs typeface="Times New Roman"/>
                <a:sym typeface="Times New Roman"/>
              </a:rPr>
              <a:t>‹#›</a:t>
            </a:fld>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9" name="Shape 22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990600" y="1981200"/>
            <a:ext cx="7239000" cy="914400"/>
          </a:xfrm>
          <a:prstGeom prst="rect">
            <a:avLst/>
          </a:prstGeom>
          <a:noFill/>
          <a:ln>
            <a:noFill/>
          </a:ln>
        </p:spPr>
        <p:txBody>
          <a:bodyPr anchorCtr="0" anchor="b" bIns="91425" lIns="91425" rIns="91425" tIns="91425"/>
          <a:lstStyle>
            <a:lvl1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1pPr>
            <a:lvl2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2pPr>
            <a:lvl3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3pPr>
            <a:lvl4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4pPr>
            <a:lvl5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5pPr>
            <a:lvl6pPr indent="0" marL="457200" marR="0" rtl="0" algn="l">
              <a:spcBef>
                <a:spcPts val="0"/>
              </a:spcBef>
              <a:spcAft>
                <a:spcPts val="0"/>
              </a:spcAft>
              <a:defRPr b="1" baseline="0" i="0" sz="3600" u="none" cap="none" strike="noStrike">
                <a:solidFill>
                  <a:schemeClr val="dk2"/>
                </a:solidFill>
                <a:latin typeface="Arial"/>
                <a:ea typeface="Arial"/>
                <a:cs typeface="Arial"/>
                <a:sym typeface="Arial"/>
              </a:defRPr>
            </a:lvl6pPr>
            <a:lvl7pPr indent="0" marL="914400" marR="0" rtl="0" algn="l">
              <a:spcBef>
                <a:spcPts val="0"/>
              </a:spcBef>
              <a:spcAft>
                <a:spcPts val="0"/>
              </a:spcAft>
              <a:defRPr b="1" baseline="0" i="0" sz="3600" u="none" cap="none" strike="noStrike">
                <a:solidFill>
                  <a:schemeClr val="dk2"/>
                </a:solidFill>
                <a:latin typeface="Arial"/>
                <a:ea typeface="Arial"/>
                <a:cs typeface="Arial"/>
                <a:sym typeface="Arial"/>
              </a:defRPr>
            </a:lvl7pPr>
            <a:lvl8pPr indent="0" marL="1371600" marR="0" rtl="0" algn="l">
              <a:spcBef>
                <a:spcPts val="0"/>
              </a:spcBef>
              <a:spcAft>
                <a:spcPts val="0"/>
              </a:spcAft>
              <a:defRPr b="1" baseline="0" i="0" sz="3600" u="none" cap="none" strike="noStrike">
                <a:solidFill>
                  <a:schemeClr val="dk2"/>
                </a:solidFill>
                <a:latin typeface="Arial"/>
                <a:ea typeface="Arial"/>
                <a:cs typeface="Arial"/>
                <a:sym typeface="Arial"/>
              </a:defRPr>
            </a:lvl8pPr>
            <a:lvl9pPr indent="0" marL="1828800" marR="0" rtl="0" algn="l">
              <a:spcBef>
                <a:spcPts val="0"/>
              </a:spcBef>
              <a:spcAft>
                <a:spcPts val="0"/>
              </a:spcAft>
              <a:defRPr b="1" baseline="0" i="0" sz="3600" u="none" cap="none" strike="noStrike">
                <a:solidFill>
                  <a:schemeClr val="dk2"/>
                </a:solidFill>
                <a:latin typeface="Arial"/>
                <a:ea typeface="Arial"/>
                <a:cs typeface="Arial"/>
                <a:sym typeface="Arial"/>
              </a:defRPr>
            </a:lvl9pPr>
          </a:lstStyle>
          <a:p/>
        </p:txBody>
      </p:sp>
      <p:sp>
        <p:nvSpPr>
          <p:cNvPr id="23" name="Shape 23"/>
          <p:cNvSpPr txBox="1"/>
          <p:nvPr>
            <p:ph idx="1" type="subTitle"/>
          </p:nvPr>
        </p:nvSpPr>
        <p:spPr>
          <a:xfrm>
            <a:off x="990600" y="3309937"/>
            <a:ext cx="6400799" cy="1752600"/>
          </a:xfrm>
          <a:prstGeom prst="rect">
            <a:avLst/>
          </a:prstGeom>
          <a:noFill/>
          <a:ln>
            <a:noFill/>
          </a:ln>
        </p:spPr>
        <p:txBody>
          <a:bodyPr anchorCtr="0" anchor="t" bIns="91425" lIns="91425" rIns="91425" tIns="91425"/>
          <a:lstStyle>
            <a:lvl1pPr indent="0" marL="0" marR="0" rtl="0" algn="l">
              <a:spcBef>
                <a:spcPts val="600"/>
              </a:spcBef>
              <a:spcAft>
                <a:spcPts val="0"/>
              </a:spcAft>
              <a:buClr>
                <a:srgbClr val="0F116A"/>
              </a:buClr>
              <a:buFont typeface="Noto Symbol"/>
              <a:buNone/>
              <a:defRPr b="1" baseline="0" i="0" sz="3000" u="none" cap="none" strike="noStrike">
                <a:solidFill>
                  <a:srgbClr val="0F116A"/>
                </a:solidFill>
                <a:latin typeface="Arial"/>
                <a:ea typeface="Arial"/>
                <a:cs typeface="Arial"/>
                <a:sym typeface="Arial"/>
              </a:defRPr>
            </a:lvl1pPr>
            <a:lvl2pPr indent="-179069" marL="742950" marR="0" rtl="0" algn="l">
              <a:spcBef>
                <a:spcPts val="560"/>
              </a:spcBef>
              <a:spcAft>
                <a:spcPts val="0"/>
              </a:spcAft>
              <a:buClr>
                <a:schemeClr val="dk1"/>
              </a:buClr>
              <a:buFont typeface="Noto Symbol"/>
              <a:buChar char="◆"/>
              <a:defRPr b="1" baseline="0" i="0" sz="2800" u="none" cap="none" strike="noStrike">
                <a:solidFill>
                  <a:schemeClr val="dk1"/>
                </a:solidFill>
                <a:latin typeface="Arial"/>
                <a:ea typeface="Arial"/>
                <a:cs typeface="Arial"/>
                <a:sym typeface="Arial"/>
              </a:defRPr>
            </a:lvl2pPr>
            <a:lvl3pPr indent="-83819" marL="1143000" marR="0" rtl="0" algn="l">
              <a:spcBef>
                <a:spcPts val="480"/>
              </a:spcBef>
              <a:spcAft>
                <a:spcPts val="0"/>
              </a:spcAft>
              <a:buClr>
                <a:schemeClr val="hlink"/>
              </a:buClr>
              <a:buFont typeface="Noto Symbol"/>
              <a:buChar char="▪"/>
              <a:defRPr b="1" baseline="0" i="0" sz="2400" u="none" cap="none" strike="noStrike">
                <a:solidFill>
                  <a:srgbClr val="0F116A"/>
                </a:solidFill>
                <a:latin typeface="Arial"/>
                <a:ea typeface="Arial"/>
                <a:cs typeface="Arial"/>
                <a:sym typeface="Arial"/>
              </a:defRPr>
            </a:lvl3pPr>
            <a:lvl4pPr indent="-88900" marL="1600200" marR="0" rtl="0" algn="l">
              <a:spcBef>
                <a:spcPts val="400"/>
              </a:spcBef>
              <a:spcAft>
                <a:spcPts val="0"/>
              </a:spcAft>
              <a:buClr>
                <a:schemeClr val="dk1"/>
              </a:buClr>
              <a:buFont typeface="Noto Symbol"/>
              <a:buChar char="•"/>
              <a:defRPr b="1" baseline="0" i="0" sz="2000" u="none" cap="none" strike="noStrike">
                <a:solidFill>
                  <a:schemeClr val="dk1"/>
                </a:solidFill>
                <a:latin typeface="Arial"/>
                <a:ea typeface="Arial"/>
                <a:cs typeface="Arial"/>
                <a:sym typeface="Arial"/>
              </a:defRPr>
            </a:lvl4pPr>
            <a:lvl5pPr indent="-152400" marL="20574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5pPr>
            <a:lvl6pPr indent="-152400" marL="25146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6pPr>
            <a:lvl7pPr indent="-152400" marL="29718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7pPr>
            <a:lvl8pPr indent="-152400" marL="34290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8pPr>
            <a:lvl9pPr indent="-152400" marL="38862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9pPr>
          </a:lstStyle>
          <a:p/>
        </p:txBody>
      </p:sp>
      <p:sp>
        <p:nvSpPr>
          <p:cNvPr id="24" name="Shape 24"/>
          <p:cNvSpPr txBox="1"/>
          <p:nvPr>
            <p:ph idx="10" type="dt"/>
          </p:nvPr>
        </p:nvSpPr>
        <p:spPr>
          <a:xfrm>
            <a:off x="6934200" y="6264275"/>
            <a:ext cx="1524000" cy="457200"/>
          </a:xfrm>
          <a:prstGeom prst="rect">
            <a:avLst/>
          </a:prstGeom>
          <a:noFill/>
          <a:ln>
            <a:noFill/>
          </a:ln>
        </p:spPr>
        <p:txBody>
          <a:bodyPr anchorCtr="0" anchor="b" bIns="91425" lIns="91425" rIns="91425" tIns="91425"/>
          <a:lstStyle>
            <a:lvl1pPr indent="0" marL="0" marR="0" rtl="0" algn="r">
              <a:spcBef>
                <a:spcPts val="0"/>
              </a:spcBef>
              <a:defRPr b="1" baseline="0" i="0" sz="1400" u="none" cap="none" strike="noStrike"/>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5" name="Shape 25"/>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1pPr>
            <a:lvl2pPr indent="0" marL="4572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2pPr>
            <a:lvl3pPr indent="0" marL="9144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3pPr>
            <a:lvl4pPr indent="0" marL="13716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4pPr>
            <a:lvl5pPr indent="0" marL="18288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5pPr>
            <a:lvl6pPr indent="0" marL="22860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6pPr>
            <a:lvl7pPr indent="0" marL="32004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7pPr>
            <a:lvl8pPr indent="0" marL="45720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8pPr>
            <a:lvl9pPr indent="0" marL="64008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90" name="Shape 90"/>
        <p:cNvGrpSpPr/>
        <p:nvPr/>
      </p:nvGrpSpPr>
      <p:grpSpPr>
        <a:xfrm>
          <a:off x="0" y="0"/>
          <a:ext cx="0" cy="0"/>
          <a:chOff x="0" y="0"/>
          <a:chExt cx="0" cy="0"/>
        </a:xfrm>
      </p:grpSpPr>
      <p:sp>
        <p:nvSpPr>
          <p:cNvPr id="91" name="Shape 91"/>
          <p:cNvSpPr txBox="1"/>
          <p:nvPr>
            <p:ph type="title"/>
          </p:nvPr>
        </p:nvSpPr>
        <p:spPr>
          <a:xfrm>
            <a:off x="609600" y="685800"/>
            <a:ext cx="7772400" cy="762000"/>
          </a:xfrm>
          <a:prstGeom prst="rect">
            <a:avLst/>
          </a:prstGeom>
          <a:noFill/>
          <a:ln>
            <a:noFill/>
          </a:ln>
        </p:spPr>
        <p:txBody>
          <a:bodyPr anchorCtr="0" anchor="t" bIns="91425" lIns="91425" rIns="91425" tIns="91425"/>
          <a:lstStyle>
            <a:lvl1pPr rtl="0" algn="l">
              <a:spcBef>
                <a:spcPts val="0"/>
              </a:spcBef>
              <a:spcAft>
                <a:spcPts val="0"/>
              </a:spcAft>
              <a:defRPr b="1" sz="3600">
                <a:solidFill>
                  <a:schemeClr val="dk2"/>
                </a:solidFill>
                <a:latin typeface="Arial"/>
                <a:ea typeface="Arial"/>
                <a:cs typeface="Arial"/>
                <a:sym typeface="Arial"/>
              </a:defRPr>
            </a:lvl1pPr>
            <a:lvl2pPr rtl="0" algn="l">
              <a:spcBef>
                <a:spcPts val="0"/>
              </a:spcBef>
              <a:spcAft>
                <a:spcPts val="0"/>
              </a:spcAft>
              <a:defRPr b="1" sz="3600">
                <a:solidFill>
                  <a:schemeClr val="dk2"/>
                </a:solidFill>
                <a:latin typeface="Arial"/>
                <a:ea typeface="Arial"/>
                <a:cs typeface="Arial"/>
                <a:sym typeface="Arial"/>
              </a:defRPr>
            </a:lvl2pPr>
            <a:lvl3pPr rtl="0" algn="l">
              <a:spcBef>
                <a:spcPts val="0"/>
              </a:spcBef>
              <a:spcAft>
                <a:spcPts val="0"/>
              </a:spcAft>
              <a:defRPr b="1" sz="3600">
                <a:solidFill>
                  <a:schemeClr val="dk2"/>
                </a:solidFill>
                <a:latin typeface="Arial"/>
                <a:ea typeface="Arial"/>
                <a:cs typeface="Arial"/>
                <a:sym typeface="Arial"/>
              </a:defRPr>
            </a:lvl3pPr>
            <a:lvl4pPr rtl="0" algn="l">
              <a:spcBef>
                <a:spcPts val="0"/>
              </a:spcBef>
              <a:spcAft>
                <a:spcPts val="0"/>
              </a:spcAft>
              <a:defRPr b="1" sz="3600">
                <a:solidFill>
                  <a:schemeClr val="dk2"/>
                </a:solidFill>
                <a:latin typeface="Arial"/>
                <a:ea typeface="Arial"/>
                <a:cs typeface="Arial"/>
                <a:sym typeface="Arial"/>
              </a:defRPr>
            </a:lvl4pPr>
            <a:lvl5pPr rtl="0" algn="l">
              <a:spcBef>
                <a:spcPts val="0"/>
              </a:spcBef>
              <a:spcAft>
                <a:spcPts val="0"/>
              </a:spcAft>
              <a:defRPr b="1" sz="3600">
                <a:solidFill>
                  <a:schemeClr val="dk2"/>
                </a:solidFill>
                <a:latin typeface="Arial"/>
                <a:ea typeface="Arial"/>
                <a:cs typeface="Arial"/>
                <a:sym typeface="Arial"/>
              </a:defRPr>
            </a:lvl5pPr>
            <a:lvl6pPr marL="457200" rtl="0" algn="l">
              <a:spcBef>
                <a:spcPts val="0"/>
              </a:spcBef>
              <a:spcAft>
                <a:spcPts val="0"/>
              </a:spcAft>
              <a:defRPr b="1" sz="3600">
                <a:solidFill>
                  <a:schemeClr val="dk2"/>
                </a:solidFill>
                <a:latin typeface="Arial"/>
                <a:ea typeface="Arial"/>
                <a:cs typeface="Arial"/>
                <a:sym typeface="Arial"/>
              </a:defRPr>
            </a:lvl6pPr>
            <a:lvl7pPr marL="914400" rtl="0" algn="l">
              <a:spcBef>
                <a:spcPts val="0"/>
              </a:spcBef>
              <a:spcAft>
                <a:spcPts val="0"/>
              </a:spcAft>
              <a:defRPr b="1" sz="3600">
                <a:solidFill>
                  <a:schemeClr val="dk2"/>
                </a:solidFill>
                <a:latin typeface="Arial"/>
                <a:ea typeface="Arial"/>
                <a:cs typeface="Arial"/>
                <a:sym typeface="Arial"/>
              </a:defRPr>
            </a:lvl7pPr>
            <a:lvl8pPr marL="1371600" rtl="0" algn="l">
              <a:spcBef>
                <a:spcPts val="0"/>
              </a:spcBef>
              <a:spcAft>
                <a:spcPts val="0"/>
              </a:spcAft>
              <a:defRPr b="1" sz="3600">
                <a:solidFill>
                  <a:schemeClr val="dk2"/>
                </a:solidFill>
                <a:latin typeface="Arial"/>
                <a:ea typeface="Arial"/>
                <a:cs typeface="Arial"/>
                <a:sym typeface="Arial"/>
              </a:defRPr>
            </a:lvl8pPr>
            <a:lvl9pPr marL="1828800" rtl="0" algn="l">
              <a:spcBef>
                <a:spcPts val="0"/>
              </a:spcBef>
              <a:spcAft>
                <a:spcPts val="0"/>
              </a:spcAft>
              <a:defRPr b="1" sz="3600">
                <a:solidFill>
                  <a:schemeClr val="dk2"/>
                </a:solidFill>
                <a:latin typeface="Arial"/>
                <a:ea typeface="Arial"/>
                <a:cs typeface="Arial"/>
                <a:sym typeface="Arial"/>
              </a:defRPr>
            </a:lvl9pPr>
          </a:lstStyle>
          <a:p/>
        </p:txBody>
      </p:sp>
      <p:sp>
        <p:nvSpPr>
          <p:cNvPr id="92" name="Shape 92"/>
          <p:cNvSpPr txBox="1"/>
          <p:nvPr>
            <p:ph idx="1" type="body"/>
          </p:nvPr>
        </p:nvSpPr>
        <p:spPr>
          <a:xfrm>
            <a:off x="838200" y="1371600"/>
            <a:ext cx="3809999" cy="4419599"/>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93" name="Shape 93"/>
          <p:cNvSpPr txBox="1"/>
          <p:nvPr>
            <p:ph idx="2" type="body"/>
          </p:nvPr>
        </p:nvSpPr>
        <p:spPr>
          <a:xfrm>
            <a:off x="4800600" y="1371600"/>
            <a:ext cx="3809999" cy="4419599"/>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94" name="Shape 94"/>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95" name="Shape 95"/>
        <p:cNvGrpSpPr/>
        <p:nvPr/>
      </p:nvGrpSpPr>
      <p:grpSpPr>
        <a:xfrm>
          <a:off x="0" y="0"/>
          <a:ext cx="0" cy="0"/>
          <a:chOff x="0" y="0"/>
          <a:chExt cx="0" cy="0"/>
        </a:xfrm>
      </p:grpSpPr>
      <p:sp>
        <p:nvSpPr>
          <p:cNvPr id="96" name="Shape 96"/>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b="1" sz="3600">
                <a:solidFill>
                  <a:schemeClr val="dk2"/>
                </a:solidFill>
                <a:latin typeface="Arial"/>
                <a:ea typeface="Arial"/>
                <a:cs typeface="Arial"/>
                <a:sym typeface="Arial"/>
              </a:defRPr>
            </a:lvl2pPr>
            <a:lvl3pPr rtl="0">
              <a:spcBef>
                <a:spcPts val="0"/>
              </a:spcBef>
              <a:defRPr b="1" sz="3600">
                <a:solidFill>
                  <a:schemeClr val="dk2"/>
                </a:solidFill>
                <a:latin typeface="Arial"/>
                <a:ea typeface="Arial"/>
                <a:cs typeface="Arial"/>
                <a:sym typeface="Arial"/>
              </a:defRPr>
            </a:lvl3pPr>
            <a:lvl4pPr rtl="0">
              <a:spcBef>
                <a:spcPts val="0"/>
              </a:spcBef>
              <a:defRPr b="1" sz="3600">
                <a:solidFill>
                  <a:schemeClr val="dk2"/>
                </a:solidFill>
                <a:latin typeface="Arial"/>
                <a:ea typeface="Arial"/>
                <a:cs typeface="Arial"/>
                <a:sym typeface="Arial"/>
              </a:defRPr>
            </a:lvl4pPr>
            <a:lvl5pPr rtl="0">
              <a:spcBef>
                <a:spcPts val="0"/>
              </a:spcBef>
              <a:defRPr b="1" sz="3600">
                <a:solidFill>
                  <a:schemeClr val="dk2"/>
                </a:solidFill>
                <a:latin typeface="Arial"/>
                <a:ea typeface="Arial"/>
                <a:cs typeface="Arial"/>
                <a:sym typeface="Arial"/>
              </a:defRPr>
            </a:lvl5pPr>
            <a:lvl6pPr rtl="0">
              <a:spcBef>
                <a:spcPts val="0"/>
              </a:spcBef>
              <a:defRPr b="1" sz="3600">
                <a:solidFill>
                  <a:schemeClr val="dk2"/>
                </a:solidFill>
                <a:latin typeface="Arial"/>
                <a:ea typeface="Arial"/>
                <a:cs typeface="Arial"/>
                <a:sym typeface="Arial"/>
              </a:defRPr>
            </a:lvl6pPr>
            <a:lvl7pPr rtl="0">
              <a:spcBef>
                <a:spcPts val="0"/>
              </a:spcBef>
              <a:defRPr b="1" sz="3600">
                <a:solidFill>
                  <a:schemeClr val="dk2"/>
                </a:solidFill>
                <a:latin typeface="Arial"/>
                <a:ea typeface="Arial"/>
                <a:cs typeface="Arial"/>
                <a:sym typeface="Arial"/>
              </a:defRPr>
            </a:lvl7pPr>
            <a:lvl8pPr rtl="0">
              <a:spcBef>
                <a:spcPts val="0"/>
              </a:spcBef>
              <a:defRPr b="1" sz="3600">
                <a:solidFill>
                  <a:schemeClr val="dk2"/>
                </a:solidFill>
                <a:latin typeface="Arial"/>
                <a:ea typeface="Arial"/>
                <a:cs typeface="Arial"/>
                <a:sym typeface="Arial"/>
              </a:defRPr>
            </a:lvl8pPr>
            <a:lvl9pPr rtl="0">
              <a:spcBef>
                <a:spcPts val="0"/>
              </a:spcBef>
              <a:defRPr b="1" sz="3600">
                <a:solidFill>
                  <a:schemeClr val="dk2"/>
                </a:solidFill>
                <a:latin typeface="Arial"/>
                <a:ea typeface="Arial"/>
                <a:cs typeface="Arial"/>
                <a:sym typeface="Arial"/>
              </a:defRPr>
            </a:lvl9pPr>
          </a:lstStyle>
          <a:p/>
        </p:txBody>
      </p:sp>
      <p:sp>
        <p:nvSpPr>
          <p:cNvPr id="97" name="Shape 9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Arial"/>
              <a:buNone/>
              <a:defRPr sz="2000"/>
            </a:lvl1pPr>
            <a:lvl2pPr indent="0" marL="457200" rtl="0">
              <a:spcBef>
                <a:spcPts val="0"/>
              </a:spcBef>
              <a:buFont typeface="Arial"/>
              <a:buNone/>
              <a:defRPr sz="1800"/>
            </a:lvl2pPr>
            <a:lvl3pPr indent="0" marL="914400" rtl="0">
              <a:spcBef>
                <a:spcPts val="0"/>
              </a:spcBef>
              <a:buFont typeface="Arial"/>
              <a:buNone/>
              <a:defRPr sz="1600"/>
            </a:lvl3pPr>
            <a:lvl4pPr indent="0" marL="1371600" rtl="0">
              <a:spcBef>
                <a:spcPts val="0"/>
              </a:spcBef>
              <a:buFont typeface="Arial"/>
              <a:buNone/>
              <a:defRPr sz="1400"/>
            </a:lvl4pPr>
            <a:lvl5pPr indent="0" marL="1828800" rtl="0">
              <a:spcBef>
                <a:spcPts val="0"/>
              </a:spcBef>
              <a:buFont typeface="Arial"/>
              <a:buNone/>
              <a:defRPr sz="1400"/>
            </a:lvl5pPr>
            <a:lvl6pPr indent="0" marL="2286000" rtl="0">
              <a:spcBef>
                <a:spcPts val="0"/>
              </a:spcBef>
              <a:buFont typeface="Arial"/>
              <a:buNone/>
              <a:defRPr sz="1400"/>
            </a:lvl6pPr>
            <a:lvl7pPr indent="0" marL="2743200" rtl="0">
              <a:spcBef>
                <a:spcPts val="0"/>
              </a:spcBef>
              <a:buFont typeface="Arial"/>
              <a:buNone/>
              <a:defRPr sz="1400"/>
            </a:lvl7pPr>
            <a:lvl8pPr indent="0" marL="3200400" rtl="0">
              <a:spcBef>
                <a:spcPts val="0"/>
              </a:spcBef>
              <a:buFont typeface="Arial"/>
              <a:buNone/>
              <a:defRPr sz="1400"/>
            </a:lvl8pPr>
            <a:lvl9pPr indent="0" marL="3657600" rtl="0">
              <a:spcBef>
                <a:spcPts val="0"/>
              </a:spcBef>
              <a:buFont typeface="Arial"/>
              <a:buNone/>
              <a:defRPr sz="1400"/>
            </a:lvl9pPr>
          </a:lstStyle>
          <a:p/>
        </p:txBody>
      </p:sp>
      <p:sp>
        <p:nvSpPr>
          <p:cNvPr id="98" name="Shape 98"/>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6" name="Shape 56"/>
        <p:cNvGrpSpPr/>
        <p:nvPr/>
      </p:nvGrpSpPr>
      <p:grpSpPr>
        <a:xfrm>
          <a:off x="0" y="0"/>
          <a:ext cx="0" cy="0"/>
          <a:chOff x="0" y="0"/>
          <a:chExt cx="0" cy="0"/>
        </a:xfrm>
      </p:grpSpPr>
      <p:sp>
        <p:nvSpPr>
          <p:cNvPr id="57" name="Shape 57"/>
          <p:cNvSpPr txBox="1"/>
          <p:nvPr>
            <p:ph type="title"/>
          </p:nvPr>
        </p:nvSpPr>
        <p:spPr>
          <a:xfrm>
            <a:off x="609600" y="685800"/>
            <a:ext cx="7772400" cy="762000"/>
          </a:xfrm>
          <a:prstGeom prst="rect">
            <a:avLst/>
          </a:prstGeom>
          <a:noFill/>
          <a:ln>
            <a:noFill/>
          </a:ln>
        </p:spPr>
        <p:txBody>
          <a:bodyPr anchorCtr="0" anchor="t" bIns="91425" lIns="91425" rIns="91425" tIns="91425"/>
          <a:lstStyle>
            <a:lvl1pPr rtl="0" algn="l">
              <a:spcBef>
                <a:spcPts val="0"/>
              </a:spcBef>
              <a:spcAft>
                <a:spcPts val="0"/>
              </a:spcAft>
              <a:defRPr b="1" sz="3600">
                <a:solidFill>
                  <a:schemeClr val="dk2"/>
                </a:solidFill>
                <a:latin typeface="Arial"/>
                <a:ea typeface="Arial"/>
                <a:cs typeface="Arial"/>
                <a:sym typeface="Arial"/>
              </a:defRPr>
            </a:lvl1pPr>
            <a:lvl2pPr rtl="0" algn="l">
              <a:spcBef>
                <a:spcPts val="0"/>
              </a:spcBef>
              <a:spcAft>
                <a:spcPts val="0"/>
              </a:spcAft>
              <a:defRPr b="1" sz="3600">
                <a:solidFill>
                  <a:schemeClr val="dk2"/>
                </a:solidFill>
                <a:latin typeface="Arial"/>
                <a:ea typeface="Arial"/>
                <a:cs typeface="Arial"/>
                <a:sym typeface="Arial"/>
              </a:defRPr>
            </a:lvl2pPr>
            <a:lvl3pPr rtl="0" algn="l">
              <a:spcBef>
                <a:spcPts val="0"/>
              </a:spcBef>
              <a:spcAft>
                <a:spcPts val="0"/>
              </a:spcAft>
              <a:defRPr b="1" sz="3600">
                <a:solidFill>
                  <a:schemeClr val="dk2"/>
                </a:solidFill>
                <a:latin typeface="Arial"/>
                <a:ea typeface="Arial"/>
                <a:cs typeface="Arial"/>
                <a:sym typeface="Arial"/>
              </a:defRPr>
            </a:lvl3pPr>
            <a:lvl4pPr rtl="0" algn="l">
              <a:spcBef>
                <a:spcPts val="0"/>
              </a:spcBef>
              <a:spcAft>
                <a:spcPts val="0"/>
              </a:spcAft>
              <a:defRPr b="1" sz="3600">
                <a:solidFill>
                  <a:schemeClr val="dk2"/>
                </a:solidFill>
                <a:latin typeface="Arial"/>
                <a:ea typeface="Arial"/>
                <a:cs typeface="Arial"/>
                <a:sym typeface="Arial"/>
              </a:defRPr>
            </a:lvl4pPr>
            <a:lvl5pPr rtl="0" algn="l">
              <a:spcBef>
                <a:spcPts val="0"/>
              </a:spcBef>
              <a:spcAft>
                <a:spcPts val="0"/>
              </a:spcAft>
              <a:defRPr b="1" sz="3600">
                <a:solidFill>
                  <a:schemeClr val="dk2"/>
                </a:solidFill>
                <a:latin typeface="Arial"/>
                <a:ea typeface="Arial"/>
                <a:cs typeface="Arial"/>
                <a:sym typeface="Arial"/>
              </a:defRPr>
            </a:lvl5pPr>
            <a:lvl6pPr marL="457200" rtl="0" algn="l">
              <a:spcBef>
                <a:spcPts val="0"/>
              </a:spcBef>
              <a:spcAft>
                <a:spcPts val="0"/>
              </a:spcAft>
              <a:defRPr b="1" sz="3600">
                <a:solidFill>
                  <a:schemeClr val="dk2"/>
                </a:solidFill>
                <a:latin typeface="Arial"/>
                <a:ea typeface="Arial"/>
                <a:cs typeface="Arial"/>
                <a:sym typeface="Arial"/>
              </a:defRPr>
            </a:lvl6pPr>
            <a:lvl7pPr marL="914400" rtl="0" algn="l">
              <a:spcBef>
                <a:spcPts val="0"/>
              </a:spcBef>
              <a:spcAft>
                <a:spcPts val="0"/>
              </a:spcAft>
              <a:defRPr b="1" sz="3600">
                <a:solidFill>
                  <a:schemeClr val="dk2"/>
                </a:solidFill>
                <a:latin typeface="Arial"/>
                <a:ea typeface="Arial"/>
                <a:cs typeface="Arial"/>
                <a:sym typeface="Arial"/>
              </a:defRPr>
            </a:lvl7pPr>
            <a:lvl8pPr marL="1371600" rtl="0" algn="l">
              <a:spcBef>
                <a:spcPts val="0"/>
              </a:spcBef>
              <a:spcAft>
                <a:spcPts val="0"/>
              </a:spcAft>
              <a:defRPr b="1" sz="3600">
                <a:solidFill>
                  <a:schemeClr val="dk2"/>
                </a:solidFill>
                <a:latin typeface="Arial"/>
                <a:ea typeface="Arial"/>
                <a:cs typeface="Arial"/>
                <a:sym typeface="Arial"/>
              </a:defRPr>
            </a:lvl8pPr>
            <a:lvl9pPr marL="1828800" rtl="0" algn="l">
              <a:spcBef>
                <a:spcPts val="0"/>
              </a:spcBef>
              <a:spcAft>
                <a:spcPts val="0"/>
              </a:spcAft>
              <a:defRPr b="1" sz="3600">
                <a:solidFill>
                  <a:schemeClr val="dk2"/>
                </a:solidFill>
                <a:latin typeface="Arial"/>
                <a:ea typeface="Arial"/>
                <a:cs typeface="Arial"/>
                <a:sym typeface="Arial"/>
              </a:defRPr>
            </a:lvl9pPr>
          </a:lstStyle>
          <a:p/>
        </p:txBody>
      </p:sp>
      <p:sp>
        <p:nvSpPr>
          <p:cNvPr id="58" name="Shape 58"/>
          <p:cNvSpPr txBox="1"/>
          <p:nvPr>
            <p:ph idx="1" type="body"/>
          </p:nvPr>
        </p:nvSpPr>
        <p:spPr>
          <a:xfrm>
            <a:off x="838200" y="1371600"/>
            <a:ext cx="7772400" cy="4419599"/>
          </a:xfrm>
          <a:prstGeom prst="rect">
            <a:avLst/>
          </a:prstGeom>
          <a:noFill/>
          <a:ln>
            <a:noFill/>
          </a:ln>
        </p:spPr>
        <p:txBody>
          <a:bodyPr anchorCtr="0" anchor="t" bIns="91425" lIns="91425" rIns="91425" tIns="91425"/>
          <a:lstStyle>
            <a:lvl1pPr indent="-114300" marL="342900" rtl="0" algn="l">
              <a:spcBef>
                <a:spcPts val="600"/>
              </a:spcBef>
              <a:spcAft>
                <a:spcPts val="0"/>
              </a:spcAft>
              <a:buClr>
                <a:srgbClr val="0F116A"/>
              </a:buClr>
              <a:buFont typeface="Noto Symbol"/>
              <a:buChar char="▪"/>
              <a:defRPr b="1" sz="3000">
                <a:solidFill>
                  <a:srgbClr val="0F116A"/>
                </a:solidFill>
                <a:latin typeface="Arial"/>
                <a:ea typeface="Arial"/>
                <a:cs typeface="Arial"/>
                <a:sym typeface="Arial"/>
              </a:defRPr>
            </a:lvl1pPr>
            <a:lvl2pPr indent="-179069" marL="742950" rtl="0" algn="l">
              <a:spcBef>
                <a:spcPts val="560"/>
              </a:spcBef>
              <a:spcAft>
                <a:spcPts val="0"/>
              </a:spcAft>
              <a:buClr>
                <a:schemeClr val="dk1"/>
              </a:buClr>
              <a:buFont typeface="Noto Symbol"/>
              <a:buChar char="◆"/>
              <a:defRPr b="1" sz="2800">
                <a:solidFill>
                  <a:schemeClr val="dk1"/>
                </a:solidFill>
                <a:latin typeface="Arial"/>
                <a:ea typeface="Arial"/>
                <a:cs typeface="Arial"/>
                <a:sym typeface="Arial"/>
              </a:defRPr>
            </a:lvl2pPr>
            <a:lvl3pPr indent="-83819" marL="1143000" rtl="0" algn="l">
              <a:spcBef>
                <a:spcPts val="480"/>
              </a:spcBef>
              <a:spcAft>
                <a:spcPts val="0"/>
              </a:spcAft>
              <a:buClr>
                <a:schemeClr val="hlink"/>
              </a:buClr>
              <a:buFont typeface="Noto Symbol"/>
              <a:buChar char="▪"/>
              <a:defRPr b="1" sz="2400">
                <a:solidFill>
                  <a:srgbClr val="0F116A"/>
                </a:solidFill>
                <a:latin typeface="Arial"/>
                <a:ea typeface="Arial"/>
                <a:cs typeface="Arial"/>
                <a:sym typeface="Arial"/>
              </a:defRPr>
            </a:lvl3pPr>
            <a:lvl4pPr indent="-88900" marL="1600200" rtl="0" algn="l">
              <a:spcBef>
                <a:spcPts val="400"/>
              </a:spcBef>
              <a:spcAft>
                <a:spcPts val="0"/>
              </a:spcAft>
              <a:buClr>
                <a:schemeClr val="dk1"/>
              </a:buClr>
              <a:buFont typeface="Noto Symbol"/>
              <a:buChar char="•"/>
              <a:defRPr b="1" sz="2000">
                <a:solidFill>
                  <a:schemeClr val="dk1"/>
                </a:solidFill>
                <a:latin typeface="Arial"/>
                <a:ea typeface="Arial"/>
                <a:cs typeface="Arial"/>
                <a:sym typeface="Arial"/>
              </a:defRPr>
            </a:lvl4pPr>
            <a:lvl5pPr indent="-152400" marL="20574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5pPr>
            <a:lvl6pPr indent="-152400" marL="25146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6pPr>
            <a:lvl7pPr indent="-152400" marL="29718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7pPr>
            <a:lvl8pPr indent="-152400" marL="34290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8pPr>
            <a:lvl9pPr indent="-152400" marL="38862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9pPr>
          </a:lstStyle>
          <a:p/>
        </p:txBody>
      </p:sp>
      <p:sp>
        <p:nvSpPr>
          <p:cNvPr id="59" name="Shape 59"/>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0" name="Shape 60"/>
        <p:cNvGrpSpPr/>
        <p:nvPr/>
      </p:nvGrpSpPr>
      <p:grpSpPr>
        <a:xfrm>
          <a:off x="0" y="0"/>
          <a:ext cx="0" cy="0"/>
          <a:chOff x="0" y="0"/>
          <a:chExt cx="0" cy="0"/>
        </a:xfrm>
      </p:grpSpPr>
      <p:sp>
        <p:nvSpPr>
          <p:cNvPr id="61" name="Shape 61"/>
          <p:cNvSpPr txBox="1"/>
          <p:nvPr>
            <p:ph type="title"/>
          </p:nvPr>
        </p:nvSpPr>
        <p:spPr>
          <a:xfrm>
            <a:off x="609600" y="685800"/>
            <a:ext cx="7772400" cy="762000"/>
          </a:xfrm>
          <a:prstGeom prst="rect">
            <a:avLst/>
          </a:prstGeom>
          <a:noFill/>
          <a:ln>
            <a:noFill/>
          </a:ln>
        </p:spPr>
        <p:txBody>
          <a:bodyPr anchorCtr="0" anchor="t" bIns="91425" lIns="91425" rIns="91425" tIns="91425"/>
          <a:lstStyle>
            <a:lvl1pPr rtl="0" algn="l">
              <a:spcBef>
                <a:spcPts val="0"/>
              </a:spcBef>
              <a:spcAft>
                <a:spcPts val="0"/>
              </a:spcAft>
              <a:defRPr b="1" sz="3600">
                <a:solidFill>
                  <a:schemeClr val="dk2"/>
                </a:solidFill>
                <a:latin typeface="Arial"/>
                <a:ea typeface="Arial"/>
                <a:cs typeface="Arial"/>
                <a:sym typeface="Arial"/>
              </a:defRPr>
            </a:lvl1pPr>
            <a:lvl2pPr rtl="0" algn="l">
              <a:spcBef>
                <a:spcPts val="0"/>
              </a:spcBef>
              <a:spcAft>
                <a:spcPts val="0"/>
              </a:spcAft>
              <a:defRPr b="1" sz="3600">
                <a:solidFill>
                  <a:schemeClr val="dk2"/>
                </a:solidFill>
                <a:latin typeface="Arial"/>
                <a:ea typeface="Arial"/>
                <a:cs typeface="Arial"/>
                <a:sym typeface="Arial"/>
              </a:defRPr>
            </a:lvl2pPr>
            <a:lvl3pPr rtl="0" algn="l">
              <a:spcBef>
                <a:spcPts val="0"/>
              </a:spcBef>
              <a:spcAft>
                <a:spcPts val="0"/>
              </a:spcAft>
              <a:defRPr b="1" sz="3600">
                <a:solidFill>
                  <a:schemeClr val="dk2"/>
                </a:solidFill>
                <a:latin typeface="Arial"/>
                <a:ea typeface="Arial"/>
                <a:cs typeface="Arial"/>
                <a:sym typeface="Arial"/>
              </a:defRPr>
            </a:lvl3pPr>
            <a:lvl4pPr rtl="0" algn="l">
              <a:spcBef>
                <a:spcPts val="0"/>
              </a:spcBef>
              <a:spcAft>
                <a:spcPts val="0"/>
              </a:spcAft>
              <a:defRPr b="1" sz="3600">
                <a:solidFill>
                  <a:schemeClr val="dk2"/>
                </a:solidFill>
                <a:latin typeface="Arial"/>
                <a:ea typeface="Arial"/>
                <a:cs typeface="Arial"/>
                <a:sym typeface="Arial"/>
              </a:defRPr>
            </a:lvl4pPr>
            <a:lvl5pPr rtl="0" algn="l">
              <a:spcBef>
                <a:spcPts val="0"/>
              </a:spcBef>
              <a:spcAft>
                <a:spcPts val="0"/>
              </a:spcAft>
              <a:defRPr b="1" sz="3600">
                <a:solidFill>
                  <a:schemeClr val="dk2"/>
                </a:solidFill>
                <a:latin typeface="Arial"/>
                <a:ea typeface="Arial"/>
                <a:cs typeface="Arial"/>
                <a:sym typeface="Arial"/>
              </a:defRPr>
            </a:lvl5pPr>
            <a:lvl6pPr marL="457200" rtl="0" algn="l">
              <a:spcBef>
                <a:spcPts val="0"/>
              </a:spcBef>
              <a:spcAft>
                <a:spcPts val="0"/>
              </a:spcAft>
              <a:defRPr b="1" sz="3600">
                <a:solidFill>
                  <a:schemeClr val="dk2"/>
                </a:solidFill>
                <a:latin typeface="Arial"/>
                <a:ea typeface="Arial"/>
                <a:cs typeface="Arial"/>
                <a:sym typeface="Arial"/>
              </a:defRPr>
            </a:lvl6pPr>
            <a:lvl7pPr marL="914400" rtl="0" algn="l">
              <a:spcBef>
                <a:spcPts val="0"/>
              </a:spcBef>
              <a:spcAft>
                <a:spcPts val="0"/>
              </a:spcAft>
              <a:defRPr b="1" sz="3600">
                <a:solidFill>
                  <a:schemeClr val="dk2"/>
                </a:solidFill>
                <a:latin typeface="Arial"/>
                <a:ea typeface="Arial"/>
                <a:cs typeface="Arial"/>
                <a:sym typeface="Arial"/>
              </a:defRPr>
            </a:lvl7pPr>
            <a:lvl8pPr marL="1371600" rtl="0" algn="l">
              <a:spcBef>
                <a:spcPts val="0"/>
              </a:spcBef>
              <a:spcAft>
                <a:spcPts val="0"/>
              </a:spcAft>
              <a:defRPr b="1" sz="3600">
                <a:solidFill>
                  <a:schemeClr val="dk2"/>
                </a:solidFill>
                <a:latin typeface="Arial"/>
                <a:ea typeface="Arial"/>
                <a:cs typeface="Arial"/>
                <a:sym typeface="Arial"/>
              </a:defRPr>
            </a:lvl8pPr>
            <a:lvl9pPr marL="1828800" rtl="0" algn="l">
              <a:spcBef>
                <a:spcPts val="0"/>
              </a:spcBef>
              <a:spcAft>
                <a:spcPts val="0"/>
              </a:spcAft>
              <a:defRPr b="1" sz="3600">
                <a:solidFill>
                  <a:schemeClr val="dk2"/>
                </a:solidFill>
                <a:latin typeface="Arial"/>
                <a:ea typeface="Arial"/>
                <a:cs typeface="Arial"/>
                <a:sym typeface="Arial"/>
              </a:defRPr>
            </a:lvl9pPr>
          </a:lstStyle>
          <a:p/>
        </p:txBody>
      </p:sp>
      <p:sp>
        <p:nvSpPr>
          <p:cNvPr id="62" name="Shape 62"/>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3" name="Shape 63"/>
        <p:cNvGrpSpPr/>
        <p:nvPr/>
      </p:nvGrpSpPr>
      <p:grpSpPr>
        <a:xfrm>
          <a:off x="0" y="0"/>
          <a:ext cx="0" cy="0"/>
          <a:chOff x="0" y="0"/>
          <a:chExt cx="0" cy="0"/>
        </a:xfrm>
      </p:grpSpPr>
      <p:sp>
        <p:nvSpPr>
          <p:cNvPr id="64" name="Shape 64"/>
          <p:cNvSpPr txBox="1"/>
          <p:nvPr>
            <p:ph type="title"/>
          </p:nvPr>
        </p:nvSpPr>
        <p:spPr>
          <a:xfrm rot="5400000">
            <a:off x="5057774" y="2238374"/>
            <a:ext cx="5105399" cy="2000250"/>
          </a:xfrm>
          <a:prstGeom prst="rect">
            <a:avLst/>
          </a:prstGeom>
          <a:noFill/>
          <a:ln>
            <a:noFill/>
          </a:ln>
        </p:spPr>
        <p:txBody>
          <a:bodyPr anchorCtr="0" anchor="t" bIns="91425" lIns="91425" rIns="91425" tIns="91425"/>
          <a:lstStyle>
            <a:lvl1pPr rtl="0" algn="l">
              <a:spcBef>
                <a:spcPts val="0"/>
              </a:spcBef>
              <a:spcAft>
                <a:spcPts val="0"/>
              </a:spcAft>
              <a:defRPr b="1" sz="3600">
                <a:solidFill>
                  <a:schemeClr val="dk2"/>
                </a:solidFill>
                <a:latin typeface="Arial"/>
                <a:ea typeface="Arial"/>
                <a:cs typeface="Arial"/>
                <a:sym typeface="Arial"/>
              </a:defRPr>
            </a:lvl1pPr>
            <a:lvl2pPr rtl="0" algn="l">
              <a:spcBef>
                <a:spcPts val="0"/>
              </a:spcBef>
              <a:spcAft>
                <a:spcPts val="0"/>
              </a:spcAft>
              <a:defRPr b="1" sz="3600">
                <a:solidFill>
                  <a:schemeClr val="dk2"/>
                </a:solidFill>
                <a:latin typeface="Arial"/>
                <a:ea typeface="Arial"/>
                <a:cs typeface="Arial"/>
                <a:sym typeface="Arial"/>
              </a:defRPr>
            </a:lvl2pPr>
            <a:lvl3pPr rtl="0" algn="l">
              <a:spcBef>
                <a:spcPts val="0"/>
              </a:spcBef>
              <a:spcAft>
                <a:spcPts val="0"/>
              </a:spcAft>
              <a:defRPr b="1" sz="3600">
                <a:solidFill>
                  <a:schemeClr val="dk2"/>
                </a:solidFill>
                <a:latin typeface="Arial"/>
                <a:ea typeface="Arial"/>
                <a:cs typeface="Arial"/>
                <a:sym typeface="Arial"/>
              </a:defRPr>
            </a:lvl3pPr>
            <a:lvl4pPr rtl="0" algn="l">
              <a:spcBef>
                <a:spcPts val="0"/>
              </a:spcBef>
              <a:spcAft>
                <a:spcPts val="0"/>
              </a:spcAft>
              <a:defRPr b="1" sz="3600">
                <a:solidFill>
                  <a:schemeClr val="dk2"/>
                </a:solidFill>
                <a:latin typeface="Arial"/>
                <a:ea typeface="Arial"/>
                <a:cs typeface="Arial"/>
                <a:sym typeface="Arial"/>
              </a:defRPr>
            </a:lvl4pPr>
            <a:lvl5pPr rtl="0" algn="l">
              <a:spcBef>
                <a:spcPts val="0"/>
              </a:spcBef>
              <a:spcAft>
                <a:spcPts val="0"/>
              </a:spcAft>
              <a:defRPr b="1" sz="3600">
                <a:solidFill>
                  <a:schemeClr val="dk2"/>
                </a:solidFill>
                <a:latin typeface="Arial"/>
                <a:ea typeface="Arial"/>
                <a:cs typeface="Arial"/>
                <a:sym typeface="Arial"/>
              </a:defRPr>
            </a:lvl5pPr>
            <a:lvl6pPr marL="457200" rtl="0" algn="l">
              <a:spcBef>
                <a:spcPts val="0"/>
              </a:spcBef>
              <a:spcAft>
                <a:spcPts val="0"/>
              </a:spcAft>
              <a:defRPr b="1" sz="3600">
                <a:solidFill>
                  <a:schemeClr val="dk2"/>
                </a:solidFill>
                <a:latin typeface="Arial"/>
                <a:ea typeface="Arial"/>
                <a:cs typeface="Arial"/>
                <a:sym typeface="Arial"/>
              </a:defRPr>
            </a:lvl6pPr>
            <a:lvl7pPr marL="914400" rtl="0" algn="l">
              <a:spcBef>
                <a:spcPts val="0"/>
              </a:spcBef>
              <a:spcAft>
                <a:spcPts val="0"/>
              </a:spcAft>
              <a:defRPr b="1" sz="3600">
                <a:solidFill>
                  <a:schemeClr val="dk2"/>
                </a:solidFill>
                <a:latin typeface="Arial"/>
                <a:ea typeface="Arial"/>
                <a:cs typeface="Arial"/>
                <a:sym typeface="Arial"/>
              </a:defRPr>
            </a:lvl7pPr>
            <a:lvl8pPr marL="1371600" rtl="0" algn="l">
              <a:spcBef>
                <a:spcPts val="0"/>
              </a:spcBef>
              <a:spcAft>
                <a:spcPts val="0"/>
              </a:spcAft>
              <a:defRPr b="1" sz="3600">
                <a:solidFill>
                  <a:schemeClr val="dk2"/>
                </a:solidFill>
                <a:latin typeface="Arial"/>
                <a:ea typeface="Arial"/>
                <a:cs typeface="Arial"/>
                <a:sym typeface="Arial"/>
              </a:defRPr>
            </a:lvl8pPr>
            <a:lvl9pPr marL="1828800" rtl="0" algn="l">
              <a:spcBef>
                <a:spcPts val="0"/>
              </a:spcBef>
              <a:spcAft>
                <a:spcPts val="0"/>
              </a:spcAft>
              <a:defRPr b="1" sz="3600">
                <a:solidFill>
                  <a:schemeClr val="dk2"/>
                </a:solidFill>
                <a:latin typeface="Arial"/>
                <a:ea typeface="Arial"/>
                <a:cs typeface="Arial"/>
                <a:sym typeface="Arial"/>
              </a:defRPr>
            </a:lvl9pPr>
          </a:lstStyle>
          <a:p/>
        </p:txBody>
      </p:sp>
      <p:sp>
        <p:nvSpPr>
          <p:cNvPr id="65" name="Shape 65"/>
          <p:cNvSpPr txBox="1"/>
          <p:nvPr>
            <p:ph idx="1" type="body"/>
          </p:nvPr>
        </p:nvSpPr>
        <p:spPr>
          <a:xfrm rot="5400000">
            <a:off x="981074" y="314324"/>
            <a:ext cx="5105399" cy="5848350"/>
          </a:xfrm>
          <a:prstGeom prst="rect">
            <a:avLst/>
          </a:prstGeom>
          <a:noFill/>
          <a:ln>
            <a:noFill/>
          </a:ln>
        </p:spPr>
        <p:txBody>
          <a:bodyPr anchorCtr="0" anchor="t" bIns="91425" lIns="91425" rIns="91425" tIns="91425"/>
          <a:lstStyle>
            <a:lvl1pPr indent="-114300" marL="342900" rtl="0" algn="l">
              <a:spcBef>
                <a:spcPts val="600"/>
              </a:spcBef>
              <a:spcAft>
                <a:spcPts val="0"/>
              </a:spcAft>
              <a:buClr>
                <a:srgbClr val="0F116A"/>
              </a:buClr>
              <a:buFont typeface="Noto Symbol"/>
              <a:buChar char="▪"/>
              <a:defRPr b="1" sz="3000">
                <a:solidFill>
                  <a:srgbClr val="0F116A"/>
                </a:solidFill>
                <a:latin typeface="Arial"/>
                <a:ea typeface="Arial"/>
                <a:cs typeface="Arial"/>
                <a:sym typeface="Arial"/>
              </a:defRPr>
            </a:lvl1pPr>
            <a:lvl2pPr indent="-179069" marL="742950" rtl="0" algn="l">
              <a:spcBef>
                <a:spcPts val="560"/>
              </a:spcBef>
              <a:spcAft>
                <a:spcPts val="0"/>
              </a:spcAft>
              <a:buClr>
                <a:schemeClr val="dk1"/>
              </a:buClr>
              <a:buFont typeface="Noto Symbol"/>
              <a:buChar char="◆"/>
              <a:defRPr b="1" sz="2800">
                <a:solidFill>
                  <a:schemeClr val="dk1"/>
                </a:solidFill>
                <a:latin typeface="Arial"/>
                <a:ea typeface="Arial"/>
                <a:cs typeface="Arial"/>
                <a:sym typeface="Arial"/>
              </a:defRPr>
            </a:lvl2pPr>
            <a:lvl3pPr indent="-83819" marL="1143000" rtl="0" algn="l">
              <a:spcBef>
                <a:spcPts val="480"/>
              </a:spcBef>
              <a:spcAft>
                <a:spcPts val="0"/>
              </a:spcAft>
              <a:buClr>
                <a:schemeClr val="hlink"/>
              </a:buClr>
              <a:buFont typeface="Noto Symbol"/>
              <a:buChar char="▪"/>
              <a:defRPr b="1" sz="2400">
                <a:solidFill>
                  <a:srgbClr val="0F116A"/>
                </a:solidFill>
                <a:latin typeface="Arial"/>
                <a:ea typeface="Arial"/>
                <a:cs typeface="Arial"/>
                <a:sym typeface="Arial"/>
              </a:defRPr>
            </a:lvl3pPr>
            <a:lvl4pPr indent="-88900" marL="1600200" rtl="0" algn="l">
              <a:spcBef>
                <a:spcPts val="400"/>
              </a:spcBef>
              <a:spcAft>
                <a:spcPts val="0"/>
              </a:spcAft>
              <a:buClr>
                <a:schemeClr val="dk1"/>
              </a:buClr>
              <a:buFont typeface="Noto Symbol"/>
              <a:buChar char="•"/>
              <a:defRPr b="1" sz="2000">
                <a:solidFill>
                  <a:schemeClr val="dk1"/>
                </a:solidFill>
                <a:latin typeface="Arial"/>
                <a:ea typeface="Arial"/>
                <a:cs typeface="Arial"/>
                <a:sym typeface="Arial"/>
              </a:defRPr>
            </a:lvl4pPr>
            <a:lvl5pPr indent="-152400" marL="20574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5pPr>
            <a:lvl6pPr indent="-152400" marL="25146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6pPr>
            <a:lvl7pPr indent="-152400" marL="29718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7pPr>
            <a:lvl8pPr indent="-152400" marL="34290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8pPr>
            <a:lvl9pPr indent="-152400" marL="38862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9pPr>
          </a:lstStyle>
          <a:p/>
        </p:txBody>
      </p:sp>
      <p:sp>
        <p:nvSpPr>
          <p:cNvPr id="66" name="Shape 66"/>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7" name="Shape 67"/>
        <p:cNvGrpSpPr/>
        <p:nvPr/>
      </p:nvGrpSpPr>
      <p:grpSpPr>
        <a:xfrm>
          <a:off x="0" y="0"/>
          <a:ext cx="0" cy="0"/>
          <a:chOff x="0" y="0"/>
          <a:chExt cx="0" cy="0"/>
        </a:xfrm>
      </p:grpSpPr>
      <p:sp>
        <p:nvSpPr>
          <p:cNvPr id="68" name="Shape 68"/>
          <p:cNvSpPr txBox="1"/>
          <p:nvPr>
            <p:ph type="title"/>
          </p:nvPr>
        </p:nvSpPr>
        <p:spPr>
          <a:xfrm>
            <a:off x="609600" y="685800"/>
            <a:ext cx="7772400" cy="762000"/>
          </a:xfrm>
          <a:prstGeom prst="rect">
            <a:avLst/>
          </a:prstGeom>
          <a:noFill/>
          <a:ln>
            <a:noFill/>
          </a:ln>
        </p:spPr>
        <p:txBody>
          <a:bodyPr anchorCtr="0" anchor="t" bIns="91425" lIns="91425" rIns="91425" tIns="91425"/>
          <a:lstStyle>
            <a:lvl1pPr rtl="0" algn="l">
              <a:spcBef>
                <a:spcPts val="0"/>
              </a:spcBef>
              <a:spcAft>
                <a:spcPts val="0"/>
              </a:spcAft>
              <a:defRPr b="1" sz="3600">
                <a:solidFill>
                  <a:schemeClr val="dk2"/>
                </a:solidFill>
                <a:latin typeface="Arial"/>
                <a:ea typeface="Arial"/>
                <a:cs typeface="Arial"/>
                <a:sym typeface="Arial"/>
              </a:defRPr>
            </a:lvl1pPr>
            <a:lvl2pPr rtl="0" algn="l">
              <a:spcBef>
                <a:spcPts val="0"/>
              </a:spcBef>
              <a:spcAft>
                <a:spcPts val="0"/>
              </a:spcAft>
              <a:defRPr b="1" sz="3600">
                <a:solidFill>
                  <a:schemeClr val="dk2"/>
                </a:solidFill>
                <a:latin typeface="Arial"/>
                <a:ea typeface="Arial"/>
                <a:cs typeface="Arial"/>
                <a:sym typeface="Arial"/>
              </a:defRPr>
            </a:lvl2pPr>
            <a:lvl3pPr rtl="0" algn="l">
              <a:spcBef>
                <a:spcPts val="0"/>
              </a:spcBef>
              <a:spcAft>
                <a:spcPts val="0"/>
              </a:spcAft>
              <a:defRPr b="1" sz="3600">
                <a:solidFill>
                  <a:schemeClr val="dk2"/>
                </a:solidFill>
                <a:latin typeface="Arial"/>
                <a:ea typeface="Arial"/>
                <a:cs typeface="Arial"/>
                <a:sym typeface="Arial"/>
              </a:defRPr>
            </a:lvl3pPr>
            <a:lvl4pPr rtl="0" algn="l">
              <a:spcBef>
                <a:spcPts val="0"/>
              </a:spcBef>
              <a:spcAft>
                <a:spcPts val="0"/>
              </a:spcAft>
              <a:defRPr b="1" sz="3600">
                <a:solidFill>
                  <a:schemeClr val="dk2"/>
                </a:solidFill>
                <a:latin typeface="Arial"/>
                <a:ea typeface="Arial"/>
                <a:cs typeface="Arial"/>
                <a:sym typeface="Arial"/>
              </a:defRPr>
            </a:lvl4pPr>
            <a:lvl5pPr rtl="0" algn="l">
              <a:spcBef>
                <a:spcPts val="0"/>
              </a:spcBef>
              <a:spcAft>
                <a:spcPts val="0"/>
              </a:spcAft>
              <a:defRPr b="1" sz="3600">
                <a:solidFill>
                  <a:schemeClr val="dk2"/>
                </a:solidFill>
                <a:latin typeface="Arial"/>
                <a:ea typeface="Arial"/>
                <a:cs typeface="Arial"/>
                <a:sym typeface="Arial"/>
              </a:defRPr>
            </a:lvl5pPr>
            <a:lvl6pPr marL="457200" rtl="0" algn="l">
              <a:spcBef>
                <a:spcPts val="0"/>
              </a:spcBef>
              <a:spcAft>
                <a:spcPts val="0"/>
              </a:spcAft>
              <a:defRPr b="1" sz="3600">
                <a:solidFill>
                  <a:schemeClr val="dk2"/>
                </a:solidFill>
                <a:latin typeface="Arial"/>
                <a:ea typeface="Arial"/>
                <a:cs typeface="Arial"/>
                <a:sym typeface="Arial"/>
              </a:defRPr>
            </a:lvl6pPr>
            <a:lvl7pPr marL="914400" rtl="0" algn="l">
              <a:spcBef>
                <a:spcPts val="0"/>
              </a:spcBef>
              <a:spcAft>
                <a:spcPts val="0"/>
              </a:spcAft>
              <a:defRPr b="1" sz="3600">
                <a:solidFill>
                  <a:schemeClr val="dk2"/>
                </a:solidFill>
                <a:latin typeface="Arial"/>
                <a:ea typeface="Arial"/>
                <a:cs typeface="Arial"/>
                <a:sym typeface="Arial"/>
              </a:defRPr>
            </a:lvl7pPr>
            <a:lvl8pPr marL="1371600" rtl="0" algn="l">
              <a:spcBef>
                <a:spcPts val="0"/>
              </a:spcBef>
              <a:spcAft>
                <a:spcPts val="0"/>
              </a:spcAft>
              <a:defRPr b="1" sz="3600">
                <a:solidFill>
                  <a:schemeClr val="dk2"/>
                </a:solidFill>
                <a:latin typeface="Arial"/>
                <a:ea typeface="Arial"/>
                <a:cs typeface="Arial"/>
                <a:sym typeface="Arial"/>
              </a:defRPr>
            </a:lvl8pPr>
            <a:lvl9pPr marL="1828800" rtl="0" algn="l">
              <a:spcBef>
                <a:spcPts val="0"/>
              </a:spcBef>
              <a:spcAft>
                <a:spcPts val="0"/>
              </a:spcAft>
              <a:defRPr b="1" sz="3600">
                <a:solidFill>
                  <a:schemeClr val="dk2"/>
                </a:solidFill>
                <a:latin typeface="Arial"/>
                <a:ea typeface="Arial"/>
                <a:cs typeface="Arial"/>
                <a:sym typeface="Arial"/>
              </a:defRPr>
            </a:lvl9pPr>
          </a:lstStyle>
          <a:p/>
        </p:txBody>
      </p:sp>
      <p:sp>
        <p:nvSpPr>
          <p:cNvPr id="69" name="Shape 69"/>
          <p:cNvSpPr txBox="1"/>
          <p:nvPr>
            <p:ph idx="1" type="body"/>
          </p:nvPr>
        </p:nvSpPr>
        <p:spPr>
          <a:xfrm rot="5400000">
            <a:off x="2514599" y="-304800"/>
            <a:ext cx="4419599" cy="7772400"/>
          </a:xfrm>
          <a:prstGeom prst="rect">
            <a:avLst/>
          </a:prstGeom>
          <a:noFill/>
          <a:ln>
            <a:noFill/>
          </a:ln>
        </p:spPr>
        <p:txBody>
          <a:bodyPr anchorCtr="0" anchor="t" bIns="91425" lIns="91425" rIns="91425" tIns="91425"/>
          <a:lstStyle>
            <a:lvl1pPr indent="-114300" marL="342900" rtl="0" algn="l">
              <a:spcBef>
                <a:spcPts val="600"/>
              </a:spcBef>
              <a:spcAft>
                <a:spcPts val="0"/>
              </a:spcAft>
              <a:buClr>
                <a:srgbClr val="0F116A"/>
              </a:buClr>
              <a:buFont typeface="Noto Symbol"/>
              <a:buChar char="▪"/>
              <a:defRPr b="1" sz="3000">
                <a:solidFill>
                  <a:srgbClr val="0F116A"/>
                </a:solidFill>
                <a:latin typeface="Arial"/>
                <a:ea typeface="Arial"/>
                <a:cs typeface="Arial"/>
                <a:sym typeface="Arial"/>
              </a:defRPr>
            </a:lvl1pPr>
            <a:lvl2pPr indent="-179069" marL="742950" rtl="0" algn="l">
              <a:spcBef>
                <a:spcPts val="560"/>
              </a:spcBef>
              <a:spcAft>
                <a:spcPts val="0"/>
              </a:spcAft>
              <a:buClr>
                <a:schemeClr val="dk1"/>
              </a:buClr>
              <a:buFont typeface="Noto Symbol"/>
              <a:buChar char="◆"/>
              <a:defRPr b="1" sz="2800">
                <a:solidFill>
                  <a:schemeClr val="dk1"/>
                </a:solidFill>
                <a:latin typeface="Arial"/>
                <a:ea typeface="Arial"/>
                <a:cs typeface="Arial"/>
                <a:sym typeface="Arial"/>
              </a:defRPr>
            </a:lvl2pPr>
            <a:lvl3pPr indent="-83819" marL="1143000" rtl="0" algn="l">
              <a:spcBef>
                <a:spcPts val="480"/>
              </a:spcBef>
              <a:spcAft>
                <a:spcPts val="0"/>
              </a:spcAft>
              <a:buClr>
                <a:schemeClr val="hlink"/>
              </a:buClr>
              <a:buFont typeface="Noto Symbol"/>
              <a:buChar char="▪"/>
              <a:defRPr b="1" sz="2400">
                <a:solidFill>
                  <a:srgbClr val="0F116A"/>
                </a:solidFill>
                <a:latin typeface="Arial"/>
                <a:ea typeface="Arial"/>
                <a:cs typeface="Arial"/>
                <a:sym typeface="Arial"/>
              </a:defRPr>
            </a:lvl3pPr>
            <a:lvl4pPr indent="-88900" marL="1600200" rtl="0" algn="l">
              <a:spcBef>
                <a:spcPts val="400"/>
              </a:spcBef>
              <a:spcAft>
                <a:spcPts val="0"/>
              </a:spcAft>
              <a:buClr>
                <a:schemeClr val="dk1"/>
              </a:buClr>
              <a:buFont typeface="Noto Symbol"/>
              <a:buChar char="•"/>
              <a:defRPr b="1" sz="2000">
                <a:solidFill>
                  <a:schemeClr val="dk1"/>
                </a:solidFill>
                <a:latin typeface="Arial"/>
                <a:ea typeface="Arial"/>
                <a:cs typeface="Arial"/>
                <a:sym typeface="Arial"/>
              </a:defRPr>
            </a:lvl4pPr>
            <a:lvl5pPr indent="-152400" marL="20574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5pPr>
            <a:lvl6pPr indent="-152400" marL="25146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6pPr>
            <a:lvl7pPr indent="-152400" marL="29718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7pPr>
            <a:lvl8pPr indent="-152400" marL="34290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8pPr>
            <a:lvl9pPr indent="-152400" marL="3886200" rtl="0" algn="l">
              <a:spcBef>
                <a:spcPts val="400"/>
              </a:spcBef>
              <a:spcAft>
                <a:spcPts val="0"/>
              </a:spcAft>
              <a:buClr>
                <a:schemeClr val="hlink"/>
              </a:buClr>
              <a:buFont typeface="Noto Symbol"/>
              <a:buChar char="■"/>
              <a:defRPr b="1" sz="2000">
                <a:solidFill>
                  <a:schemeClr val="dk1"/>
                </a:solidFill>
                <a:latin typeface="Arial"/>
                <a:ea typeface="Arial"/>
                <a:cs typeface="Arial"/>
                <a:sym typeface="Arial"/>
              </a:defRPr>
            </a:lvl9pPr>
          </a:lstStyle>
          <a:p/>
        </p:txBody>
      </p:sp>
      <p:sp>
        <p:nvSpPr>
          <p:cNvPr id="70" name="Shape 70"/>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1" name="Shape 71"/>
        <p:cNvGrpSpPr/>
        <p:nvPr/>
      </p:nvGrpSpPr>
      <p:grpSpPr>
        <a:xfrm>
          <a:off x="0" y="0"/>
          <a:ext cx="0" cy="0"/>
          <a:chOff x="0" y="0"/>
          <a:chExt cx="0" cy="0"/>
        </a:xfrm>
      </p:grpSpPr>
      <p:sp>
        <p:nvSpPr>
          <p:cNvPr id="72" name="Shape 72"/>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b="1" sz="3600">
                <a:solidFill>
                  <a:schemeClr val="dk2"/>
                </a:solidFill>
                <a:latin typeface="Arial"/>
                <a:ea typeface="Arial"/>
                <a:cs typeface="Arial"/>
                <a:sym typeface="Arial"/>
              </a:defRPr>
            </a:lvl2pPr>
            <a:lvl3pPr rtl="0">
              <a:spcBef>
                <a:spcPts val="0"/>
              </a:spcBef>
              <a:defRPr b="1" sz="3600">
                <a:solidFill>
                  <a:schemeClr val="dk2"/>
                </a:solidFill>
                <a:latin typeface="Arial"/>
                <a:ea typeface="Arial"/>
                <a:cs typeface="Arial"/>
                <a:sym typeface="Arial"/>
              </a:defRPr>
            </a:lvl3pPr>
            <a:lvl4pPr rtl="0">
              <a:spcBef>
                <a:spcPts val="0"/>
              </a:spcBef>
              <a:defRPr b="1" sz="3600">
                <a:solidFill>
                  <a:schemeClr val="dk2"/>
                </a:solidFill>
                <a:latin typeface="Arial"/>
                <a:ea typeface="Arial"/>
                <a:cs typeface="Arial"/>
                <a:sym typeface="Arial"/>
              </a:defRPr>
            </a:lvl4pPr>
            <a:lvl5pPr rtl="0">
              <a:spcBef>
                <a:spcPts val="0"/>
              </a:spcBef>
              <a:defRPr b="1" sz="3600">
                <a:solidFill>
                  <a:schemeClr val="dk2"/>
                </a:solidFill>
                <a:latin typeface="Arial"/>
                <a:ea typeface="Arial"/>
                <a:cs typeface="Arial"/>
                <a:sym typeface="Arial"/>
              </a:defRPr>
            </a:lvl5pPr>
            <a:lvl6pPr rtl="0">
              <a:spcBef>
                <a:spcPts val="0"/>
              </a:spcBef>
              <a:defRPr b="1" sz="3600">
                <a:solidFill>
                  <a:schemeClr val="dk2"/>
                </a:solidFill>
                <a:latin typeface="Arial"/>
                <a:ea typeface="Arial"/>
                <a:cs typeface="Arial"/>
                <a:sym typeface="Arial"/>
              </a:defRPr>
            </a:lvl6pPr>
            <a:lvl7pPr rtl="0">
              <a:spcBef>
                <a:spcPts val="0"/>
              </a:spcBef>
              <a:defRPr b="1" sz="3600">
                <a:solidFill>
                  <a:schemeClr val="dk2"/>
                </a:solidFill>
                <a:latin typeface="Arial"/>
                <a:ea typeface="Arial"/>
                <a:cs typeface="Arial"/>
                <a:sym typeface="Arial"/>
              </a:defRPr>
            </a:lvl7pPr>
            <a:lvl8pPr rtl="0">
              <a:spcBef>
                <a:spcPts val="0"/>
              </a:spcBef>
              <a:defRPr b="1" sz="3600">
                <a:solidFill>
                  <a:schemeClr val="dk2"/>
                </a:solidFill>
                <a:latin typeface="Arial"/>
                <a:ea typeface="Arial"/>
                <a:cs typeface="Arial"/>
                <a:sym typeface="Arial"/>
              </a:defRPr>
            </a:lvl8pPr>
            <a:lvl9pPr rtl="0">
              <a:spcBef>
                <a:spcPts val="0"/>
              </a:spcBef>
              <a:defRPr b="1" sz="3600">
                <a:solidFill>
                  <a:schemeClr val="dk2"/>
                </a:solidFill>
                <a:latin typeface="Arial"/>
                <a:ea typeface="Arial"/>
                <a:cs typeface="Arial"/>
                <a:sym typeface="Arial"/>
              </a:defRPr>
            </a:lvl9pPr>
          </a:lstStyle>
          <a:p/>
        </p:txBody>
      </p:sp>
      <p:sp>
        <p:nvSpPr>
          <p:cNvPr id="73" name="Shape 7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marL="0" marR="0" rtl="0" algn="r">
              <a:spcBef>
                <a:spcPts val="0"/>
              </a:spcBef>
              <a:buFont typeface="Arial"/>
              <a:buNone/>
              <a:defRPr b="1" baseline="0" i="0" sz="3200" u="none" cap="none" strike="noStrike"/>
            </a:lvl1pPr>
            <a:lvl2pPr indent="0" marL="457200" marR="0" rtl="0" algn="l">
              <a:spcBef>
                <a:spcPts val="0"/>
              </a:spcBef>
              <a:buFont typeface="Arial"/>
              <a:buNone/>
              <a:defRPr b="0" baseline="0" i="0" sz="2800" u="none" cap="none" strike="noStrike"/>
            </a:lvl2pPr>
            <a:lvl3pPr indent="0" marL="914400" marR="0" rtl="0" algn="l">
              <a:spcBef>
                <a:spcPts val="0"/>
              </a:spcBef>
              <a:buFont typeface="Arial"/>
              <a:buNone/>
              <a:defRPr b="0" baseline="0" i="0" sz="2400" u="none" cap="none" strike="noStrike"/>
            </a:lvl3pPr>
            <a:lvl4pPr indent="0" marL="1371600" marR="0" rtl="0" algn="l">
              <a:spcBef>
                <a:spcPts val="0"/>
              </a:spcBef>
              <a:buFont typeface="Arial"/>
              <a:buNone/>
              <a:defRPr b="0" baseline="0" i="0" sz="2000" u="none" cap="none" strike="noStrike"/>
            </a:lvl4pPr>
            <a:lvl5pPr indent="0" marL="1828800" marR="0" rtl="0" algn="l">
              <a:spcBef>
                <a:spcPts val="0"/>
              </a:spcBef>
              <a:buFont typeface="Arial"/>
              <a:buNone/>
              <a:defRPr b="0" baseline="0" i="0" sz="2000" u="none" cap="none" strike="noStrike"/>
            </a:lvl5pPr>
            <a:lvl6pPr indent="0" marL="2286000" marR="0" rtl="0" algn="l">
              <a:spcBef>
                <a:spcPts val="0"/>
              </a:spcBef>
              <a:buFont typeface="Arial"/>
              <a:buNone/>
              <a:defRPr b="0" baseline="0" i="0" sz="2000" u="none" cap="none" strike="noStrike"/>
            </a:lvl6pPr>
            <a:lvl7pPr indent="0" marL="2743200" marR="0" rtl="0" algn="l">
              <a:spcBef>
                <a:spcPts val="0"/>
              </a:spcBef>
              <a:buFont typeface="Arial"/>
              <a:buNone/>
              <a:defRPr b="0" baseline="0" i="0" sz="2000" u="none" cap="none" strike="noStrike"/>
            </a:lvl7pPr>
            <a:lvl8pPr indent="0" marL="3200400" marR="0" rtl="0" algn="l">
              <a:spcBef>
                <a:spcPts val="0"/>
              </a:spcBef>
              <a:buFont typeface="Arial"/>
              <a:buNone/>
              <a:defRPr b="0" baseline="0" i="0" sz="2000" u="none" cap="none" strike="noStrike"/>
            </a:lvl8pPr>
            <a:lvl9pPr indent="0" marL="3657600" marR="0" rtl="0" algn="l">
              <a:spcBef>
                <a:spcPts val="0"/>
              </a:spcBef>
              <a:buFont typeface="Arial"/>
              <a:buNone/>
              <a:defRPr b="0" baseline="0" i="0" sz="2000" u="none" cap="none" strike="noStrike"/>
            </a:lvl9pPr>
          </a:lstStyle>
          <a:p/>
        </p:txBody>
      </p:sp>
      <p:sp>
        <p:nvSpPr>
          <p:cNvPr id="74" name="Shape 7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
        <p:nvSpPr>
          <p:cNvPr id="75" name="Shape 75"/>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6" name="Shape 76"/>
        <p:cNvGrpSpPr/>
        <p:nvPr/>
      </p:nvGrpSpPr>
      <p:grpSpPr>
        <a:xfrm>
          <a:off x="0" y="0"/>
          <a:ext cx="0" cy="0"/>
          <a:chOff x="0" y="0"/>
          <a:chExt cx="0" cy="0"/>
        </a:xfrm>
      </p:grpSpPr>
      <p:sp>
        <p:nvSpPr>
          <p:cNvPr id="77" name="Shape 77"/>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b="1" sz="3600">
                <a:solidFill>
                  <a:schemeClr val="dk2"/>
                </a:solidFill>
                <a:latin typeface="Arial"/>
                <a:ea typeface="Arial"/>
                <a:cs typeface="Arial"/>
                <a:sym typeface="Arial"/>
              </a:defRPr>
            </a:lvl2pPr>
            <a:lvl3pPr rtl="0">
              <a:spcBef>
                <a:spcPts val="0"/>
              </a:spcBef>
              <a:defRPr b="1" sz="3600">
                <a:solidFill>
                  <a:schemeClr val="dk2"/>
                </a:solidFill>
                <a:latin typeface="Arial"/>
                <a:ea typeface="Arial"/>
                <a:cs typeface="Arial"/>
                <a:sym typeface="Arial"/>
              </a:defRPr>
            </a:lvl3pPr>
            <a:lvl4pPr rtl="0">
              <a:spcBef>
                <a:spcPts val="0"/>
              </a:spcBef>
              <a:defRPr b="1" sz="3600">
                <a:solidFill>
                  <a:schemeClr val="dk2"/>
                </a:solidFill>
                <a:latin typeface="Arial"/>
                <a:ea typeface="Arial"/>
                <a:cs typeface="Arial"/>
                <a:sym typeface="Arial"/>
              </a:defRPr>
            </a:lvl4pPr>
            <a:lvl5pPr rtl="0">
              <a:spcBef>
                <a:spcPts val="0"/>
              </a:spcBef>
              <a:defRPr b="1" sz="3600">
                <a:solidFill>
                  <a:schemeClr val="dk2"/>
                </a:solidFill>
                <a:latin typeface="Arial"/>
                <a:ea typeface="Arial"/>
                <a:cs typeface="Arial"/>
                <a:sym typeface="Arial"/>
              </a:defRPr>
            </a:lvl5pPr>
            <a:lvl6pPr rtl="0">
              <a:spcBef>
                <a:spcPts val="0"/>
              </a:spcBef>
              <a:defRPr b="1" sz="3600">
                <a:solidFill>
                  <a:schemeClr val="dk2"/>
                </a:solidFill>
                <a:latin typeface="Arial"/>
                <a:ea typeface="Arial"/>
                <a:cs typeface="Arial"/>
                <a:sym typeface="Arial"/>
              </a:defRPr>
            </a:lvl6pPr>
            <a:lvl7pPr rtl="0">
              <a:spcBef>
                <a:spcPts val="0"/>
              </a:spcBef>
              <a:defRPr b="1" sz="3600">
                <a:solidFill>
                  <a:schemeClr val="dk2"/>
                </a:solidFill>
                <a:latin typeface="Arial"/>
                <a:ea typeface="Arial"/>
                <a:cs typeface="Arial"/>
                <a:sym typeface="Arial"/>
              </a:defRPr>
            </a:lvl7pPr>
            <a:lvl8pPr rtl="0">
              <a:spcBef>
                <a:spcPts val="0"/>
              </a:spcBef>
              <a:defRPr b="1" sz="3600">
                <a:solidFill>
                  <a:schemeClr val="dk2"/>
                </a:solidFill>
                <a:latin typeface="Arial"/>
                <a:ea typeface="Arial"/>
                <a:cs typeface="Arial"/>
                <a:sym typeface="Arial"/>
              </a:defRPr>
            </a:lvl8pPr>
            <a:lvl9pPr rtl="0">
              <a:spcBef>
                <a:spcPts val="0"/>
              </a:spcBef>
              <a:defRPr b="1" sz="3600">
                <a:solidFill>
                  <a:schemeClr val="dk2"/>
                </a:solidFill>
                <a:latin typeface="Arial"/>
                <a:ea typeface="Arial"/>
                <a:cs typeface="Arial"/>
                <a:sym typeface="Arial"/>
              </a:defRPr>
            </a:lvl9pPr>
          </a:lstStyle>
          <a:p/>
        </p:txBody>
      </p:sp>
      <p:sp>
        <p:nvSpPr>
          <p:cNvPr id="78" name="Shape 78"/>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79" name="Shape 79"/>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
        <p:nvSpPr>
          <p:cNvPr id="80" name="Shape 80"/>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1" name="Shape 81"/>
        <p:cNvGrpSpPr/>
        <p:nvPr/>
      </p:nvGrpSpPr>
      <p:grpSpPr>
        <a:xfrm>
          <a:off x="0" y="0"/>
          <a:ext cx="0" cy="0"/>
          <a:chOff x="0" y="0"/>
          <a:chExt cx="0" cy="0"/>
        </a:xfrm>
      </p:grpSpPr>
      <p:sp>
        <p:nvSpPr>
          <p:cNvPr id="82" name="Shape 82"/>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3" name="Shape 83"/>
        <p:cNvGrpSpPr/>
        <p:nvPr/>
      </p:nvGrpSpPr>
      <p:grpSpPr>
        <a:xfrm>
          <a:off x="0" y="0"/>
          <a:ext cx="0" cy="0"/>
          <a:chOff x="0" y="0"/>
          <a:chExt cx="0" cy="0"/>
        </a:xfrm>
      </p:grpSpPr>
      <p:sp>
        <p:nvSpPr>
          <p:cNvPr id="84" name="Shape 84"/>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spcBef>
                <a:spcPts val="0"/>
              </a:spcBef>
              <a:defRPr/>
            </a:lvl1pPr>
            <a:lvl2pPr rtl="0">
              <a:spcBef>
                <a:spcPts val="0"/>
              </a:spcBef>
              <a:defRPr b="1" sz="3600">
                <a:solidFill>
                  <a:schemeClr val="dk2"/>
                </a:solidFill>
                <a:latin typeface="Arial"/>
                <a:ea typeface="Arial"/>
                <a:cs typeface="Arial"/>
                <a:sym typeface="Arial"/>
              </a:defRPr>
            </a:lvl2pPr>
            <a:lvl3pPr rtl="0">
              <a:spcBef>
                <a:spcPts val="0"/>
              </a:spcBef>
              <a:defRPr b="1" sz="3600">
                <a:solidFill>
                  <a:schemeClr val="dk2"/>
                </a:solidFill>
                <a:latin typeface="Arial"/>
                <a:ea typeface="Arial"/>
                <a:cs typeface="Arial"/>
                <a:sym typeface="Arial"/>
              </a:defRPr>
            </a:lvl3pPr>
            <a:lvl4pPr rtl="0">
              <a:spcBef>
                <a:spcPts val="0"/>
              </a:spcBef>
              <a:defRPr b="1" sz="3600">
                <a:solidFill>
                  <a:schemeClr val="dk2"/>
                </a:solidFill>
                <a:latin typeface="Arial"/>
                <a:ea typeface="Arial"/>
                <a:cs typeface="Arial"/>
                <a:sym typeface="Arial"/>
              </a:defRPr>
            </a:lvl4pPr>
            <a:lvl5pPr rtl="0">
              <a:spcBef>
                <a:spcPts val="0"/>
              </a:spcBef>
              <a:defRPr b="1" sz="3600">
                <a:solidFill>
                  <a:schemeClr val="dk2"/>
                </a:solidFill>
                <a:latin typeface="Arial"/>
                <a:ea typeface="Arial"/>
                <a:cs typeface="Arial"/>
                <a:sym typeface="Arial"/>
              </a:defRPr>
            </a:lvl5pPr>
            <a:lvl6pPr rtl="0">
              <a:spcBef>
                <a:spcPts val="0"/>
              </a:spcBef>
              <a:defRPr b="1" sz="3600">
                <a:solidFill>
                  <a:schemeClr val="dk2"/>
                </a:solidFill>
                <a:latin typeface="Arial"/>
                <a:ea typeface="Arial"/>
                <a:cs typeface="Arial"/>
                <a:sym typeface="Arial"/>
              </a:defRPr>
            </a:lvl6pPr>
            <a:lvl7pPr rtl="0">
              <a:spcBef>
                <a:spcPts val="0"/>
              </a:spcBef>
              <a:defRPr b="1" sz="3600">
                <a:solidFill>
                  <a:schemeClr val="dk2"/>
                </a:solidFill>
                <a:latin typeface="Arial"/>
                <a:ea typeface="Arial"/>
                <a:cs typeface="Arial"/>
                <a:sym typeface="Arial"/>
              </a:defRPr>
            </a:lvl7pPr>
            <a:lvl8pPr rtl="0">
              <a:spcBef>
                <a:spcPts val="0"/>
              </a:spcBef>
              <a:defRPr b="1" sz="3600">
                <a:solidFill>
                  <a:schemeClr val="dk2"/>
                </a:solidFill>
                <a:latin typeface="Arial"/>
                <a:ea typeface="Arial"/>
                <a:cs typeface="Arial"/>
                <a:sym typeface="Arial"/>
              </a:defRPr>
            </a:lvl8pPr>
            <a:lvl9pPr rtl="0">
              <a:spcBef>
                <a:spcPts val="0"/>
              </a:spcBef>
              <a:defRPr b="1" sz="3600">
                <a:solidFill>
                  <a:schemeClr val="dk2"/>
                </a:solidFill>
                <a:latin typeface="Arial"/>
                <a:ea typeface="Arial"/>
                <a:cs typeface="Arial"/>
                <a:sym typeface="Arial"/>
              </a:defRPr>
            </a:lvl9pPr>
          </a:lstStyle>
          <a:p/>
        </p:txBody>
      </p:sp>
      <p:sp>
        <p:nvSpPr>
          <p:cNvPr id="85" name="Shape 8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86" name="Shape 8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87" name="Shape 8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88" name="Shape 8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89" name="Shape 89"/>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1.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0" y="0"/>
            <a:ext cx="9144000" cy="304799"/>
          </a:xfrm>
          <a:prstGeom prst="rect">
            <a:avLst/>
          </a:prstGeom>
          <a:solidFill>
            <a:srgbClr val="0F116A"/>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7" name="Shape 7"/>
          <p:cNvSpPr txBox="1"/>
          <p:nvPr/>
        </p:nvSpPr>
        <p:spPr>
          <a:xfrm>
            <a:off x="0" y="228600"/>
            <a:ext cx="9144000" cy="76199"/>
          </a:xfrm>
          <a:prstGeom prst="rect">
            <a:avLst/>
          </a:prstGeom>
          <a:solidFill>
            <a:schemeClr val="dk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8" name="Shape 8"/>
          <p:cNvGrpSpPr/>
          <p:nvPr/>
        </p:nvGrpSpPr>
        <p:grpSpPr>
          <a:xfrm>
            <a:off x="381000" y="1524000"/>
            <a:ext cx="6324600" cy="2590800"/>
            <a:chOff x="381000" y="1524000"/>
            <a:chExt cx="6324600" cy="2590800"/>
          </a:xfrm>
        </p:grpSpPr>
        <p:cxnSp>
          <p:nvCxnSpPr>
            <p:cNvPr id="9" name="Shape 9"/>
            <p:cNvCxnSpPr/>
            <p:nvPr/>
          </p:nvCxnSpPr>
          <p:spPr>
            <a:xfrm>
              <a:off x="381000" y="1828800"/>
              <a:ext cx="6324600" cy="0"/>
            </a:xfrm>
            <a:prstGeom prst="straightConnector1">
              <a:avLst/>
            </a:prstGeom>
            <a:noFill/>
            <a:ln cap="flat" cmpd="sng" w="12700">
              <a:solidFill>
                <a:schemeClr val="hlink"/>
              </a:solidFill>
              <a:prstDash val="solid"/>
              <a:miter/>
              <a:headEnd len="med" w="med" type="none"/>
              <a:tailEnd len="med" w="med" type="none"/>
            </a:ln>
          </p:spPr>
        </p:cxnSp>
        <p:cxnSp>
          <p:nvCxnSpPr>
            <p:cNvPr id="10" name="Shape 10"/>
            <p:cNvCxnSpPr/>
            <p:nvPr/>
          </p:nvCxnSpPr>
          <p:spPr>
            <a:xfrm>
              <a:off x="609600" y="1524000"/>
              <a:ext cx="0" cy="2590800"/>
            </a:xfrm>
            <a:prstGeom prst="straightConnector1">
              <a:avLst/>
            </a:prstGeom>
            <a:noFill/>
            <a:ln cap="flat" cmpd="sng" w="12700">
              <a:solidFill>
                <a:schemeClr val="hlink"/>
              </a:solidFill>
              <a:prstDash val="solid"/>
              <a:miter/>
              <a:headEnd len="med" w="med" type="none"/>
              <a:tailEnd len="med" w="med" type="none"/>
            </a:ln>
          </p:spPr>
        </p:cxnSp>
        <p:sp>
          <p:nvSpPr>
            <p:cNvPr id="11" name="Shape 11"/>
            <p:cNvSpPr/>
            <p:nvPr/>
          </p:nvSpPr>
          <p:spPr>
            <a:xfrm>
              <a:off x="533400" y="1752600"/>
              <a:ext cx="152399" cy="152399"/>
            </a:xfrm>
            <a:prstGeom prst="ellipse">
              <a:avLst/>
            </a:prstGeom>
            <a:noFill/>
            <a:ln cap="flat" cmpd="sng" w="9525">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nvGrpSpPr>
          <p:cNvPr id="12" name="Shape 12"/>
          <p:cNvGrpSpPr/>
          <p:nvPr/>
        </p:nvGrpSpPr>
        <p:grpSpPr>
          <a:xfrm rot="10800000">
            <a:off x="2284412" y="2819399"/>
            <a:ext cx="6324600" cy="2590800"/>
            <a:chOff x="382587" y="1524000"/>
            <a:chExt cx="6324600" cy="2590800"/>
          </a:xfrm>
        </p:grpSpPr>
        <p:cxnSp>
          <p:nvCxnSpPr>
            <p:cNvPr id="13" name="Shape 13"/>
            <p:cNvCxnSpPr/>
            <p:nvPr/>
          </p:nvCxnSpPr>
          <p:spPr>
            <a:xfrm>
              <a:off x="382587" y="1828800"/>
              <a:ext cx="6324600" cy="0"/>
            </a:xfrm>
            <a:prstGeom prst="straightConnector1">
              <a:avLst/>
            </a:prstGeom>
            <a:noFill/>
            <a:ln cap="flat" cmpd="sng" w="12700">
              <a:solidFill>
                <a:schemeClr val="hlink"/>
              </a:solidFill>
              <a:prstDash val="solid"/>
              <a:miter/>
              <a:headEnd len="med" w="med" type="none"/>
              <a:tailEnd len="med" w="med" type="none"/>
            </a:ln>
          </p:spPr>
        </p:cxnSp>
        <p:cxnSp>
          <p:nvCxnSpPr>
            <p:cNvPr id="14" name="Shape 14"/>
            <p:cNvCxnSpPr/>
            <p:nvPr/>
          </p:nvCxnSpPr>
          <p:spPr>
            <a:xfrm>
              <a:off x="609600" y="1524000"/>
              <a:ext cx="0" cy="2590800"/>
            </a:xfrm>
            <a:prstGeom prst="straightConnector1">
              <a:avLst/>
            </a:prstGeom>
            <a:noFill/>
            <a:ln cap="flat" cmpd="sng" w="12700">
              <a:solidFill>
                <a:schemeClr val="hlink"/>
              </a:solidFill>
              <a:prstDash val="solid"/>
              <a:miter/>
              <a:headEnd len="med" w="med" type="none"/>
              <a:tailEnd len="med" w="med" type="none"/>
            </a:ln>
          </p:spPr>
        </p:cxnSp>
        <p:sp>
          <p:nvSpPr>
            <p:cNvPr id="15" name="Shape 15"/>
            <p:cNvSpPr/>
            <p:nvPr/>
          </p:nvSpPr>
          <p:spPr>
            <a:xfrm>
              <a:off x="533400" y="1752600"/>
              <a:ext cx="152399" cy="152399"/>
            </a:xfrm>
            <a:prstGeom prst="ellipse">
              <a:avLst/>
            </a:prstGeom>
            <a:noFill/>
            <a:ln cap="flat" cmpd="sng" w="9525">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6" name="Shape 16"/>
          <p:cNvSpPr txBox="1"/>
          <p:nvPr/>
        </p:nvSpPr>
        <p:spPr>
          <a:xfrm>
            <a:off x="228600" y="6384925"/>
            <a:ext cx="1447800" cy="336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600" u="none" cap="none" strike="noStrike">
                <a:solidFill>
                  <a:schemeClr val="dk1"/>
                </a:solidFill>
                <a:latin typeface="Arial"/>
                <a:ea typeface="Arial"/>
                <a:cs typeface="Arial"/>
                <a:sym typeface="Arial"/>
              </a:rPr>
              <a:t>AP Biology</a:t>
            </a:r>
          </a:p>
        </p:txBody>
      </p:sp>
      <p:sp>
        <p:nvSpPr>
          <p:cNvPr id="17" name="Shape 17"/>
          <p:cNvSpPr txBox="1"/>
          <p:nvPr>
            <p:ph type="title"/>
          </p:nvPr>
        </p:nvSpPr>
        <p:spPr>
          <a:xfrm>
            <a:off x="609600" y="685800"/>
            <a:ext cx="7772400" cy="762000"/>
          </a:xfrm>
          <a:prstGeom prst="rect">
            <a:avLst/>
          </a:prstGeom>
          <a:noFill/>
          <a:ln>
            <a:noFill/>
          </a:ln>
        </p:spPr>
        <p:txBody>
          <a:bodyPr anchorCtr="0" anchor="t" bIns="91425" lIns="91425" rIns="91425" tIns="91425"/>
          <a:lstStyle>
            <a:lvl1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1pPr>
            <a:lvl2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2pPr>
            <a:lvl3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3pPr>
            <a:lvl4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4pPr>
            <a:lvl5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5pPr>
            <a:lvl6pPr indent="0" marL="457200" marR="0" rtl="0" algn="l">
              <a:spcBef>
                <a:spcPts val="0"/>
              </a:spcBef>
              <a:spcAft>
                <a:spcPts val="0"/>
              </a:spcAft>
              <a:defRPr b="1" baseline="0" i="0" sz="3600" u="none" cap="none" strike="noStrike">
                <a:solidFill>
                  <a:schemeClr val="dk2"/>
                </a:solidFill>
                <a:latin typeface="Arial"/>
                <a:ea typeface="Arial"/>
                <a:cs typeface="Arial"/>
                <a:sym typeface="Arial"/>
              </a:defRPr>
            </a:lvl6pPr>
            <a:lvl7pPr indent="0" marL="914400" marR="0" rtl="0" algn="l">
              <a:spcBef>
                <a:spcPts val="0"/>
              </a:spcBef>
              <a:spcAft>
                <a:spcPts val="0"/>
              </a:spcAft>
              <a:defRPr b="1" baseline="0" i="0" sz="3600" u="none" cap="none" strike="noStrike">
                <a:solidFill>
                  <a:schemeClr val="dk2"/>
                </a:solidFill>
                <a:latin typeface="Arial"/>
                <a:ea typeface="Arial"/>
                <a:cs typeface="Arial"/>
                <a:sym typeface="Arial"/>
              </a:defRPr>
            </a:lvl7pPr>
            <a:lvl8pPr indent="0" marL="1371600" marR="0" rtl="0" algn="l">
              <a:spcBef>
                <a:spcPts val="0"/>
              </a:spcBef>
              <a:spcAft>
                <a:spcPts val="0"/>
              </a:spcAft>
              <a:defRPr b="1" baseline="0" i="0" sz="3600" u="none" cap="none" strike="noStrike">
                <a:solidFill>
                  <a:schemeClr val="dk2"/>
                </a:solidFill>
                <a:latin typeface="Arial"/>
                <a:ea typeface="Arial"/>
                <a:cs typeface="Arial"/>
                <a:sym typeface="Arial"/>
              </a:defRPr>
            </a:lvl8pPr>
            <a:lvl9pPr indent="0" marL="1828800" marR="0" rtl="0" algn="l">
              <a:spcBef>
                <a:spcPts val="0"/>
              </a:spcBef>
              <a:spcAft>
                <a:spcPts val="0"/>
              </a:spcAft>
              <a:defRPr b="1" baseline="0" i="0" sz="3600" u="none" cap="none" strike="noStrike">
                <a:solidFill>
                  <a:schemeClr val="dk2"/>
                </a:solidFill>
                <a:latin typeface="Arial"/>
                <a:ea typeface="Arial"/>
                <a:cs typeface="Arial"/>
                <a:sym typeface="Arial"/>
              </a:defRPr>
            </a:lvl9pPr>
          </a:lstStyle>
          <a:p/>
        </p:txBody>
      </p:sp>
      <p:sp>
        <p:nvSpPr>
          <p:cNvPr id="18" name="Shape 18"/>
          <p:cNvSpPr txBox="1"/>
          <p:nvPr>
            <p:ph idx="1" type="body"/>
          </p:nvPr>
        </p:nvSpPr>
        <p:spPr>
          <a:xfrm>
            <a:off x="838200" y="1371600"/>
            <a:ext cx="7772400" cy="4419599"/>
          </a:xfrm>
          <a:prstGeom prst="rect">
            <a:avLst/>
          </a:prstGeom>
          <a:noFill/>
          <a:ln>
            <a:noFill/>
          </a:ln>
        </p:spPr>
        <p:txBody>
          <a:bodyPr anchorCtr="0" anchor="t" bIns="91425" lIns="91425" rIns="91425" tIns="91425"/>
          <a:lstStyle>
            <a:lvl1pPr indent="-114300" marL="342900" marR="0" rtl="0" algn="l">
              <a:spcBef>
                <a:spcPts val="600"/>
              </a:spcBef>
              <a:spcAft>
                <a:spcPts val="0"/>
              </a:spcAft>
              <a:buClr>
                <a:srgbClr val="0F116A"/>
              </a:buClr>
              <a:buFont typeface="Noto Symbol"/>
              <a:buChar char="▪"/>
              <a:defRPr b="1" baseline="0" i="0" sz="3000" u="none" cap="none" strike="noStrike">
                <a:solidFill>
                  <a:srgbClr val="0F116A"/>
                </a:solidFill>
                <a:latin typeface="Arial"/>
                <a:ea typeface="Arial"/>
                <a:cs typeface="Arial"/>
                <a:sym typeface="Arial"/>
              </a:defRPr>
            </a:lvl1pPr>
            <a:lvl2pPr indent="-179069" marL="742950" marR="0" rtl="0" algn="l">
              <a:spcBef>
                <a:spcPts val="560"/>
              </a:spcBef>
              <a:spcAft>
                <a:spcPts val="0"/>
              </a:spcAft>
              <a:buClr>
                <a:schemeClr val="dk1"/>
              </a:buClr>
              <a:buFont typeface="Noto Symbol"/>
              <a:buChar char="◆"/>
              <a:defRPr b="1" baseline="0" i="0" sz="2800" u="none" cap="none" strike="noStrike">
                <a:solidFill>
                  <a:schemeClr val="dk1"/>
                </a:solidFill>
                <a:latin typeface="Arial"/>
                <a:ea typeface="Arial"/>
                <a:cs typeface="Arial"/>
                <a:sym typeface="Arial"/>
              </a:defRPr>
            </a:lvl2pPr>
            <a:lvl3pPr indent="-83819" marL="1143000" marR="0" rtl="0" algn="l">
              <a:spcBef>
                <a:spcPts val="480"/>
              </a:spcBef>
              <a:spcAft>
                <a:spcPts val="0"/>
              </a:spcAft>
              <a:buClr>
                <a:schemeClr val="hlink"/>
              </a:buClr>
              <a:buFont typeface="Noto Symbol"/>
              <a:buChar char="▪"/>
              <a:defRPr b="1" baseline="0" i="0" sz="2400" u="none" cap="none" strike="noStrike">
                <a:solidFill>
                  <a:srgbClr val="0F116A"/>
                </a:solidFill>
                <a:latin typeface="Arial"/>
                <a:ea typeface="Arial"/>
                <a:cs typeface="Arial"/>
                <a:sym typeface="Arial"/>
              </a:defRPr>
            </a:lvl3pPr>
            <a:lvl4pPr indent="-88900" marL="1600200" marR="0" rtl="0" algn="l">
              <a:spcBef>
                <a:spcPts val="400"/>
              </a:spcBef>
              <a:spcAft>
                <a:spcPts val="0"/>
              </a:spcAft>
              <a:buClr>
                <a:schemeClr val="dk1"/>
              </a:buClr>
              <a:buFont typeface="Noto Symbol"/>
              <a:buChar char="•"/>
              <a:defRPr b="1" baseline="0" i="0" sz="2000" u="none" cap="none" strike="noStrike">
                <a:solidFill>
                  <a:schemeClr val="dk1"/>
                </a:solidFill>
                <a:latin typeface="Arial"/>
                <a:ea typeface="Arial"/>
                <a:cs typeface="Arial"/>
                <a:sym typeface="Arial"/>
              </a:defRPr>
            </a:lvl4pPr>
            <a:lvl5pPr indent="-152400" marL="20574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5pPr>
            <a:lvl6pPr indent="-152400" marL="25146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6pPr>
            <a:lvl7pPr indent="-152400" marL="29718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7pPr>
            <a:lvl8pPr indent="-152400" marL="34290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8pPr>
            <a:lvl9pPr indent="-152400" marL="38862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9pPr>
          </a:lstStyle>
          <a:p/>
        </p:txBody>
      </p:sp>
      <p:sp>
        <p:nvSpPr>
          <p:cNvPr id="19" name="Shape 19"/>
          <p:cNvSpPr txBox="1"/>
          <p:nvPr>
            <p:ph idx="10" type="dt"/>
          </p:nvPr>
        </p:nvSpPr>
        <p:spPr>
          <a:xfrm>
            <a:off x="6934200" y="6264275"/>
            <a:ext cx="1524000" cy="457200"/>
          </a:xfrm>
          <a:prstGeom prst="rect">
            <a:avLst/>
          </a:prstGeom>
          <a:noFill/>
          <a:ln>
            <a:noFill/>
          </a:ln>
        </p:spPr>
        <p:txBody>
          <a:bodyPr anchorCtr="0" anchor="b" bIns="91425" lIns="91425" rIns="91425" tIns="91425"/>
          <a:lstStyle>
            <a:lvl1pPr indent="0" marL="0" marR="0" rtl="0" algn="r">
              <a:lnSpc>
                <a:spcPct val="100000"/>
              </a:lnSpc>
              <a:spcBef>
                <a:spcPts val="0"/>
              </a:spcBef>
              <a:spcAft>
                <a:spcPts val="0"/>
              </a:spcAft>
              <a:defRPr b="1" baseline="0" i="0" sz="1400" u="none" cap="none" strike="noStrike">
                <a:solidFill>
                  <a:schemeClr val="dk1"/>
                </a:solidFill>
                <a:latin typeface="Arial"/>
                <a:ea typeface="Arial"/>
                <a:cs typeface="Arial"/>
                <a:sym typeface="Arial"/>
              </a:defRPr>
            </a:lvl1pPr>
            <a:lvl2pPr indent="0" marL="4572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2pPr>
            <a:lvl3pPr indent="0" marL="9144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3pPr>
            <a:lvl4pPr indent="0" marL="13716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4pPr>
            <a:lvl5pPr indent="0" marL="18288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5pPr>
            <a:lvl6pPr indent="0" marL="22860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6pPr>
            <a:lvl7pPr indent="0" marL="32004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7pPr>
            <a:lvl8pPr indent="0" marL="45720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8pPr>
            <a:lvl9pPr indent="0" marL="64008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9pPr>
          </a:lstStyle>
          <a:p/>
        </p:txBody>
      </p:sp>
      <p:sp>
        <p:nvSpPr>
          <p:cNvPr id="20" name="Shape 20"/>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1pPr>
            <a:lvl2pPr indent="0" marL="4572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2pPr>
            <a:lvl3pPr indent="0" marL="9144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3pPr>
            <a:lvl4pPr indent="0" marL="13716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4pPr>
            <a:lvl5pPr indent="0" marL="18288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5pPr>
            <a:lvl6pPr indent="0" marL="22860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6pPr>
            <a:lvl7pPr indent="0" marL="32004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7pPr>
            <a:lvl8pPr indent="0" marL="45720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8pPr>
            <a:lvl9pPr indent="0" marL="6400800" marR="0" rtl="0" algn="ctr">
              <a:lnSpc>
                <a:spcPct val="100000"/>
              </a:lnSpc>
              <a:spcBef>
                <a:spcPts val="0"/>
              </a:spcBef>
              <a:spcAft>
                <a:spcPts val="0"/>
              </a:spcAft>
              <a:defRPr b="0" baseline="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 name="Shape 46"/>
        <p:cNvGrpSpPr/>
        <p:nvPr/>
      </p:nvGrpSpPr>
      <p:grpSpPr>
        <a:xfrm>
          <a:off x="0" y="0"/>
          <a:ext cx="0" cy="0"/>
          <a:chOff x="0" y="0"/>
          <a:chExt cx="0" cy="0"/>
        </a:xfrm>
      </p:grpSpPr>
      <p:sp>
        <p:nvSpPr>
          <p:cNvPr id="47" name="Shape 47"/>
          <p:cNvSpPr txBox="1"/>
          <p:nvPr>
            <p:ph type="title"/>
          </p:nvPr>
        </p:nvSpPr>
        <p:spPr>
          <a:xfrm>
            <a:off x="609600" y="685800"/>
            <a:ext cx="7772400" cy="762000"/>
          </a:xfrm>
          <a:prstGeom prst="rect">
            <a:avLst/>
          </a:prstGeom>
          <a:noFill/>
          <a:ln>
            <a:noFill/>
          </a:ln>
        </p:spPr>
        <p:txBody>
          <a:bodyPr anchorCtr="0" anchor="t" bIns="91425" lIns="91425" rIns="91425" tIns="91425"/>
          <a:lstStyle>
            <a:lvl1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1pPr>
            <a:lvl2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2pPr>
            <a:lvl3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3pPr>
            <a:lvl4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4pPr>
            <a:lvl5pPr indent="0" marL="0" marR="0" rtl="0" algn="l">
              <a:spcBef>
                <a:spcPts val="0"/>
              </a:spcBef>
              <a:spcAft>
                <a:spcPts val="0"/>
              </a:spcAft>
              <a:defRPr b="1" baseline="0" i="0" sz="3600" u="none" cap="none" strike="noStrike">
                <a:solidFill>
                  <a:schemeClr val="dk2"/>
                </a:solidFill>
                <a:latin typeface="Arial"/>
                <a:ea typeface="Arial"/>
                <a:cs typeface="Arial"/>
                <a:sym typeface="Arial"/>
              </a:defRPr>
            </a:lvl5pPr>
            <a:lvl6pPr indent="0" marL="457200" marR="0" rtl="0" algn="l">
              <a:spcBef>
                <a:spcPts val="0"/>
              </a:spcBef>
              <a:spcAft>
                <a:spcPts val="0"/>
              </a:spcAft>
              <a:defRPr b="1" baseline="0" i="0" sz="3600" u="none" cap="none" strike="noStrike">
                <a:solidFill>
                  <a:schemeClr val="dk2"/>
                </a:solidFill>
                <a:latin typeface="Arial"/>
                <a:ea typeface="Arial"/>
                <a:cs typeface="Arial"/>
                <a:sym typeface="Arial"/>
              </a:defRPr>
            </a:lvl6pPr>
            <a:lvl7pPr indent="0" marL="914400" marR="0" rtl="0" algn="l">
              <a:spcBef>
                <a:spcPts val="0"/>
              </a:spcBef>
              <a:spcAft>
                <a:spcPts val="0"/>
              </a:spcAft>
              <a:defRPr b="1" baseline="0" i="0" sz="3600" u="none" cap="none" strike="noStrike">
                <a:solidFill>
                  <a:schemeClr val="dk2"/>
                </a:solidFill>
                <a:latin typeface="Arial"/>
                <a:ea typeface="Arial"/>
                <a:cs typeface="Arial"/>
                <a:sym typeface="Arial"/>
              </a:defRPr>
            </a:lvl7pPr>
            <a:lvl8pPr indent="0" marL="1371600" marR="0" rtl="0" algn="l">
              <a:spcBef>
                <a:spcPts val="0"/>
              </a:spcBef>
              <a:spcAft>
                <a:spcPts val="0"/>
              </a:spcAft>
              <a:defRPr b="1" baseline="0" i="0" sz="3600" u="none" cap="none" strike="noStrike">
                <a:solidFill>
                  <a:schemeClr val="dk2"/>
                </a:solidFill>
                <a:latin typeface="Arial"/>
                <a:ea typeface="Arial"/>
                <a:cs typeface="Arial"/>
                <a:sym typeface="Arial"/>
              </a:defRPr>
            </a:lvl8pPr>
            <a:lvl9pPr indent="0" marL="1828800" marR="0" rtl="0" algn="l">
              <a:spcBef>
                <a:spcPts val="0"/>
              </a:spcBef>
              <a:spcAft>
                <a:spcPts val="0"/>
              </a:spcAft>
              <a:defRPr b="1" baseline="0" i="0" sz="3600" u="none" cap="none" strike="noStrike">
                <a:solidFill>
                  <a:schemeClr val="dk2"/>
                </a:solidFill>
                <a:latin typeface="Arial"/>
                <a:ea typeface="Arial"/>
                <a:cs typeface="Arial"/>
                <a:sym typeface="Arial"/>
              </a:defRPr>
            </a:lvl9pPr>
          </a:lstStyle>
          <a:p/>
        </p:txBody>
      </p:sp>
      <p:sp>
        <p:nvSpPr>
          <p:cNvPr id="48" name="Shape 48"/>
          <p:cNvSpPr txBox="1"/>
          <p:nvPr>
            <p:ph idx="1" type="body"/>
          </p:nvPr>
        </p:nvSpPr>
        <p:spPr>
          <a:xfrm>
            <a:off x="838200" y="1371600"/>
            <a:ext cx="7772400" cy="4419599"/>
          </a:xfrm>
          <a:prstGeom prst="rect">
            <a:avLst/>
          </a:prstGeom>
          <a:noFill/>
          <a:ln>
            <a:noFill/>
          </a:ln>
        </p:spPr>
        <p:txBody>
          <a:bodyPr anchorCtr="0" anchor="t" bIns="91425" lIns="91425" rIns="91425" tIns="91425"/>
          <a:lstStyle>
            <a:lvl1pPr indent="-114300" marL="342900" marR="0" rtl="0" algn="l">
              <a:spcBef>
                <a:spcPts val="600"/>
              </a:spcBef>
              <a:spcAft>
                <a:spcPts val="0"/>
              </a:spcAft>
              <a:buClr>
                <a:srgbClr val="0F116A"/>
              </a:buClr>
              <a:buFont typeface="Noto Symbol"/>
              <a:buChar char="▪"/>
              <a:defRPr b="1" baseline="0" i="0" sz="3000" u="none" cap="none" strike="noStrike">
                <a:solidFill>
                  <a:srgbClr val="0F116A"/>
                </a:solidFill>
                <a:latin typeface="Arial"/>
                <a:ea typeface="Arial"/>
                <a:cs typeface="Arial"/>
                <a:sym typeface="Arial"/>
              </a:defRPr>
            </a:lvl1pPr>
            <a:lvl2pPr indent="-179069" marL="742950" marR="0" rtl="0" algn="l">
              <a:spcBef>
                <a:spcPts val="560"/>
              </a:spcBef>
              <a:spcAft>
                <a:spcPts val="0"/>
              </a:spcAft>
              <a:buClr>
                <a:schemeClr val="dk1"/>
              </a:buClr>
              <a:buFont typeface="Noto Symbol"/>
              <a:buChar char="◆"/>
              <a:defRPr b="1" baseline="0" i="0" sz="2800" u="none" cap="none" strike="noStrike">
                <a:solidFill>
                  <a:schemeClr val="dk1"/>
                </a:solidFill>
                <a:latin typeface="Arial"/>
                <a:ea typeface="Arial"/>
                <a:cs typeface="Arial"/>
                <a:sym typeface="Arial"/>
              </a:defRPr>
            </a:lvl2pPr>
            <a:lvl3pPr indent="-83819" marL="1143000" marR="0" rtl="0" algn="l">
              <a:spcBef>
                <a:spcPts val="480"/>
              </a:spcBef>
              <a:spcAft>
                <a:spcPts val="0"/>
              </a:spcAft>
              <a:buClr>
                <a:schemeClr val="hlink"/>
              </a:buClr>
              <a:buFont typeface="Noto Symbol"/>
              <a:buChar char="▪"/>
              <a:defRPr b="1" baseline="0" i="0" sz="2400" u="none" cap="none" strike="noStrike">
                <a:solidFill>
                  <a:srgbClr val="0F116A"/>
                </a:solidFill>
                <a:latin typeface="Arial"/>
                <a:ea typeface="Arial"/>
                <a:cs typeface="Arial"/>
                <a:sym typeface="Arial"/>
              </a:defRPr>
            </a:lvl3pPr>
            <a:lvl4pPr indent="-88900" marL="1600200" marR="0" rtl="0" algn="l">
              <a:spcBef>
                <a:spcPts val="400"/>
              </a:spcBef>
              <a:spcAft>
                <a:spcPts val="0"/>
              </a:spcAft>
              <a:buClr>
                <a:schemeClr val="dk1"/>
              </a:buClr>
              <a:buFont typeface="Noto Symbol"/>
              <a:buChar char="•"/>
              <a:defRPr b="1" baseline="0" i="0" sz="2000" u="none" cap="none" strike="noStrike">
                <a:solidFill>
                  <a:schemeClr val="dk1"/>
                </a:solidFill>
                <a:latin typeface="Arial"/>
                <a:ea typeface="Arial"/>
                <a:cs typeface="Arial"/>
                <a:sym typeface="Arial"/>
              </a:defRPr>
            </a:lvl4pPr>
            <a:lvl5pPr indent="-152400" marL="20574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5pPr>
            <a:lvl6pPr indent="-152400" marL="25146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6pPr>
            <a:lvl7pPr indent="-152400" marL="29718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7pPr>
            <a:lvl8pPr indent="-152400" marL="34290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8pPr>
            <a:lvl9pPr indent="-152400" marL="3886200" marR="0" rtl="0" algn="l">
              <a:spcBef>
                <a:spcPts val="400"/>
              </a:spcBef>
              <a:spcAft>
                <a:spcPts val="0"/>
              </a:spcAft>
              <a:buClr>
                <a:schemeClr val="hlink"/>
              </a:buClr>
              <a:buFont typeface="Noto Symbol"/>
              <a:buChar char="■"/>
              <a:defRPr b="1" baseline="0" i="0" sz="20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3962400" y="6492875"/>
            <a:ext cx="533399"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1" baseline="0" i="0" lang="en-US" sz="1200" u="none" cap="none" strike="noStrike">
                <a:solidFill>
                  <a:schemeClr val="dk1"/>
                </a:solidFill>
                <a:latin typeface="Arial"/>
                <a:ea typeface="Arial"/>
                <a:cs typeface="Arial"/>
                <a:sym typeface="Arial"/>
              </a:rPr>
              <a:t>‹#›</a:t>
            </a:fld>
          </a:p>
        </p:txBody>
      </p:sp>
      <p:cxnSp>
        <p:nvCxnSpPr>
          <p:cNvPr id="50" name="Shape 50"/>
          <p:cNvCxnSpPr/>
          <p:nvPr/>
        </p:nvCxnSpPr>
        <p:spPr>
          <a:xfrm>
            <a:off x="381000" y="1219200"/>
            <a:ext cx="6324600" cy="0"/>
          </a:xfrm>
          <a:prstGeom prst="straightConnector1">
            <a:avLst/>
          </a:prstGeom>
          <a:noFill/>
          <a:ln cap="flat" cmpd="sng" w="12700">
            <a:solidFill>
              <a:schemeClr val="hlink"/>
            </a:solidFill>
            <a:prstDash val="solid"/>
            <a:miter/>
            <a:headEnd len="med" w="med" type="none"/>
            <a:tailEnd len="med" w="med" type="none"/>
          </a:ln>
        </p:spPr>
      </p:cxnSp>
      <p:cxnSp>
        <p:nvCxnSpPr>
          <p:cNvPr id="51" name="Shape 51"/>
          <p:cNvCxnSpPr/>
          <p:nvPr/>
        </p:nvCxnSpPr>
        <p:spPr>
          <a:xfrm>
            <a:off x="609600" y="914400"/>
            <a:ext cx="0" cy="2590800"/>
          </a:xfrm>
          <a:prstGeom prst="straightConnector1">
            <a:avLst/>
          </a:prstGeom>
          <a:noFill/>
          <a:ln cap="flat" cmpd="sng" w="12700">
            <a:solidFill>
              <a:schemeClr val="hlink"/>
            </a:solidFill>
            <a:prstDash val="solid"/>
            <a:miter/>
            <a:headEnd len="med" w="med" type="none"/>
            <a:tailEnd len="med" w="med" type="none"/>
          </a:ln>
        </p:spPr>
      </p:cxnSp>
      <p:sp>
        <p:nvSpPr>
          <p:cNvPr id="52" name="Shape 52"/>
          <p:cNvSpPr/>
          <p:nvPr/>
        </p:nvSpPr>
        <p:spPr>
          <a:xfrm>
            <a:off x="533400" y="1143000"/>
            <a:ext cx="152399" cy="152399"/>
          </a:xfrm>
          <a:prstGeom prst="ellipse">
            <a:avLst/>
          </a:prstGeom>
          <a:noFill/>
          <a:ln cap="flat" cmpd="sng" w="9525">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3" name="Shape 53"/>
          <p:cNvSpPr txBox="1"/>
          <p:nvPr/>
        </p:nvSpPr>
        <p:spPr>
          <a:xfrm>
            <a:off x="0" y="0"/>
            <a:ext cx="9144000" cy="304799"/>
          </a:xfrm>
          <a:prstGeom prst="rect">
            <a:avLst/>
          </a:prstGeom>
          <a:solidFill>
            <a:srgbClr val="0F116A"/>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4" name="Shape 54"/>
          <p:cNvSpPr txBox="1"/>
          <p:nvPr/>
        </p:nvSpPr>
        <p:spPr>
          <a:xfrm>
            <a:off x="0" y="228600"/>
            <a:ext cx="9144000" cy="76199"/>
          </a:xfrm>
          <a:prstGeom prst="rect">
            <a:avLst/>
          </a:prstGeom>
          <a:solidFill>
            <a:schemeClr val="dk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5" name="Shape 55"/>
          <p:cNvSpPr txBox="1"/>
          <p:nvPr/>
        </p:nvSpPr>
        <p:spPr>
          <a:xfrm>
            <a:off x="228600" y="6384925"/>
            <a:ext cx="1447800" cy="336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600" u="none" cap="none" strike="noStrike">
                <a:solidFill>
                  <a:schemeClr val="dk1"/>
                </a:solidFill>
                <a:latin typeface="Arial"/>
                <a:ea typeface="Arial"/>
                <a:cs typeface="Arial"/>
                <a:sym typeface="Arial"/>
              </a:rPr>
              <a:t>AP Biology</a:t>
            </a: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0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jpg"/><Relationship Id="rId4"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37.png"/><Relationship Id="rId5"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0.jp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6.png"/><Relationship Id="rId4" Type="http://schemas.openxmlformats.org/officeDocument/2006/relationships/image" Target="../media/image38.png"/><Relationship Id="rId5" Type="http://schemas.openxmlformats.org/officeDocument/2006/relationships/image" Target="../media/image0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9.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9.png"/><Relationship Id="rId4" Type="http://schemas.openxmlformats.org/officeDocument/2006/relationships/image" Target="../media/image0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png"/><Relationship Id="rId4" Type="http://schemas.openxmlformats.org/officeDocument/2006/relationships/image" Target="../media/image0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4.jpg"/><Relationship Id="rId4" Type="http://schemas.openxmlformats.org/officeDocument/2006/relationships/image" Target="../media/image52.jpg"/><Relationship Id="rId5" Type="http://schemas.openxmlformats.org/officeDocument/2006/relationships/image" Target="../media/image15.jpg"/><Relationship Id="rId6" Type="http://schemas.openxmlformats.org/officeDocument/2006/relationships/image" Target="../media/image5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08.png"/><Relationship Id="rId4" Type="http://schemas.openxmlformats.org/officeDocument/2006/relationships/image" Target="../media/image5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0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0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1.jpg"/><Relationship Id="rId4" Type="http://schemas.openxmlformats.org/officeDocument/2006/relationships/image" Target="../media/image5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06.png"/><Relationship Id="rId4" Type="http://schemas.openxmlformats.org/officeDocument/2006/relationships/image" Target="../media/image0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0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9.png"/><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4.jpg"/><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7.png"/><Relationship Id="rId4" Type="http://schemas.openxmlformats.org/officeDocument/2006/relationships/image" Target="../media/image0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1.jpg"/><Relationship Id="rId4" Type="http://schemas.openxmlformats.org/officeDocument/2006/relationships/image" Target="../media/image60.jpg"/><Relationship Id="rId5" Type="http://schemas.openxmlformats.org/officeDocument/2006/relationships/image" Target="../media/image0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0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7.jpg"/><Relationship Id="rId4" Type="http://schemas.openxmlformats.org/officeDocument/2006/relationships/image" Target="../media/image52.jpg"/><Relationship Id="rId5" Type="http://schemas.openxmlformats.org/officeDocument/2006/relationships/image" Target="../media/image66.png"/><Relationship Id="rId6"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6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0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3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65.png"/><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2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7.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09.jpg"/><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 name="Shape 26"/>
        <p:cNvGrpSpPr/>
        <p:nvPr/>
      </p:nvGrpSpPr>
      <p:grpSpPr>
        <a:xfrm>
          <a:off x="0" y="0"/>
          <a:ext cx="0" cy="0"/>
          <a:chOff x="0" y="0"/>
          <a:chExt cx="0" cy="0"/>
        </a:xfrm>
      </p:grpSpPr>
      <p:sp>
        <p:nvSpPr>
          <p:cNvPr id="27" name="Shape 27"/>
          <p:cNvSpPr txBox="1"/>
          <p:nvPr/>
        </p:nvSpPr>
        <p:spPr>
          <a:xfrm>
            <a:off x="6934200" y="6264275"/>
            <a:ext cx="15240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Pr>
              <a:t>2007-2008</a:t>
            </a:r>
          </a:p>
        </p:txBody>
      </p:sp>
      <p:pic>
        <p:nvPicPr>
          <p:cNvPr id="28" name="Shape 28"/>
          <p:cNvPicPr preferRelativeResize="0"/>
          <p:nvPr/>
        </p:nvPicPr>
        <p:blipFill rotWithShape="1">
          <a:blip r:embed="rId3">
            <a:alphaModFix/>
          </a:blip>
          <a:srcRect b="0" l="0" r="0" t="0"/>
          <a:stretch/>
        </p:blipFill>
        <p:spPr>
          <a:xfrm>
            <a:off x="228600" y="838200"/>
            <a:ext cx="8686800" cy="5786437"/>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b="0" l="0" r="0" t="0"/>
          <a:stretch/>
        </p:blipFill>
        <p:spPr>
          <a:xfrm>
            <a:off x="868362" y="1219200"/>
            <a:ext cx="3365499" cy="5638800"/>
          </a:xfrm>
          <a:prstGeom prst="rect">
            <a:avLst/>
          </a:prstGeom>
          <a:noFill/>
          <a:ln>
            <a:noFill/>
          </a:ln>
        </p:spPr>
      </p:pic>
      <p:sp>
        <p:nvSpPr>
          <p:cNvPr id="232" name="Shape 23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Chloroplasts</a:t>
            </a:r>
          </a:p>
        </p:txBody>
      </p:sp>
      <p:sp>
        <p:nvSpPr>
          <p:cNvPr id="233" name="Shape 233"/>
          <p:cNvSpPr txBox="1"/>
          <p:nvPr/>
        </p:nvSpPr>
        <p:spPr>
          <a:xfrm>
            <a:off x="1044575" y="3165475"/>
            <a:ext cx="2298699" cy="7747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76309"/>
              </a:buClr>
              <a:buSzPct val="25000"/>
              <a:buFont typeface="Arial"/>
              <a:buNone/>
            </a:pPr>
            <a:r>
              <a:rPr b="1" baseline="0" i="0" lang="en-US" sz="2800" u="none" cap="none" strike="noStrike">
                <a:solidFill>
                  <a:srgbClr val="076309"/>
                </a:solidFill>
                <a:latin typeface="Arial"/>
                <a:ea typeface="Arial"/>
                <a:cs typeface="Arial"/>
                <a:sym typeface="Arial"/>
              </a:rPr>
              <a:t>chloroplasts</a:t>
            </a:r>
            <a:br>
              <a:rPr b="1" baseline="0" i="0" lang="en-US" sz="2800" u="none" cap="none" strike="noStrike">
                <a:solidFill>
                  <a:srgbClr val="076309"/>
                </a:solidFill>
                <a:latin typeface="Arial"/>
                <a:ea typeface="Arial"/>
                <a:cs typeface="Arial"/>
                <a:sym typeface="Arial"/>
              </a:rPr>
            </a:br>
            <a:r>
              <a:rPr b="1" baseline="0" i="0" lang="en-US" sz="2800" u="none" cap="none" strike="noStrike">
                <a:solidFill>
                  <a:srgbClr val="076309"/>
                </a:solidFill>
                <a:latin typeface="Arial"/>
                <a:ea typeface="Arial"/>
                <a:cs typeface="Arial"/>
                <a:sym typeface="Arial"/>
              </a:rPr>
              <a:t>in plant cell</a:t>
            </a:r>
          </a:p>
        </p:txBody>
      </p:sp>
      <p:sp>
        <p:nvSpPr>
          <p:cNvPr id="234" name="Shape 234"/>
          <p:cNvSpPr txBox="1"/>
          <p:nvPr/>
        </p:nvSpPr>
        <p:spPr>
          <a:xfrm>
            <a:off x="3225800" y="1190625"/>
            <a:ext cx="2312987" cy="647700"/>
          </a:xfrm>
          <a:prstGeom prst="rect">
            <a:avLst/>
          </a:prstGeom>
          <a:noFill/>
          <a:ln>
            <a:noFill/>
          </a:ln>
        </p:spPr>
        <p:txBody>
          <a:bodyPr anchorCtr="0" anchor="ctr" bIns="45700" lIns="91425" rIns="91425" tIns="45700">
            <a:noAutofit/>
          </a:bodyPr>
          <a:lstStyle/>
          <a:p>
            <a:pPr indent="0" lvl="0" marL="0" marR="0" rtl="0" algn="ctr">
              <a:lnSpc>
                <a:spcPct val="70000"/>
              </a:lnSpc>
              <a:spcBef>
                <a:spcPts val="0"/>
              </a:spcBef>
              <a:spcAft>
                <a:spcPts val="0"/>
              </a:spcAft>
              <a:buClr>
                <a:srgbClr val="076309"/>
              </a:buClr>
              <a:buSzPct val="25000"/>
              <a:buFont typeface="Arial"/>
              <a:buNone/>
            </a:pPr>
            <a:r>
              <a:rPr b="1" baseline="0" i="0" lang="en-US" sz="2600" u="none" cap="none" strike="noStrike">
                <a:solidFill>
                  <a:srgbClr val="076309"/>
                </a:solidFill>
                <a:latin typeface="Arial"/>
                <a:ea typeface="Arial"/>
                <a:cs typeface="Arial"/>
                <a:sym typeface="Arial"/>
              </a:rPr>
              <a:t>cross section</a:t>
            </a:r>
            <a:br>
              <a:rPr b="1" baseline="0" i="0" lang="en-US" sz="2600" u="none" cap="none" strike="noStrike">
                <a:solidFill>
                  <a:srgbClr val="076309"/>
                </a:solidFill>
                <a:latin typeface="Arial"/>
                <a:ea typeface="Arial"/>
                <a:cs typeface="Arial"/>
                <a:sym typeface="Arial"/>
              </a:rPr>
            </a:br>
            <a:r>
              <a:rPr b="1" baseline="0" i="0" lang="en-US" sz="2600" u="none" cap="none" strike="noStrike">
                <a:solidFill>
                  <a:srgbClr val="076309"/>
                </a:solidFill>
                <a:latin typeface="Arial"/>
                <a:ea typeface="Arial"/>
                <a:cs typeface="Arial"/>
                <a:sym typeface="Arial"/>
              </a:rPr>
              <a:t>of leaf</a:t>
            </a:r>
          </a:p>
        </p:txBody>
      </p:sp>
      <p:sp>
        <p:nvSpPr>
          <p:cNvPr id="235" name="Shape 235"/>
          <p:cNvSpPr txBox="1"/>
          <p:nvPr/>
        </p:nvSpPr>
        <p:spPr>
          <a:xfrm>
            <a:off x="-63500" y="1350962"/>
            <a:ext cx="1349375"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76309"/>
              </a:buClr>
              <a:buSzPct val="25000"/>
              <a:buFont typeface="Arial"/>
              <a:buNone/>
            </a:pPr>
            <a:r>
              <a:rPr b="1" baseline="0" i="0" lang="en-US" sz="3000" u="none" cap="none" strike="noStrike">
                <a:solidFill>
                  <a:srgbClr val="076309"/>
                </a:solidFill>
                <a:latin typeface="Arial"/>
                <a:ea typeface="Arial"/>
                <a:cs typeface="Arial"/>
                <a:sym typeface="Arial"/>
              </a:rPr>
              <a:t>leaves</a:t>
            </a:r>
          </a:p>
        </p:txBody>
      </p:sp>
      <p:sp>
        <p:nvSpPr>
          <p:cNvPr id="236" name="Shape 236"/>
          <p:cNvSpPr txBox="1"/>
          <p:nvPr/>
        </p:nvSpPr>
        <p:spPr>
          <a:xfrm>
            <a:off x="273050" y="5643562"/>
            <a:ext cx="2238374"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76309"/>
              </a:buClr>
              <a:buSzPct val="25000"/>
              <a:buFont typeface="Arial"/>
              <a:buNone/>
            </a:pPr>
            <a:r>
              <a:rPr b="1" baseline="0" i="0" lang="en-US" sz="3000" u="sng" cap="none" strike="noStrike">
                <a:solidFill>
                  <a:srgbClr val="076309"/>
                </a:solidFill>
                <a:latin typeface="Arial"/>
                <a:ea typeface="Arial"/>
                <a:cs typeface="Arial"/>
                <a:sym typeface="Arial"/>
              </a:rPr>
              <a:t>chloroplast</a:t>
            </a:r>
          </a:p>
        </p:txBody>
      </p:sp>
      <p:sp>
        <p:nvSpPr>
          <p:cNvPr id="237" name="Shape 237"/>
          <p:cNvSpPr txBox="1"/>
          <p:nvPr/>
        </p:nvSpPr>
        <p:spPr>
          <a:xfrm>
            <a:off x="5627687" y="1063625"/>
            <a:ext cx="2865436"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3000" u="none" cap="none" strike="noStrike">
                <a:solidFill>
                  <a:srgbClr val="CC0000"/>
                </a:solidFill>
                <a:latin typeface="Arial"/>
                <a:ea typeface="Arial"/>
                <a:cs typeface="Arial"/>
                <a:sym typeface="Arial"/>
              </a:rPr>
              <a:t>absorb</a:t>
            </a:r>
            <a:br>
              <a:rPr b="1" baseline="0" i="0" lang="en-US" sz="3000" u="none" cap="none" strike="noStrike">
                <a:solidFill>
                  <a:srgbClr val="CC0000"/>
                </a:solidFill>
                <a:latin typeface="Arial"/>
                <a:ea typeface="Arial"/>
                <a:cs typeface="Arial"/>
                <a:sym typeface="Arial"/>
              </a:rPr>
            </a:br>
            <a:r>
              <a:rPr b="1" baseline="0" i="0" lang="en-US" sz="3000" u="none" cap="none" strike="noStrike">
                <a:solidFill>
                  <a:srgbClr val="CC0000"/>
                </a:solidFill>
                <a:latin typeface="Arial"/>
                <a:ea typeface="Arial"/>
                <a:cs typeface="Arial"/>
                <a:sym typeface="Arial"/>
              </a:rPr>
              <a:t>sunlight &amp; CO</a:t>
            </a:r>
            <a:r>
              <a:rPr b="1" baseline="-25000" i="0" lang="en-US" sz="3000" u="none" cap="none" strike="noStrike">
                <a:solidFill>
                  <a:srgbClr val="CC0000"/>
                </a:solidFill>
                <a:latin typeface="Arial"/>
                <a:ea typeface="Arial"/>
                <a:cs typeface="Arial"/>
                <a:sym typeface="Arial"/>
              </a:rPr>
              <a:t>2</a:t>
            </a:r>
          </a:p>
        </p:txBody>
      </p:sp>
      <p:sp>
        <p:nvSpPr>
          <p:cNvPr id="238" name="Shape 238"/>
          <p:cNvSpPr txBox="1"/>
          <p:nvPr/>
        </p:nvSpPr>
        <p:spPr>
          <a:xfrm>
            <a:off x="6103937" y="5791200"/>
            <a:ext cx="2957512" cy="1006474"/>
          </a:xfrm>
          <a:prstGeom prst="rect">
            <a:avLst/>
          </a:prstGeom>
          <a:solidFill>
            <a:schemeClr val="lt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3000" u="none" cap="none" strike="noStrike">
                <a:solidFill>
                  <a:srgbClr val="CC0000"/>
                </a:solidFill>
                <a:latin typeface="Arial"/>
                <a:ea typeface="Arial"/>
                <a:cs typeface="Arial"/>
                <a:sym typeface="Arial"/>
              </a:rPr>
              <a:t>make</a:t>
            </a:r>
            <a:br>
              <a:rPr b="1" baseline="0" i="0" lang="en-US" sz="3000" u="none" cap="none" strike="noStrike">
                <a:solidFill>
                  <a:srgbClr val="CC0000"/>
                </a:solidFill>
                <a:latin typeface="Arial"/>
                <a:ea typeface="Arial"/>
                <a:cs typeface="Arial"/>
                <a:sym typeface="Arial"/>
              </a:rPr>
            </a:br>
            <a:r>
              <a:rPr b="1" baseline="0" i="0" lang="en-US" sz="3000" u="none" cap="none" strike="noStrike">
                <a:solidFill>
                  <a:srgbClr val="CC0000"/>
                </a:solidFill>
                <a:latin typeface="Arial"/>
                <a:ea typeface="Arial"/>
                <a:cs typeface="Arial"/>
                <a:sym typeface="Arial"/>
              </a:rPr>
              <a:t>energy &amp; sugar</a:t>
            </a:r>
          </a:p>
        </p:txBody>
      </p:sp>
      <p:sp>
        <p:nvSpPr>
          <p:cNvPr id="239" name="Shape 239"/>
          <p:cNvSpPr txBox="1"/>
          <p:nvPr/>
        </p:nvSpPr>
        <p:spPr>
          <a:xfrm>
            <a:off x="3763962" y="5392737"/>
            <a:ext cx="2147887" cy="925511"/>
          </a:xfrm>
          <a:prstGeom prst="rect">
            <a:avLst/>
          </a:prstGeom>
          <a:noFill/>
          <a:ln>
            <a:noFill/>
          </a:ln>
        </p:spPr>
        <p:txBody>
          <a:bodyPr anchorCtr="0" anchor="ctr" bIns="45700" lIns="91425" rIns="91425" tIns="45700">
            <a:noAutofit/>
          </a:bodyPr>
          <a:lstStyle/>
          <a:p>
            <a:pPr indent="0" lvl="0" marL="0" marR="0" rtl="0" algn="ctr">
              <a:lnSpc>
                <a:spcPct val="70000"/>
              </a:lnSpc>
              <a:spcBef>
                <a:spcPts val="0"/>
              </a:spcBef>
              <a:spcAft>
                <a:spcPts val="0"/>
              </a:spcAft>
              <a:buClr>
                <a:srgbClr val="076309"/>
              </a:buClr>
              <a:buSzPct val="25000"/>
              <a:buFont typeface="Arial"/>
              <a:buNone/>
            </a:pPr>
            <a:r>
              <a:rPr b="1" baseline="0" i="0" lang="en-US" sz="2600" u="none" cap="none" strike="noStrike">
                <a:solidFill>
                  <a:srgbClr val="076309"/>
                </a:solidFill>
                <a:latin typeface="Arial"/>
                <a:ea typeface="Arial"/>
                <a:cs typeface="Arial"/>
                <a:sym typeface="Arial"/>
              </a:rPr>
              <a:t>chloroplasts</a:t>
            </a:r>
            <a:br>
              <a:rPr b="1" baseline="0" i="0" lang="en-US" sz="2600" u="none" cap="none" strike="noStrike">
                <a:solidFill>
                  <a:srgbClr val="076309"/>
                </a:solidFill>
                <a:latin typeface="Arial"/>
                <a:ea typeface="Arial"/>
                <a:cs typeface="Arial"/>
                <a:sym typeface="Arial"/>
              </a:rPr>
            </a:br>
            <a:r>
              <a:rPr b="1" baseline="0" i="0" lang="en-US" sz="2600" u="none" cap="none" strike="noStrike">
                <a:solidFill>
                  <a:srgbClr val="076309"/>
                </a:solidFill>
                <a:latin typeface="Arial"/>
                <a:ea typeface="Arial"/>
                <a:cs typeface="Arial"/>
                <a:sym typeface="Arial"/>
              </a:rPr>
              <a:t>contain</a:t>
            </a:r>
            <a:br>
              <a:rPr b="1" baseline="0" i="0" lang="en-US" sz="2600" u="none" cap="none" strike="noStrike">
                <a:solidFill>
                  <a:srgbClr val="076309"/>
                </a:solidFill>
                <a:latin typeface="Arial"/>
                <a:ea typeface="Arial"/>
                <a:cs typeface="Arial"/>
                <a:sym typeface="Arial"/>
              </a:rPr>
            </a:br>
            <a:r>
              <a:rPr b="1" baseline="0" i="0" lang="en-US" sz="2600" u="none" cap="none" strike="noStrike">
                <a:solidFill>
                  <a:srgbClr val="076309"/>
                </a:solidFill>
                <a:latin typeface="Arial"/>
                <a:ea typeface="Arial"/>
                <a:cs typeface="Arial"/>
                <a:sym typeface="Arial"/>
              </a:rPr>
              <a:t>chlorophyll</a:t>
            </a:r>
          </a:p>
        </p:txBody>
      </p:sp>
      <p:cxnSp>
        <p:nvCxnSpPr>
          <p:cNvPr id="240" name="Shape 240"/>
          <p:cNvCxnSpPr/>
          <p:nvPr/>
        </p:nvCxnSpPr>
        <p:spPr>
          <a:xfrm>
            <a:off x="7273925" y="4964112"/>
            <a:ext cx="288925" cy="909637"/>
          </a:xfrm>
          <a:prstGeom prst="straightConnector1">
            <a:avLst/>
          </a:prstGeom>
          <a:noFill/>
          <a:ln cap="flat" cmpd="sng" w="57150">
            <a:solidFill>
              <a:srgbClr val="660000"/>
            </a:solidFill>
            <a:prstDash val="solid"/>
            <a:miter/>
            <a:headEnd len="med" w="med" type="none"/>
            <a:tailEnd len="lg" w="lg" type="triangle"/>
          </a:ln>
        </p:spPr>
      </p:cxnSp>
      <p:grpSp>
        <p:nvGrpSpPr>
          <p:cNvPr id="241" name="Shape 241"/>
          <p:cNvGrpSpPr/>
          <p:nvPr/>
        </p:nvGrpSpPr>
        <p:grpSpPr>
          <a:xfrm>
            <a:off x="7627937" y="1695414"/>
            <a:ext cx="1366837" cy="2012985"/>
            <a:chOff x="5029200" y="5629239"/>
            <a:chExt cx="1366837" cy="2012985"/>
          </a:xfrm>
        </p:grpSpPr>
        <p:grpSp>
          <p:nvGrpSpPr>
            <p:cNvPr id="242" name="Shape 242"/>
            <p:cNvGrpSpPr/>
            <p:nvPr/>
          </p:nvGrpSpPr>
          <p:grpSpPr>
            <a:xfrm>
              <a:off x="5029200" y="5867400"/>
              <a:ext cx="1366837" cy="1774825"/>
              <a:chOff x="2057400" y="3940175"/>
              <a:chExt cx="838199" cy="1089024"/>
            </a:xfrm>
          </p:grpSpPr>
          <p:sp>
            <p:nvSpPr>
              <p:cNvPr id="243" name="Shape 243"/>
              <p:cNvSpPr/>
              <p:nvPr/>
            </p:nvSpPr>
            <p:spPr>
              <a:xfrm>
                <a:off x="2209800" y="3940175"/>
                <a:ext cx="685799" cy="479425"/>
              </a:xfrm>
              <a:prstGeom prst="cloudCallout">
                <a:avLst>
                  <a:gd fmla="val -4200" name="adj1"/>
                  <a:gd fmla="val 57648" name="adj2"/>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4" name="Shape 244"/>
              <p:cNvSpPr txBox="1"/>
              <p:nvPr/>
            </p:nvSpPr>
            <p:spPr>
              <a:xfrm>
                <a:off x="2209800" y="4572000"/>
                <a:ext cx="228600" cy="152399"/>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5" name="Shape 245"/>
              <p:cNvSpPr txBox="1"/>
              <p:nvPr/>
            </p:nvSpPr>
            <p:spPr>
              <a:xfrm>
                <a:off x="2057400" y="4876800"/>
                <a:ext cx="228600" cy="152399"/>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246" name="Shape 246"/>
            <p:cNvSpPr txBox="1"/>
            <p:nvPr/>
          </p:nvSpPr>
          <p:spPr>
            <a:xfrm>
              <a:off x="5448287" y="5629239"/>
              <a:ext cx="800099" cy="909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CO</a:t>
              </a:r>
              <a:r>
                <a:rPr b="1" baseline="-25000" i="0" lang="en-US" sz="2600" u="none" cap="none" strike="noStrike">
                  <a:solidFill>
                    <a:srgbClr val="0F116A"/>
                  </a:solidFill>
                  <a:latin typeface="Arial"/>
                  <a:ea typeface="Arial"/>
                  <a:cs typeface="Arial"/>
                  <a:sym typeface="Arial"/>
                </a:rPr>
                <a:t>2</a:t>
              </a:r>
            </a:p>
          </p:txBody>
        </p:sp>
      </p:grpSp>
      <p:pic>
        <p:nvPicPr>
          <p:cNvPr id="247" name="Shape 247"/>
          <p:cNvPicPr preferRelativeResize="0"/>
          <p:nvPr/>
        </p:nvPicPr>
        <p:blipFill rotWithShape="1">
          <a:blip r:embed="rId4">
            <a:alphaModFix/>
          </a:blip>
          <a:srcRect b="0" l="0" r="0" t="0"/>
          <a:stretch/>
        </p:blipFill>
        <p:spPr>
          <a:xfrm>
            <a:off x="5047962" y="2332349"/>
            <a:ext cx="3646499" cy="3657600"/>
          </a:xfrm>
          <a:prstGeom prst="rect">
            <a:avLst/>
          </a:prstGeom>
          <a:noFill/>
          <a:ln>
            <a:noFill/>
          </a:ln>
        </p:spPr>
      </p:pic>
      <p:cxnSp>
        <p:nvCxnSpPr>
          <p:cNvPr id="248" name="Shape 248"/>
          <p:cNvCxnSpPr/>
          <p:nvPr/>
        </p:nvCxnSpPr>
        <p:spPr>
          <a:xfrm flipH="1">
            <a:off x="6951661" y="2570161"/>
            <a:ext cx="1444624" cy="1417636"/>
          </a:xfrm>
          <a:prstGeom prst="straightConnector1">
            <a:avLst/>
          </a:prstGeom>
          <a:noFill/>
          <a:ln cap="flat" cmpd="sng" w="57150">
            <a:solidFill>
              <a:srgbClr val="0F116A"/>
            </a:solidFill>
            <a:prstDash val="solid"/>
            <a:miter/>
            <a:headEnd len="med" w="med" type="none"/>
            <a:tailEnd len="lg" w="lg" type="triangle"/>
          </a:ln>
        </p:spPr>
      </p:cxnSp>
      <p:sp>
        <p:nvSpPr>
          <p:cNvPr id="249" name="Shape 249"/>
          <p:cNvSpPr/>
          <p:nvPr/>
        </p:nvSpPr>
        <p:spPr>
          <a:xfrm>
            <a:off x="5729287" y="1865311"/>
            <a:ext cx="1447800" cy="1012825"/>
          </a:xfrm>
          <a:prstGeom prst="star16">
            <a:avLst>
              <a:gd fmla="val 37500"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cxnSp>
        <p:nvCxnSpPr>
          <p:cNvPr id="250" name="Shape 250"/>
          <p:cNvCxnSpPr/>
          <p:nvPr/>
        </p:nvCxnSpPr>
        <p:spPr>
          <a:xfrm>
            <a:off x="6565900" y="2768600"/>
            <a:ext cx="420687" cy="1219199"/>
          </a:xfrm>
          <a:prstGeom prst="straightConnector1">
            <a:avLst/>
          </a:prstGeom>
          <a:noFill/>
          <a:ln cap="flat" cmpd="sng" w="57150">
            <a:solidFill>
              <a:srgbClr val="FF8000"/>
            </a:solidFill>
            <a:prstDash val="solid"/>
            <a:miter/>
            <a:headEnd len="med" w="med" type="none"/>
            <a:tailEnd len="lg" w="lg" type="triangle"/>
          </a:ln>
        </p:spPr>
      </p:cxn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p:nvPr/>
        </p:nvSpPr>
        <p:spPr>
          <a:xfrm>
            <a:off x="5294312" y="458787"/>
            <a:ext cx="3465512" cy="1323975"/>
          </a:xfrm>
          <a:prstGeom prst="ellipse">
            <a:avLst/>
          </a:prstGeom>
          <a:solidFill>
            <a:srgbClr val="FFFF99"/>
          </a:solidFill>
          <a:ln cap="flat" cmpd="sng" w="38100">
            <a:solidFill>
              <a:srgbClr val="9933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7" name="Shape 257"/>
          <p:cNvSpPr txBox="1"/>
          <p:nvPr/>
        </p:nvSpPr>
        <p:spPr>
          <a:xfrm>
            <a:off x="158750" y="6326187"/>
            <a:ext cx="1412874" cy="531811"/>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8" name="Shape 258"/>
          <p:cNvSpPr txBox="1"/>
          <p:nvPr>
            <p:ph idx="1" type="body"/>
          </p:nvPr>
        </p:nvSpPr>
        <p:spPr>
          <a:xfrm>
            <a:off x="655637" y="1371600"/>
            <a:ext cx="4906961" cy="5486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2600" u="none" cap="none" strike="noStrike">
                <a:solidFill>
                  <a:srgbClr val="0F116A"/>
                </a:solidFill>
                <a:latin typeface="Arial"/>
                <a:ea typeface="Arial"/>
                <a:cs typeface="Arial"/>
                <a:sym typeface="Arial"/>
              </a:rPr>
              <a:t>Chloroplasts</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double membrane</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stroma</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fluid-filled interior</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thylakoid </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grana stacks</a:t>
            </a:r>
          </a:p>
          <a:p>
            <a:pPr indent="-342900" lvl="0" marL="342900" marR="0" rtl="0" algn="l">
              <a:lnSpc>
                <a:spcPct val="100000"/>
              </a:lnSpc>
              <a:spcBef>
                <a:spcPts val="520"/>
              </a:spcBef>
              <a:spcAft>
                <a:spcPts val="0"/>
              </a:spcAft>
              <a:buClr>
                <a:srgbClr val="0F116A"/>
              </a:buClr>
              <a:buSzPct val="120000"/>
              <a:buFont typeface="Noto Symbol"/>
              <a:buChar char="▪"/>
            </a:pPr>
            <a:r>
              <a:rPr b="1" baseline="0" i="0" lang="en-US" sz="2600" u="none" cap="none" strike="noStrike">
                <a:solidFill>
                  <a:srgbClr val="0F116A"/>
                </a:solidFill>
                <a:latin typeface="Arial"/>
                <a:ea typeface="Arial"/>
                <a:cs typeface="Arial"/>
                <a:sym typeface="Arial"/>
              </a:rPr>
              <a:t>Thylakoid membrane contains</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chlorophyll molecules</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electron transport chain</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ATP synthase</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r>
              <a:rPr b="1" baseline="0" i="0" lang="en-US" sz="2000" u="none" cap="none" strike="noStrike">
                <a:solidFill>
                  <a:srgbClr val="0F116A"/>
                </a:solidFill>
                <a:latin typeface="Arial"/>
                <a:ea typeface="Arial"/>
                <a:cs typeface="Arial"/>
                <a:sym typeface="Arial"/>
              </a:rPr>
              <a:t> gradient built up within thylakoid sac</a:t>
            </a:r>
          </a:p>
        </p:txBody>
      </p:sp>
      <p:sp>
        <p:nvSpPr>
          <p:cNvPr id="259" name="Shape 259"/>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Plant structure </a:t>
            </a:r>
          </a:p>
        </p:txBody>
      </p:sp>
      <p:sp>
        <p:nvSpPr>
          <p:cNvPr id="260" name="Shape 260"/>
          <p:cNvSpPr/>
          <p:nvPr/>
        </p:nvSpPr>
        <p:spPr>
          <a:xfrm>
            <a:off x="5702300" y="641350"/>
            <a:ext cx="2666999" cy="762000"/>
          </a:xfrm>
          <a:prstGeom prst="ellipse">
            <a:avLst/>
          </a:prstGeom>
          <a:solidFill>
            <a:srgbClr val="80FF00"/>
          </a:solidFill>
          <a:ln cap="flat" cmpd="sng" w="38100">
            <a:solidFill>
              <a:srgbClr val="04A402"/>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261" name="Shape 261"/>
          <p:cNvGrpSpPr/>
          <p:nvPr/>
        </p:nvGrpSpPr>
        <p:grpSpPr>
          <a:xfrm>
            <a:off x="5778500" y="550861"/>
            <a:ext cx="2368550" cy="777874"/>
            <a:chOff x="5756275" y="742950"/>
            <a:chExt cx="2368550" cy="777874"/>
          </a:xfrm>
        </p:grpSpPr>
        <p:sp>
          <p:nvSpPr>
            <p:cNvPr id="262" name="Shape 262"/>
            <p:cNvSpPr txBox="1"/>
            <p:nvPr/>
          </p:nvSpPr>
          <p:spPr>
            <a:xfrm>
              <a:off x="6135687" y="909637"/>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63" name="Shape 263"/>
            <p:cNvSpPr txBox="1"/>
            <p:nvPr/>
          </p:nvSpPr>
          <p:spPr>
            <a:xfrm>
              <a:off x="6442075" y="835025"/>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64" name="Shape 264"/>
            <p:cNvSpPr txBox="1"/>
            <p:nvPr/>
          </p:nvSpPr>
          <p:spPr>
            <a:xfrm>
              <a:off x="6594475" y="1063625"/>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65" name="Shape 265"/>
            <p:cNvSpPr txBox="1"/>
            <p:nvPr/>
          </p:nvSpPr>
          <p:spPr>
            <a:xfrm>
              <a:off x="6746875" y="758825"/>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66" name="Shape 266"/>
            <p:cNvSpPr txBox="1"/>
            <p:nvPr/>
          </p:nvSpPr>
          <p:spPr>
            <a:xfrm>
              <a:off x="6975475" y="987425"/>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67" name="Shape 267"/>
            <p:cNvSpPr txBox="1"/>
            <p:nvPr/>
          </p:nvSpPr>
          <p:spPr>
            <a:xfrm>
              <a:off x="7204075" y="742950"/>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68" name="Shape 268"/>
            <p:cNvSpPr txBox="1"/>
            <p:nvPr/>
          </p:nvSpPr>
          <p:spPr>
            <a:xfrm>
              <a:off x="7280275" y="987425"/>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69" name="Shape 269"/>
            <p:cNvSpPr txBox="1"/>
            <p:nvPr/>
          </p:nvSpPr>
          <p:spPr>
            <a:xfrm>
              <a:off x="7585075" y="835025"/>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70" name="Shape 270"/>
            <p:cNvSpPr txBox="1"/>
            <p:nvPr/>
          </p:nvSpPr>
          <p:spPr>
            <a:xfrm>
              <a:off x="7661275" y="987425"/>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71" name="Shape 271"/>
            <p:cNvSpPr txBox="1"/>
            <p:nvPr/>
          </p:nvSpPr>
          <p:spPr>
            <a:xfrm>
              <a:off x="5756275" y="911225"/>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sp>
          <p:nvSpPr>
            <p:cNvPr id="272" name="Shape 272"/>
            <p:cNvSpPr txBox="1"/>
            <p:nvPr/>
          </p:nvSpPr>
          <p:spPr>
            <a:xfrm>
              <a:off x="6283325" y="1123950"/>
              <a:ext cx="463550"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30000" i="0" lang="en-US" sz="2000" u="none" cap="none" strike="noStrike">
                  <a:solidFill>
                    <a:srgbClr val="0F116A"/>
                  </a:solidFill>
                  <a:latin typeface="Arial"/>
                  <a:ea typeface="Arial"/>
                  <a:cs typeface="Arial"/>
                  <a:sym typeface="Arial"/>
                </a:rPr>
                <a:t>+</a:t>
              </a:r>
            </a:p>
          </p:txBody>
        </p:sp>
      </p:grpSp>
      <p:pic>
        <p:nvPicPr>
          <p:cNvPr id="273" name="Shape 273"/>
          <p:cNvPicPr preferRelativeResize="0"/>
          <p:nvPr/>
        </p:nvPicPr>
        <p:blipFill rotWithShape="1">
          <a:blip r:embed="rId3">
            <a:alphaModFix/>
          </a:blip>
          <a:srcRect b="1498" l="13499" r="33748" t="4499"/>
          <a:stretch/>
        </p:blipFill>
        <p:spPr>
          <a:xfrm>
            <a:off x="5402262" y="2487611"/>
            <a:ext cx="3248024" cy="4337050"/>
          </a:xfrm>
          <a:prstGeom prst="rect">
            <a:avLst/>
          </a:prstGeom>
          <a:noFill/>
          <a:ln>
            <a:noFill/>
          </a:ln>
        </p:spPr>
      </p:pic>
      <p:grpSp>
        <p:nvGrpSpPr>
          <p:cNvPr id="274" name="Shape 274"/>
          <p:cNvGrpSpPr/>
          <p:nvPr/>
        </p:nvGrpSpPr>
        <p:grpSpPr>
          <a:xfrm>
            <a:off x="4598987" y="2232025"/>
            <a:ext cx="1790699" cy="536573"/>
            <a:chOff x="4598987" y="2232025"/>
            <a:chExt cx="1790699" cy="536573"/>
          </a:xfrm>
        </p:grpSpPr>
        <p:sp>
          <p:nvSpPr>
            <p:cNvPr id="275" name="Shape 275"/>
            <p:cNvSpPr txBox="1"/>
            <p:nvPr/>
          </p:nvSpPr>
          <p:spPr>
            <a:xfrm>
              <a:off x="4598987" y="2232025"/>
              <a:ext cx="1790699" cy="274636"/>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outer membrane</a:t>
              </a:r>
            </a:p>
          </p:txBody>
        </p:sp>
        <p:cxnSp>
          <p:nvCxnSpPr>
            <p:cNvPr id="276" name="Shape 276"/>
            <p:cNvCxnSpPr/>
            <p:nvPr/>
          </p:nvCxnSpPr>
          <p:spPr>
            <a:xfrm>
              <a:off x="5534025" y="2497136"/>
              <a:ext cx="661987" cy="271461"/>
            </a:xfrm>
            <a:prstGeom prst="straightConnector1">
              <a:avLst/>
            </a:prstGeom>
            <a:noFill/>
            <a:ln cap="flat" cmpd="sng" w="19050">
              <a:solidFill>
                <a:srgbClr val="000000"/>
              </a:solidFill>
              <a:prstDash val="solid"/>
              <a:miter/>
              <a:headEnd len="med" w="med" type="none"/>
              <a:tailEnd len="med" w="med" type="none"/>
            </a:ln>
          </p:spPr>
        </p:cxnSp>
      </p:grpSp>
      <p:grpSp>
        <p:nvGrpSpPr>
          <p:cNvPr id="277" name="Shape 277"/>
          <p:cNvGrpSpPr/>
          <p:nvPr/>
        </p:nvGrpSpPr>
        <p:grpSpPr>
          <a:xfrm>
            <a:off x="7366000" y="2263775"/>
            <a:ext cx="1778000" cy="649286"/>
            <a:chOff x="7366000" y="2263775"/>
            <a:chExt cx="1778000" cy="649286"/>
          </a:xfrm>
        </p:grpSpPr>
        <p:sp>
          <p:nvSpPr>
            <p:cNvPr id="278" name="Shape 278"/>
            <p:cNvSpPr txBox="1"/>
            <p:nvPr/>
          </p:nvSpPr>
          <p:spPr>
            <a:xfrm>
              <a:off x="7366000" y="2263775"/>
              <a:ext cx="1778000" cy="274636"/>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inner membrane</a:t>
              </a:r>
            </a:p>
          </p:txBody>
        </p:sp>
        <p:cxnSp>
          <p:nvCxnSpPr>
            <p:cNvPr id="279" name="Shape 279"/>
            <p:cNvCxnSpPr/>
            <p:nvPr/>
          </p:nvCxnSpPr>
          <p:spPr>
            <a:xfrm flipH="1">
              <a:off x="7399336" y="2541586"/>
              <a:ext cx="492125" cy="371474"/>
            </a:xfrm>
            <a:prstGeom prst="straightConnector1">
              <a:avLst/>
            </a:prstGeom>
            <a:noFill/>
            <a:ln cap="flat" cmpd="sng" w="19050">
              <a:solidFill>
                <a:srgbClr val="000000"/>
              </a:solidFill>
              <a:prstDash val="solid"/>
              <a:miter/>
              <a:headEnd len="med" w="med" type="none"/>
              <a:tailEnd len="med" w="med" type="none"/>
            </a:ln>
          </p:spPr>
        </p:cxnSp>
      </p:grpSp>
      <p:grpSp>
        <p:nvGrpSpPr>
          <p:cNvPr id="280" name="Shape 280"/>
          <p:cNvGrpSpPr/>
          <p:nvPr/>
        </p:nvGrpSpPr>
        <p:grpSpPr>
          <a:xfrm>
            <a:off x="5576887" y="3494087"/>
            <a:ext cx="1003300" cy="1012824"/>
            <a:chOff x="5576887" y="3494087"/>
            <a:chExt cx="1003300" cy="1012824"/>
          </a:xfrm>
        </p:grpSpPr>
        <p:sp>
          <p:nvSpPr>
            <p:cNvPr id="281" name="Shape 281"/>
            <p:cNvSpPr txBox="1"/>
            <p:nvPr/>
          </p:nvSpPr>
          <p:spPr>
            <a:xfrm>
              <a:off x="5576887" y="4232275"/>
              <a:ext cx="1003300" cy="274636"/>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thylakoid</a:t>
              </a:r>
            </a:p>
          </p:txBody>
        </p:sp>
        <p:cxnSp>
          <p:nvCxnSpPr>
            <p:cNvPr id="282" name="Shape 282"/>
            <p:cNvCxnSpPr/>
            <p:nvPr/>
          </p:nvCxnSpPr>
          <p:spPr>
            <a:xfrm flipH="1" rot="10800000">
              <a:off x="6003925" y="3494087"/>
              <a:ext cx="288925" cy="787400"/>
            </a:xfrm>
            <a:prstGeom prst="straightConnector1">
              <a:avLst/>
            </a:prstGeom>
            <a:noFill/>
            <a:ln cap="flat" cmpd="sng" w="19050">
              <a:solidFill>
                <a:srgbClr val="000000"/>
              </a:solidFill>
              <a:prstDash val="solid"/>
              <a:miter/>
              <a:headEnd len="med" w="med" type="none"/>
              <a:tailEnd len="med" w="med" type="none"/>
            </a:ln>
          </p:spPr>
        </p:cxnSp>
      </p:grpSp>
      <p:grpSp>
        <p:nvGrpSpPr>
          <p:cNvPr id="283" name="Shape 283"/>
          <p:cNvGrpSpPr/>
          <p:nvPr/>
        </p:nvGrpSpPr>
        <p:grpSpPr>
          <a:xfrm>
            <a:off x="6738936" y="3089275"/>
            <a:ext cx="838199" cy="1604961"/>
            <a:chOff x="6738936" y="3089275"/>
            <a:chExt cx="838199" cy="1604961"/>
          </a:xfrm>
        </p:grpSpPr>
        <p:sp>
          <p:nvSpPr>
            <p:cNvPr id="284" name="Shape 284"/>
            <p:cNvSpPr txBox="1"/>
            <p:nvPr/>
          </p:nvSpPr>
          <p:spPr>
            <a:xfrm>
              <a:off x="6738936" y="4419600"/>
              <a:ext cx="838199" cy="274636"/>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granum</a:t>
              </a:r>
            </a:p>
          </p:txBody>
        </p:sp>
        <p:sp>
          <p:nvSpPr>
            <p:cNvPr id="285" name="Shape 285"/>
            <p:cNvSpPr/>
            <p:nvPr/>
          </p:nvSpPr>
          <p:spPr>
            <a:xfrm>
              <a:off x="6788150" y="3089275"/>
              <a:ext cx="93662" cy="544511"/>
            </a:xfrm>
            <a:custGeom>
              <a:pathLst>
                <a:path extrusionOk="0" h="120000" w="120000">
                  <a:moveTo>
                    <a:pt x="60000" y="0"/>
                  </a:moveTo>
                  <a:lnTo>
                    <a:pt x="120000" y="0"/>
                  </a:lnTo>
                  <a:lnTo>
                    <a:pt x="120000" y="120000"/>
                  </a:lnTo>
                  <a:lnTo>
                    <a:pt x="0" y="120000"/>
                  </a:lnTo>
                </a:path>
              </a:pathLst>
            </a:custGeom>
            <a:noFill/>
            <a:ln cap="flat" cmpd="sng" w="1905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cxnSp>
          <p:nvCxnSpPr>
            <p:cNvPr id="286" name="Shape 286"/>
            <p:cNvCxnSpPr/>
            <p:nvPr/>
          </p:nvCxnSpPr>
          <p:spPr>
            <a:xfrm rot="10800000">
              <a:off x="6884986" y="3348036"/>
              <a:ext cx="231775" cy="1135062"/>
            </a:xfrm>
            <a:prstGeom prst="straightConnector1">
              <a:avLst/>
            </a:prstGeom>
            <a:noFill/>
            <a:ln cap="flat" cmpd="sng" w="19050">
              <a:solidFill>
                <a:srgbClr val="000000"/>
              </a:solidFill>
              <a:prstDash val="solid"/>
              <a:miter/>
              <a:headEnd len="med" w="med" type="none"/>
              <a:tailEnd len="med" w="med" type="none"/>
            </a:ln>
          </p:spPr>
        </p:cxnSp>
      </p:grpSp>
      <p:grpSp>
        <p:nvGrpSpPr>
          <p:cNvPr id="287" name="Shape 287"/>
          <p:cNvGrpSpPr/>
          <p:nvPr/>
        </p:nvGrpSpPr>
        <p:grpSpPr>
          <a:xfrm>
            <a:off x="4203700" y="3217861"/>
            <a:ext cx="1533525" cy="681037"/>
            <a:chOff x="4203700" y="3217861"/>
            <a:chExt cx="1533525" cy="681037"/>
          </a:xfrm>
        </p:grpSpPr>
        <p:sp>
          <p:nvSpPr>
            <p:cNvPr id="288" name="Shape 288"/>
            <p:cNvSpPr txBox="1"/>
            <p:nvPr/>
          </p:nvSpPr>
          <p:spPr>
            <a:xfrm>
              <a:off x="4203700" y="3217861"/>
              <a:ext cx="762000" cy="274636"/>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stroma</a:t>
              </a:r>
            </a:p>
          </p:txBody>
        </p:sp>
        <p:cxnSp>
          <p:nvCxnSpPr>
            <p:cNvPr id="289" name="Shape 289"/>
            <p:cNvCxnSpPr/>
            <p:nvPr/>
          </p:nvCxnSpPr>
          <p:spPr>
            <a:xfrm>
              <a:off x="4991100" y="3436937"/>
              <a:ext cx="746125" cy="461961"/>
            </a:xfrm>
            <a:prstGeom prst="straightConnector1">
              <a:avLst/>
            </a:prstGeom>
            <a:noFill/>
            <a:ln cap="flat" cmpd="sng" w="19050">
              <a:solidFill>
                <a:srgbClr val="000000"/>
              </a:solidFill>
              <a:prstDash val="solid"/>
              <a:miter/>
              <a:headEnd len="med" w="med" type="none"/>
              <a:tailEnd len="med" w="med" type="none"/>
            </a:ln>
          </p:spPr>
        </p:cxnSp>
      </p:grpSp>
      <p:sp>
        <p:nvSpPr>
          <p:cNvPr id="290" name="Shape 290"/>
          <p:cNvSpPr/>
          <p:nvPr/>
        </p:nvSpPr>
        <p:spPr>
          <a:xfrm>
            <a:off x="6788150" y="1103312"/>
            <a:ext cx="1035049" cy="306386"/>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thylakoid</a:t>
            </a:r>
          </a:p>
        </p:txBody>
      </p:sp>
      <p:sp>
        <p:nvSpPr>
          <p:cNvPr id="291" name="Shape 291"/>
          <p:cNvSpPr/>
          <p:nvPr/>
        </p:nvSpPr>
        <p:spPr>
          <a:xfrm>
            <a:off x="4484687" y="420687"/>
            <a:ext cx="1263650" cy="306386"/>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chloroplast</a:t>
            </a:r>
          </a:p>
        </p:txBody>
      </p:sp>
      <p:grpSp>
        <p:nvGrpSpPr>
          <p:cNvPr id="292" name="Shape 292"/>
          <p:cNvGrpSpPr/>
          <p:nvPr/>
        </p:nvGrpSpPr>
        <p:grpSpPr>
          <a:xfrm rot="-9840000">
            <a:off x="5997575" y="1122361"/>
            <a:ext cx="220662" cy="331787"/>
            <a:chOff x="714375" y="2817811"/>
            <a:chExt cx="255587" cy="458788"/>
          </a:xfrm>
        </p:grpSpPr>
        <p:sp>
          <p:nvSpPr>
            <p:cNvPr id="293" name="Shape 293"/>
            <p:cNvSpPr/>
            <p:nvPr/>
          </p:nvSpPr>
          <p:spPr>
            <a:xfrm>
              <a:off x="782637" y="2978150"/>
              <a:ext cx="117474" cy="298450"/>
            </a:xfrm>
            <a:prstGeom prst="can">
              <a:avLst>
                <a:gd fmla="val 25000" name="adj"/>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4" name="Shape 294"/>
            <p:cNvSpPr/>
            <p:nvPr/>
          </p:nvSpPr>
          <p:spPr>
            <a:xfrm>
              <a:off x="714375" y="2817811"/>
              <a:ext cx="255587" cy="255587"/>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295" name="Shape 295"/>
          <p:cNvSpPr/>
          <p:nvPr/>
        </p:nvSpPr>
        <p:spPr>
          <a:xfrm>
            <a:off x="5603875" y="874712"/>
            <a:ext cx="608011" cy="695325"/>
          </a:xfrm>
          <a:custGeom>
            <a:pathLst>
              <a:path extrusionOk="0" h="120000" w="120000">
                <a:moveTo>
                  <a:pt x="120000" y="0"/>
                </a:moveTo>
                <a:cubicBezTo>
                  <a:pt x="109033" y="48493"/>
                  <a:pt x="98067" y="96986"/>
                  <a:pt x="78015" y="108493"/>
                </a:cubicBezTo>
                <a:cubicBezTo>
                  <a:pt x="57963" y="120000"/>
                  <a:pt x="28825" y="94794"/>
                  <a:pt x="0" y="69863"/>
                </a:cubicBezTo>
              </a:path>
            </a:pathLst>
          </a:custGeom>
          <a:no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6" name="Shape 296"/>
          <p:cNvSpPr/>
          <p:nvPr/>
        </p:nvSpPr>
        <p:spPr>
          <a:xfrm>
            <a:off x="5037137" y="981075"/>
            <a:ext cx="661986" cy="433386"/>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pic>
        <p:nvPicPr>
          <p:cNvPr id="302" name="Shape 302"/>
          <p:cNvPicPr preferRelativeResize="0"/>
          <p:nvPr/>
        </p:nvPicPr>
        <p:blipFill rotWithShape="1">
          <a:blip r:embed="rId3">
            <a:alphaModFix/>
          </a:blip>
          <a:srcRect b="0" l="0" r="0" t="0"/>
          <a:stretch/>
        </p:blipFill>
        <p:spPr>
          <a:xfrm flipH="1">
            <a:off x="7213599" y="4792662"/>
            <a:ext cx="1941511" cy="2039937"/>
          </a:xfrm>
          <a:prstGeom prst="rect">
            <a:avLst/>
          </a:prstGeom>
          <a:noFill/>
          <a:ln>
            <a:noFill/>
          </a:ln>
        </p:spPr>
      </p:pic>
      <p:sp>
        <p:nvSpPr>
          <p:cNvPr id="303" name="Shape 303"/>
          <p:cNvSpPr txBox="1"/>
          <p:nvPr/>
        </p:nvSpPr>
        <p:spPr>
          <a:xfrm>
            <a:off x="404812" y="1325562"/>
            <a:ext cx="1412874" cy="2325686"/>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04" name="Shape 304"/>
          <p:cNvSpPr txBox="1"/>
          <p:nvPr/>
        </p:nvSpPr>
        <p:spPr>
          <a:xfrm>
            <a:off x="158750" y="6326187"/>
            <a:ext cx="1412874" cy="531811"/>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305" name="Shape 305"/>
          <p:cNvPicPr preferRelativeResize="0"/>
          <p:nvPr/>
        </p:nvPicPr>
        <p:blipFill rotWithShape="1">
          <a:blip r:embed="rId4">
            <a:alphaModFix/>
          </a:blip>
          <a:srcRect b="3444" l="0" r="0" t="0"/>
          <a:stretch/>
        </p:blipFill>
        <p:spPr>
          <a:xfrm>
            <a:off x="4424362" y="179386"/>
            <a:ext cx="4719637" cy="3098800"/>
          </a:xfrm>
          <a:prstGeom prst="rect">
            <a:avLst/>
          </a:prstGeom>
          <a:noFill/>
          <a:ln>
            <a:noFill/>
          </a:ln>
        </p:spPr>
      </p:pic>
      <p:sp>
        <p:nvSpPr>
          <p:cNvPr id="306" name="Shape 306"/>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Photosynthesis</a:t>
            </a:r>
          </a:p>
        </p:txBody>
      </p:sp>
      <p:sp>
        <p:nvSpPr>
          <p:cNvPr id="307" name="Shape 307"/>
          <p:cNvSpPr txBox="1"/>
          <p:nvPr>
            <p:ph idx="1" type="body"/>
          </p:nvPr>
        </p:nvSpPr>
        <p:spPr>
          <a:xfrm>
            <a:off x="0" y="1668461"/>
            <a:ext cx="7280274" cy="50228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sng" cap="none" strike="noStrike">
                <a:solidFill>
                  <a:srgbClr val="CC0000"/>
                </a:solidFill>
                <a:latin typeface="Arial"/>
                <a:ea typeface="Arial"/>
                <a:cs typeface="Arial"/>
                <a:sym typeface="Arial"/>
              </a:rPr>
              <a:t>Light reactions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light-dependent reactions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energy conversion reactions</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convert solar energy to chemical energy</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ATP &amp; NADPH</a:t>
            </a:r>
          </a:p>
          <a:p>
            <a:pPr indent="-342900" lvl="0" marL="342900" marR="0" rtl="0" algn="l">
              <a:lnSpc>
                <a:spcPct val="100000"/>
              </a:lnSpc>
              <a:spcBef>
                <a:spcPts val="600"/>
              </a:spcBef>
              <a:spcAft>
                <a:spcPts val="0"/>
              </a:spcAft>
              <a:buClr>
                <a:srgbClr val="0F116A"/>
              </a:buClr>
              <a:buSzPct val="120000"/>
              <a:buFont typeface="Noto Symbol"/>
              <a:buChar char="▪"/>
            </a:pPr>
            <a:r>
              <a:rPr b="1" baseline="0" i="0" lang="en-US" sz="3000" u="sng" cap="none" strike="noStrike">
                <a:solidFill>
                  <a:srgbClr val="CC0000"/>
                </a:solidFill>
                <a:latin typeface="Arial"/>
                <a:ea typeface="Arial"/>
                <a:cs typeface="Arial"/>
                <a:sym typeface="Arial"/>
              </a:rPr>
              <a:t>Calvin cycle</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light-independent reactions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sugar building reactions</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uses chemical energy (ATP &amp; NADPH) to reduce CO</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 &amp; synthesize C</a:t>
            </a:r>
            <a:r>
              <a:rPr b="1" baseline="-25000" i="0" lang="en-US" sz="2400" u="none" cap="none" strike="noStrike">
                <a:solidFill>
                  <a:srgbClr val="0F116A"/>
                </a:solidFill>
                <a:latin typeface="Arial"/>
                <a:ea typeface="Arial"/>
                <a:cs typeface="Arial"/>
                <a:sym typeface="Arial"/>
              </a:rPr>
              <a:t>6</a:t>
            </a:r>
            <a:r>
              <a:rPr b="1" baseline="0" i="0" lang="en-US" sz="2400" u="none" cap="none" strike="noStrike">
                <a:solidFill>
                  <a:srgbClr val="0F116A"/>
                </a:solidFill>
                <a:latin typeface="Arial"/>
                <a:ea typeface="Arial"/>
                <a:cs typeface="Arial"/>
                <a:sym typeface="Arial"/>
              </a:rPr>
              <a:t>H</a:t>
            </a:r>
            <a:r>
              <a:rPr b="1" baseline="-25000" i="0" lang="en-US" sz="2400" u="none" cap="none" strike="noStrike">
                <a:solidFill>
                  <a:srgbClr val="0F116A"/>
                </a:solidFill>
                <a:latin typeface="Arial"/>
                <a:ea typeface="Arial"/>
                <a:cs typeface="Arial"/>
                <a:sym typeface="Arial"/>
              </a:rPr>
              <a:t>12</a:t>
            </a:r>
            <a:r>
              <a:rPr b="1" baseline="0" i="0" lang="en-US" sz="2400" u="none" cap="none" strike="noStrike">
                <a:solidFill>
                  <a:srgbClr val="0F116A"/>
                </a:solidFill>
                <a:latin typeface="Arial"/>
                <a:ea typeface="Arial"/>
                <a:cs typeface="Arial"/>
                <a:sym typeface="Arial"/>
              </a:rPr>
              <a:t>O</a:t>
            </a:r>
            <a:r>
              <a:rPr b="1" baseline="-25000" i="0" lang="en-US" sz="2400" u="none" cap="none" strike="noStrike">
                <a:solidFill>
                  <a:srgbClr val="0F116A"/>
                </a:solidFill>
                <a:latin typeface="Arial"/>
                <a:ea typeface="Arial"/>
                <a:cs typeface="Arial"/>
                <a:sym typeface="Arial"/>
              </a:rPr>
              <a:t>6</a:t>
            </a:r>
          </a:p>
        </p:txBody>
      </p:sp>
      <p:sp>
        <p:nvSpPr>
          <p:cNvPr id="308" name="Shape 308"/>
          <p:cNvSpPr/>
          <p:nvPr/>
        </p:nvSpPr>
        <p:spPr>
          <a:xfrm>
            <a:off x="5330825" y="3879850"/>
            <a:ext cx="2565400" cy="1017587"/>
          </a:xfrm>
          <a:prstGeom prst="wedgeEllipseCallout">
            <a:avLst>
              <a:gd fmla="val 18379" name="adj1"/>
              <a:gd fmla="val 29249"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2000" u="none" cap="none" strike="noStrike">
                <a:solidFill>
                  <a:srgbClr val="0F116A"/>
                </a:solidFill>
                <a:latin typeface="Comic Sans MS"/>
                <a:ea typeface="Comic Sans MS"/>
                <a:cs typeface="Comic Sans MS"/>
                <a:sym typeface="Comic Sans MS"/>
              </a:rPr>
              <a:t>It</a:t>
            </a:r>
            <a:r>
              <a:rPr b="1" baseline="0" i="0" lang="en-US" sz="2000" u="none" cap="none" strike="noStrike">
                <a:solidFill>
                  <a:srgbClr val="0F116A"/>
                </a:solidFill>
                <a:latin typeface="Arial"/>
                <a:ea typeface="Arial"/>
                <a:cs typeface="Arial"/>
                <a:sym typeface="Arial"/>
              </a:rPr>
              <a:t>’</a:t>
            </a:r>
            <a:r>
              <a:rPr b="1" baseline="0" i="0" lang="en-US" sz="2000" u="none" cap="none" strike="noStrike">
                <a:solidFill>
                  <a:srgbClr val="0F116A"/>
                </a:solidFill>
                <a:latin typeface="Comic Sans MS"/>
                <a:ea typeface="Comic Sans MS"/>
                <a:cs typeface="Comic Sans MS"/>
                <a:sym typeface="Comic Sans MS"/>
              </a:rPr>
              <a:t>s </a:t>
            </a:r>
            <a:r>
              <a:rPr b="1" baseline="0" i="1" lang="en-US" sz="2000" u="sng" cap="none" strike="noStrike">
                <a:solidFill>
                  <a:srgbClr val="CC0000"/>
                </a:solidFill>
                <a:latin typeface="Comic Sans MS"/>
                <a:ea typeface="Comic Sans MS"/>
                <a:cs typeface="Comic Sans MS"/>
                <a:sym typeface="Comic Sans MS"/>
              </a:rPr>
              <a:t>not</a:t>
            </a:r>
            <a:r>
              <a:rPr b="1" baseline="0" i="0" lang="en-US" sz="2000" u="none" cap="none" strike="noStrike">
                <a:solidFill>
                  <a:srgbClr val="0F116A"/>
                </a:solidFill>
                <a:latin typeface="Comic Sans MS"/>
                <a:ea typeface="Comic Sans MS"/>
                <a:cs typeface="Comic Sans MS"/>
                <a:sym typeface="Comic Sans MS"/>
              </a:rPr>
              <a:t> the</a:t>
            </a:r>
            <a:br>
              <a:rPr b="1" baseline="0" i="0" lang="en-US" sz="2000" u="none" cap="none" strike="noStrike">
                <a:solidFill>
                  <a:srgbClr val="0F116A"/>
                </a:solidFill>
                <a:latin typeface="Comic Sans MS"/>
                <a:ea typeface="Comic Sans MS"/>
                <a:cs typeface="Comic Sans MS"/>
                <a:sym typeface="Comic Sans MS"/>
              </a:rPr>
            </a:br>
            <a:r>
              <a:rPr b="1" baseline="0" i="0" lang="en-US" sz="2000" u="none" cap="none" strike="noStrike">
                <a:solidFill>
                  <a:srgbClr val="0F116A"/>
                </a:solidFill>
                <a:latin typeface="Comic Sans MS"/>
                <a:ea typeface="Comic Sans MS"/>
                <a:cs typeface="Comic Sans MS"/>
                <a:sym typeface="Comic Sans MS"/>
              </a:rPr>
              <a:t>Dark Reactions</a:t>
            </a:r>
            <a:r>
              <a:rPr b="1" baseline="0" i="1" lang="en-US" sz="2000" u="none" cap="none" strike="noStrike">
                <a:solidFill>
                  <a:srgbClr val="0F116A"/>
                </a:solidFill>
                <a:latin typeface="Comic Sans MS"/>
                <a:ea typeface="Comic Sans MS"/>
                <a:cs typeface="Comic Sans MS"/>
                <a:sym typeface="Comic Sans MS"/>
              </a:rPr>
              <a:t>!</a:t>
            </a:r>
          </a:p>
        </p:txBody>
      </p:sp>
      <p:sp>
        <p:nvSpPr>
          <p:cNvPr id="309" name="Shape 309"/>
          <p:cNvSpPr/>
          <p:nvPr/>
        </p:nvSpPr>
        <p:spPr>
          <a:xfrm>
            <a:off x="5529262" y="4354512"/>
            <a:ext cx="2314575" cy="450850"/>
          </a:xfrm>
          <a:custGeom>
            <a:pathLst>
              <a:path extrusionOk="0" h="120000" w="120000">
                <a:moveTo>
                  <a:pt x="0" y="76562"/>
                </a:moveTo>
                <a:cubicBezTo>
                  <a:pt x="6531" y="49062"/>
                  <a:pt x="13140" y="21562"/>
                  <a:pt x="13770" y="24687"/>
                </a:cubicBezTo>
                <a:cubicBezTo>
                  <a:pt x="14400" y="27812"/>
                  <a:pt x="2990" y="95000"/>
                  <a:pt x="3934" y="95000"/>
                </a:cubicBezTo>
                <a:cubicBezTo>
                  <a:pt x="4878" y="95000"/>
                  <a:pt x="17862" y="24687"/>
                  <a:pt x="19672" y="24687"/>
                </a:cubicBezTo>
                <a:cubicBezTo>
                  <a:pt x="21481" y="24687"/>
                  <a:pt x="12826" y="95625"/>
                  <a:pt x="15029" y="95000"/>
                </a:cubicBezTo>
                <a:cubicBezTo>
                  <a:pt x="17232" y="94375"/>
                  <a:pt x="30295" y="22500"/>
                  <a:pt x="32734" y="21875"/>
                </a:cubicBezTo>
                <a:cubicBezTo>
                  <a:pt x="35173" y="21250"/>
                  <a:pt x="27068" y="92187"/>
                  <a:pt x="29508" y="92187"/>
                </a:cubicBezTo>
                <a:cubicBezTo>
                  <a:pt x="31947" y="92187"/>
                  <a:pt x="45245" y="18750"/>
                  <a:pt x="47213" y="21875"/>
                </a:cubicBezTo>
                <a:cubicBezTo>
                  <a:pt x="49180" y="25000"/>
                  <a:pt x="38950" y="110625"/>
                  <a:pt x="41311" y="110625"/>
                </a:cubicBezTo>
                <a:cubicBezTo>
                  <a:pt x="43672" y="110625"/>
                  <a:pt x="58701" y="23750"/>
                  <a:pt x="61613" y="21875"/>
                </a:cubicBezTo>
                <a:cubicBezTo>
                  <a:pt x="64524" y="20000"/>
                  <a:pt x="56498" y="100937"/>
                  <a:pt x="59016" y="100000"/>
                </a:cubicBezTo>
                <a:cubicBezTo>
                  <a:pt x="61534" y="99062"/>
                  <a:pt x="74911" y="15000"/>
                  <a:pt x="76721" y="16875"/>
                </a:cubicBezTo>
                <a:cubicBezTo>
                  <a:pt x="78531" y="18750"/>
                  <a:pt x="67908" y="113125"/>
                  <a:pt x="70111" y="110625"/>
                </a:cubicBezTo>
                <a:cubicBezTo>
                  <a:pt x="72314" y="108125"/>
                  <a:pt x="87580" y="0"/>
                  <a:pt x="89783" y="1250"/>
                </a:cubicBezTo>
                <a:cubicBezTo>
                  <a:pt x="91986" y="2500"/>
                  <a:pt x="81206" y="116875"/>
                  <a:pt x="83252" y="118437"/>
                </a:cubicBezTo>
                <a:cubicBezTo>
                  <a:pt x="85298" y="120000"/>
                  <a:pt x="100013" y="13750"/>
                  <a:pt x="102295" y="11562"/>
                </a:cubicBezTo>
                <a:cubicBezTo>
                  <a:pt x="104577" y="9375"/>
                  <a:pt x="94111" y="105000"/>
                  <a:pt x="97022" y="105312"/>
                </a:cubicBezTo>
                <a:cubicBezTo>
                  <a:pt x="99934" y="105625"/>
                  <a:pt x="109927" y="59687"/>
                  <a:pt x="120000" y="14062"/>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310" name="Shape 310"/>
          <p:cNvPicPr preferRelativeResize="0"/>
          <p:nvPr/>
        </p:nvPicPr>
        <p:blipFill rotWithShape="1">
          <a:blip r:embed="rId5">
            <a:alphaModFix/>
          </a:blip>
          <a:srcRect b="0" l="0" r="0" t="0"/>
          <a:stretch/>
        </p:blipFill>
        <p:spPr>
          <a:xfrm>
            <a:off x="3467100" y="3633787"/>
            <a:ext cx="1089024" cy="966787"/>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nvSpPr>
        <p:spPr>
          <a:xfrm>
            <a:off x="158750" y="6326187"/>
            <a:ext cx="873125" cy="531811"/>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317" name="Shape 317"/>
          <p:cNvPicPr preferRelativeResize="0"/>
          <p:nvPr/>
        </p:nvPicPr>
        <p:blipFill rotWithShape="1">
          <a:blip r:embed="rId3">
            <a:alphaModFix/>
          </a:blip>
          <a:srcRect b="3253" l="0" r="0" t="0"/>
          <a:stretch/>
        </p:blipFill>
        <p:spPr>
          <a:xfrm>
            <a:off x="419112" y="1368425"/>
            <a:ext cx="8153399" cy="5337299"/>
          </a:xfrm>
          <a:prstGeom prst="rect">
            <a:avLst/>
          </a:prstGeom>
          <a:noFill/>
          <a:ln>
            <a:noFill/>
          </a:ln>
        </p:spPr>
      </p:pic>
      <p:sp>
        <p:nvSpPr>
          <p:cNvPr id="318" name="Shape 318"/>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Pigments of photosynthesis </a:t>
            </a:r>
          </a:p>
        </p:txBody>
      </p:sp>
      <p:sp>
        <p:nvSpPr>
          <p:cNvPr id="319" name="Shape 319"/>
          <p:cNvSpPr txBox="1"/>
          <p:nvPr>
            <p:ph idx="1" type="body"/>
          </p:nvPr>
        </p:nvSpPr>
        <p:spPr>
          <a:xfrm>
            <a:off x="55561" y="4859337"/>
            <a:ext cx="5932487" cy="1846261"/>
          </a:xfrm>
          <a:prstGeom prst="rect">
            <a:avLst/>
          </a:prstGeom>
          <a:noFill/>
          <a:ln>
            <a:noFill/>
          </a:ln>
        </p:spPr>
        <p:txBody>
          <a:bodyPr anchorCtr="0" anchor="t" bIns="45700" lIns="91425" rIns="91425" tIns="45700">
            <a:noAutofit/>
          </a:bodyPr>
          <a:lstStyle/>
          <a:p>
            <a:pPr indent="-285750" lvl="0" marL="285750" marR="0" rtl="0" algn="l">
              <a:lnSpc>
                <a:spcPct val="90000"/>
              </a:lnSpc>
              <a:spcBef>
                <a:spcPts val="0"/>
              </a:spcBef>
              <a:spcAft>
                <a:spcPts val="0"/>
              </a:spcAft>
              <a:buClr>
                <a:srgbClr val="0F116A"/>
              </a:buClr>
              <a:buSzPct val="120000"/>
              <a:buFont typeface="Noto Symbol"/>
              <a:buChar char="▪"/>
            </a:pPr>
            <a:r>
              <a:rPr b="1" baseline="0" i="0" lang="en-US" sz="2600" u="none" cap="none" strike="noStrike">
                <a:solidFill>
                  <a:srgbClr val="0F116A"/>
                </a:solidFill>
                <a:latin typeface="Arial"/>
                <a:ea typeface="Arial"/>
                <a:cs typeface="Arial"/>
                <a:sym typeface="Arial"/>
              </a:rPr>
              <a:t>Chlorophylls &amp; other pigments</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embedded in thylakoid membrane</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arranged in a “</a:t>
            </a:r>
            <a:r>
              <a:rPr b="1" baseline="0" i="0" lang="en-US" sz="2400" u="sng" cap="none" strike="noStrike">
                <a:solidFill>
                  <a:srgbClr val="CC0000"/>
                </a:solidFill>
                <a:latin typeface="Arial"/>
                <a:ea typeface="Arial"/>
                <a:cs typeface="Arial"/>
                <a:sym typeface="Arial"/>
              </a:rPr>
              <a:t>photosystem</a:t>
            </a:r>
            <a:r>
              <a:rPr b="1" baseline="0" i="0" lang="en-US" sz="2400" u="none" cap="none" strike="noStrike">
                <a:solidFill>
                  <a:schemeClr val="dk1"/>
                </a:solidFill>
                <a:latin typeface="Arial"/>
                <a:ea typeface="Arial"/>
                <a:cs typeface="Arial"/>
                <a:sym typeface="Arial"/>
              </a:rPr>
              <a:t>”</a:t>
            </a:r>
          </a:p>
          <a:p>
            <a:pPr indent="-228600" lvl="2" marL="1143000" marR="0" rtl="0" algn="l">
              <a:lnSpc>
                <a:spcPct val="9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collection of molecules</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structure-function relationship</a:t>
            </a:r>
          </a:p>
        </p:txBody>
      </p:sp>
      <p:pic>
        <p:nvPicPr>
          <p:cNvPr id="320" name="Shape 320"/>
          <p:cNvPicPr preferRelativeResize="0"/>
          <p:nvPr/>
        </p:nvPicPr>
        <p:blipFill rotWithShape="1">
          <a:blip r:embed="rId4">
            <a:alphaModFix/>
          </a:blip>
          <a:srcRect b="0" l="0" r="0" t="0"/>
          <a:stretch/>
        </p:blipFill>
        <p:spPr>
          <a:xfrm>
            <a:off x="7772400" y="5489575"/>
            <a:ext cx="1274762" cy="1295400"/>
          </a:xfrm>
          <a:prstGeom prst="rect">
            <a:avLst/>
          </a:prstGeom>
          <a:noFill/>
          <a:ln>
            <a:noFill/>
          </a:ln>
        </p:spPr>
      </p:pic>
      <p:sp>
        <p:nvSpPr>
          <p:cNvPr id="321" name="Shape 321"/>
          <p:cNvSpPr/>
          <p:nvPr/>
        </p:nvSpPr>
        <p:spPr>
          <a:xfrm>
            <a:off x="6497637" y="3519487"/>
            <a:ext cx="2433637" cy="1265236"/>
          </a:xfrm>
          <a:prstGeom prst="wedgeEllipseCallout">
            <a:avLst>
              <a:gd fmla="val 13710" name="adj1"/>
              <a:gd fmla="val 36425"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How does this</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molecular structure</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fit its function?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A Look at Light</a:t>
            </a:r>
          </a:p>
        </p:txBody>
      </p:sp>
      <p:pic>
        <p:nvPicPr>
          <p:cNvPr id="328" name="Shape 328"/>
          <p:cNvPicPr preferRelativeResize="0"/>
          <p:nvPr/>
        </p:nvPicPr>
        <p:blipFill rotWithShape="1">
          <a:blip r:embed="rId3">
            <a:alphaModFix/>
          </a:blip>
          <a:srcRect b="3464" l="0" r="0" t="0"/>
          <a:stretch/>
        </p:blipFill>
        <p:spPr>
          <a:xfrm>
            <a:off x="990600" y="1617662"/>
            <a:ext cx="7467600" cy="5164137"/>
          </a:xfrm>
          <a:prstGeom prst="rect">
            <a:avLst/>
          </a:prstGeom>
          <a:noFill/>
          <a:ln>
            <a:noFill/>
          </a:ln>
        </p:spPr>
      </p:pic>
      <p:sp>
        <p:nvSpPr>
          <p:cNvPr id="329" name="Shape 329"/>
          <p:cNvSpPr txBox="1"/>
          <p:nvPr>
            <p:ph idx="1" type="body"/>
          </p:nvPr>
        </p:nvSpPr>
        <p:spPr>
          <a:xfrm>
            <a:off x="838200" y="1260475"/>
            <a:ext cx="7772400" cy="5333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The spectrum of color </a:t>
            </a:r>
          </a:p>
        </p:txBody>
      </p:sp>
      <p:sp>
        <p:nvSpPr>
          <p:cNvPr id="330" name="Shape 330"/>
          <p:cNvSpPr txBox="1"/>
          <p:nvPr/>
        </p:nvSpPr>
        <p:spPr>
          <a:xfrm>
            <a:off x="6283325" y="5010150"/>
            <a:ext cx="422275"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R</a:t>
            </a:r>
          </a:p>
        </p:txBody>
      </p:sp>
      <p:sp>
        <p:nvSpPr>
          <p:cNvPr id="331" name="Shape 331"/>
          <p:cNvSpPr txBox="1"/>
          <p:nvPr/>
        </p:nvSpPr>
        <p:spPr>
          <a:xfrm>
            <a:off x="5186362" y="5010150"/>
            <a:ext cx="441324"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O</a:t>
            </a:r>
          </a:p>
        </p:txBody>
      </p:sp>
      <p:sp>
        <p:nvSpPr>
          <p:cNvPr id="332" name="Shape 332"/>
          <p:cNvSpPr txBox="1"/>
          <p:nvPr/>
        </p:nvSpPr>
        <p:spPr>
          <a:xfrm>
            <a:off x="4610100" y="5010150"/>
            <a:ext cx="40481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Y</a:t>
            </a:r>
          </a:p>
        </p:txBody>
      </p:sp>
      <p:sp>
        <p:nvSpPr>
          <p:cNvPr id="333" name="Shape 333"/>
          <p:cNvSpPr txBox="1"/>
          <p:nvPr/>
        </p:nvSpPr>
        <p:spPr>
          <a:xfrm>
            <a:off x="3741737" y="5010150"/>
            <a:ext cx="441324"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G</a:t>
            </a:r>
          </a:p>
        </p:txBody>
      </p:sp>
      <p:sp>
        <p:nvSpPr>
          <p:cNvPr id="334" name="Shape 334"/>
          <p:cNvSpPr txBox="1"/>
          <p:nvPr/>
        </p:nvSpPr>
        <p:spPr>
          <a:xfrm>
            <a:off x="3044825" y="5010150"/>
            <a:ext cx="422275"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B</a:t>
            </a:r>
          </a:p>
        </p:txBody>
      </p:sp>
      <p:sp>
        <p:nvSpPr>
          <p:cNvPr id="335" name="Shape 335"/>
          <p:cNvSpPr txBox="1"/>
          <p:nvPr/>
        </p:nvSpPr>
        <p:spPr>
          <a:xfrm>
            <a:off x="2522536" y="5010150"/>
            <a:ext cx="276224"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I</a:t>
            </a:r>
          </a:p>
        </p:txBody>
      </p:sp>
      <p:sp>
        <p:nvSpPr>
          <p:cNvPr id="336" name="Shape 336"/>
          <p:cNvSpPr txBox="1"/>
          <p:nvPr/>
        </p:nvSpPr>
        <p:spPr>
          <a:xfrm>
            <a:off x="1865311" y="5010150"/>
            <a:ext cx="40481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V</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Light: absorption spectra</a:t>
            </a:r>
          </a:p>
        </p:txBody>
      </p:sp>
      <p:sp>
        <p:nvSpPr>
          <p:cNvPr id="343" name="Shape 343"/>
          <p:cNvSpPr txBox="1"/>
          <p:nvPr>
            <p:ph idx="1" type="body"/>
          </p:nvPr>
        </p:nvSpPr>
        <p:spPr>
          <a:xfrm>
            <a:off x="838200" y="1371600"/>
            <a:ext cx="8305799" cy="277336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20000"/>
              <a:buFont typeface="Noto Symbol"/>
              <a:buChar char="▪"/>
            </a:pPr>
            <a:r>
              <a:rPr b="1" baseline="0" i="0" lang="en-US" sz="2600" u="none" cap="none" strike="noStrike">
                <a:solidFill>
                  <a:srgbClr val="0F116A"/>
                </a:solidFill>
                <a:latin typeface="Arial"/>
                <a:ea typeface="Arial"/>
                <a:cs typeface="Arial"/>
                <a:sym typeface="Arial"/>
              </a:rPr>
              <a:t>Photosynthesis gets energy by </a:t>
            </a:r>
            <a:r>
              <a:rPr b="1" baseline="0" i="0" lang="en-US" sz="2600" u="sng" cap="none" strike="noStrike">
                <a:solidFill>
                  <a:srgbClr val="CC0000"/>
                </a:solidFill>
                <a:latin typeface="Arial"/>
                <a:ea typeface="Arial"/>
                <a:cs typeface="Arial"/>
                <a:sym typeface="Arial"/>
              </a:rPr>
              <a:t>absorbing</a:t>
            </a:r>
            <a:r>
              <a:rPr b="1" baseline="0" i="0" lang="en-US" sz="2600" u="none" cap="none" strike="noStrike">
                <a:solidFill>
                  <a:srgbClr val="0F116A"/>
                </a:solidFill>
                <a:latin typeface="Arial"/>
                <a:ea typeface="Arial"/>
                <a:cs typeface="Arial"/>
                <a:sym typeface="Arial"/>
              </a:rPr>
              <a:t> wavelengths of light</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chlorophyll </a:t>
            </a:r>
            <a:r>
              <a:rPr b="1" baseline="0" i="1" lang="en-US" sz="2400" u="sng" cap="none" strike="noStrike">
                <a:solidFill>
                  <a:srgbClr val="CC0000"/>
                </a:solidFill>
                <a:latin typeface="Arial"/>
                <a:ea typeface="Arial"/>
                <a:cs typeface="Arial"/>
                <a:sym typeface="Arial"/>
              </a:rPr>
              <a:t>a</a:t>
            </a:r>
            <a:r>
              <a:rPr b="1" baseline="0" i="0" lang="en-US" sz="2400" u="none" cap="none" strike="noStrike">
                <a:solidFill>
                  <a:schemeClr val="dk1"/>
                </a:solidFill>
                <a:latin typeface="Arial"/>
                <a:ea typeface="Arial"/>
                <a:cs typeface="Arial"/>
                <a:sym typeface="Arial"/>
              </a:rPr>
              <a:t> </a:t>
            </a:r>
          </a:p>
          <a:p>
            <a:pPr indent="-228600" lvl="2" marL="1143000" marR="0" rtl="0" algn="l">
              <a:lnSpc>
                <a:spcPct val="9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absorbs best in </a:t>
            </a:r>
            <a:r>
              <a:rPr b="1" baseline="0" i="0" lang="en-US" sz="2000" u="sng" cap="none" strike="noStrike">
                <a:solidFill>
                  <a:srgbClr val="CC0000"/>
                </a:solidFill>
                <a:latin typeface="Arial"/>
                <a:ea typeface="Arial"/>
                <a:cs typeface="Arial"/>
                <a:sym typeface="Arial"/>
              </a:rPr>
              <a:t>red</a:t>
            </a:r>
            <a:r>
              <a:rPr b="1" baseline="0" i="0" lang="en-US" sz="2000" u="none" cap="none" strike="noStrike">
                <a:solidFill>
                  <a:srgbClr val="0F116A"/>
                </a:solidFill>
                <a:latin typeface="Arial"/>
                <a:ea typeface="Arial"/>
                <a:cs typeface="Arial"/>
                <a:sym typeface="Arial"/>
              </a:rPr>
              <a:t> &amp; </a:t>
            </a:r>
            <a:r>
              <a:rPr b="1" baseline="0" i="0" lang="en-US" sz="2000" u="sng" cap="none" strike="noStrike">
                <a:solidFill>
                  <a:srgbClr val="0F116A"/>
                </a:solidFill>
                <a:latin typeface="Arial"/>
                <a:ea typeface="Arial"/>
                <a:cs typeface="Arial"/>
                <a:sym typeface="Arial"/>
              </a:rPr>
              <a:t>blue</a:t>
            </a:r>
            <a:r>
              <a:rPr b="1" baseline="0" i="0" lang="en-US" sz="2000" u="none" cap="none" strike="noStrike">
                <a:solidFill>
                  <a:srgbClr val="0F116A"/>
                </a:solidFill>
                <a:latin typeface="Arial"/>
                <a:ea typeface="Arial"/>
                <a:cs typeface="Arial"/>
                <a:sym typeface="Arial"/>
              </a:rPr>
              <a:t> wavelengths &amp; least in </a:t>
            </a:r>
            <a:r>
              <a:rPr b="1" baseline="0" i="0" lang="en-US" sz="2000" u="none" cap="none" strike="noStrike">
                <a:solidFill>
                  <a:srgbClr val="0C8F0F"/>
                </a:solidFill>
                <a:latin typeface="Arial"/>
                <a:ea typeface="Arial"/>
                <a:cs typeface="Arial"/>
                <a:sym typeface="Arial"/>
              </a:rPr>
              <a:t>green</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accessory pigments with different structures absorb light of different wavelengths</a:t>
            </a:r>
          </a:p>
          <a:p>
            <a:pPr indent="-228600" lvl="2" marL="1143000" marR="0" rtl="0" algn="l">
              <a:lnSpc>
                <a:spcPct val="9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chlorophyll b, carotenoids, xanthophylls</a:t>
            </a:r>
          </a:p>
        </p:txBody>
      </p:sp>
      <p:pic>
        <p:nvPicPr>
          <p:cNvPr id="344" name="Shape 344"/>
          <p:cNvPicPr preferRelativeResize="0"/>
          <p:nvPr/>
        </p:nvPicPr>
        <p:blipFill rotWithShape="1">
          <a:blip r:embed="rId3">
            <a:alphaModFix/>
          </a:blip>
          <a:srcRect b="66000" l="0" r="0" t="0"/>
          <a:stretch/>
        </p:blipFill>
        <p:spPr>
          <a:xfrm>
            <a:off x="4495700" y="4339250"/>
            <a:ext cx="4724400" cy="2811600"/>
          </a:xfrm>
          <a:prstGeom prst="rect">
            <a:avLst/>
          </a:prstGeom>
          <a:noFill/>
          <a:ln>
            <a:noFill/>
          </a:ln>
        </p:spPr>
      </p:pic>
      <p:pic>
        <p:nvPicPr>
          <p:cNvPr id="345" name="Shape 345"/>
          <p:cNvPicPr preferRelativeResize="0"/>
          <p:nvPr/>
        </p:nvPicPr>
        <p:blipFill rotWithShape="1">
          <a:blip r:embed="rId4">
            <a:alphaModFix/>
          </a:blip>
          <a:srcRect b="4465" l="0" r="0" t="3331"/>
          <a:stretch/>
        </p:blipFill>
        <p:spPr>
          <a:xfrm>
            <a:off x="1408112" y="4238050"/>
            <a:ext cx="2910000" cy="2709899"/>
          </a:xfrm>
          <a:prstGeom prst="rect">
            <a:avLst/>
          </a:prstGeom>
          <a:noFill/>
          <a:ln>
            <a:noFill/>
          </a:ln>
        </p:spPr>
      </p:pic>
      <p:pic>
        <p:nvPicPr>
          <p:cNvPr id="346" name="Shape 346"/>
          <p:cNvPicPr preferRelativeResize="0"/>
          <p:nvPr/>
        </p:nvPicPr>
        <p:blipFill rotWithShape="1">
          <a:blip r:embed="rId5">
            <a:alphaModFix/>
          </a:blip>
          <a:srcRect b="0" l="0" r="0" t="0"/>
          <a:stretch/>
        </p:blipFill>
        <p:spPr>
          <a:xfrm flipH="1">
            <a:off x="31749" y="5559425"/>
            <a:ext cx="1274762" cy="1295400"/>
          </a:xfrm>
          <a:prstGeom prst="rect">
            <a:avLst/>
          </a:prstGeom>
          <a:noFill/>
          <a:ln>
            <a:noFill/>
          </a:ln>
        </p:spPr>
      </p:pic>
      <p:sp>
        <p:nvSpPr>
          <p:cNvPr id="347" name="Shape 347"/>
          <p:cNvSpPr/>
          <p:nvPr/>
        </p:nvSpPr>
        <p:spPr>
          <a:xfrm flipH="1">
            <a:off x="0" y="3911600"/>
            <a:ext cx="1893887" cy="971550"/>
          </a:xfrm>
          <a:prstGeom prst="wedgeEllipseCallout">
            <a:avLst>
              <a:gd fmla="val 9505" name="adj1"/>
              <a:gd fmla="val 40411"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Why are</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plants green?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Photosystems of photosynthesis </a:t>
            </a:r>
          </a:p>
        </p:txBody>
      </p:sp>
      <p:pic>
        <p:nvPicPr>
          <p:cNvPr id="354" name="Shape 354"/>
          <p:cNvPicPr preferRelativeResize="0"/>
          <p:nvPr/>
        </p:nvPicPr>
        <p:blipFill rotWithShape="1">
          <a:blip r:embed="rId3">
            <a:alphaModFix/>
          </a:blip>
          <a:srcRect b="9051" l="0" r="0" t="0"/>
          <a:stretch/>
        </p:blipFill>
        <p:spPr>
          <a:xfrm>
            <a:off x="4951412" y="3733800"/>
            <a:ext cx="4116386" cy="2741612"/>
          </a:xfrm>
          <a:prstGeom prst="rect">
            <a:avLst/>
          </a:prstGeom>
          <a:noFill/>
          <a:ln>
            <a:noFill/>
          </a:ln>
        </p:spPr>
      </p:pic>
      <p:sp>
        <p:nvSpPr>
          <p:cNvPr id="355" name="Shape 355"/>
          <p:cNvSpPr txBox="1"/>
          <p:nvPr>
            <p:ph idx="1" type="body"/>
          </p:nvPr>
        </p:nvSpPr>
        <p:spPr>
          <a:xfrm>
            <a:off x="663575" y="1376362"/>
            <a:ext cx="8023225" cy="4876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2 photosystems in thylakoid membrane</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collections of chlorophyll molecules </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act as light-gathering molecules</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Photosystem II</a:t>
            </a:r>
          </a:p>
          <a:p>
            <a:pPr indent="-234950" lvl="2" marL="1085850" marR="0" rtl="0" algn="l">
              <a:lnSpc>
                <a:spcPct val="9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chlorophyll </a:t>
            </a:r>
            <a:r>
              <a:rPr b="1" baseline="0" i="1" lang="en-US" sz="2400" u="sng" cap="none" strike="noStrike">
                <a:solidFill>
                  <a:srgbClr val="CC0000"/>
                </a:solidFill>
                <a:latin typeface="Arial"/>
                <a:ea typeface="Arial"/>
                <a:cs typeface="Arial"/>
                <a:sym typeface="Arial"/>
              </a:rPr>
              <a:t>a</a:t>
            </a:r>
          </a:p>
          <a:p>
            <a:pPr indent="-234950" lvl="2" marL="1085850" marR="0" rtl="0" algn="l">
              <a:lnSpc>
                <a:spcPct val="9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P</a:t>
            </a:r>
            <a:r>
              <a:rPr b="1" baseline="-25000" i="0" lang="en-US" sz="2400" u="none" cap="none" strike="noStrike">
                <a:solidFill>
                  <a:srgbClr val="0F116A"/>
                </a:solidFill>
                <a:latin typeface="Arial"/>
                <a:ea typeface="Arial"/>
                <a:cs typeface="Arial"/>
                <a:sym typeface="Arial"/>
              </a:rPr>
              <a:t>680</a:t>
            </a:r>
            <a:r>
              <a:rPr b="1" baseline="0" i="0" lang="en-US" sz="2400" u="none" cap="none" strike="noStrike">
                <a:solidFill>
                  <a:srgbClr val="0F116A"/>
                </a:solidFill>
                <a:latin typeface="Arial"/>
                <a:ea typeface="Arial"/>
                <a:cs typeface="Arial"/>
                <a:sym typeface="Arial"/>
              </a:rPr>
              <a:t> = absorbs 680nm </a:t>
            </a:r>
            <a:br>
              <a:rPr b="1" baseline="0" i="0" lang="en-US" sz="2400" u="none" cap="none" strike="noStrike">
                <a:solidFill>
                  <a:srgbClr val="0F116A"/>
                </a:solidFill>
                <a:latin typeface="Arial"/>
                <a:ea typeface="Arial"/>
                <a:cs typeface="Arial"/>
                <a:sym typeface="Arial"/>
              </a:rPr>
            </a:br>
            <a:r>
              <a:rPr b="1" baseline="0" i="0" lang="en-US" sz="2400" u="none" cap="none" strike="noStrike">
                <a:solidFill>
                  <a:srgbClr val="0F116A"/>
                </a:solidFill>
                <a:latin typeface="Arial"/>
                <a:ea typeface="Arial"/>
                <a:cs typeface="Arial"/>
                <a:sym typeface="Arial"/>
              </a:rPr>
              <a:t>wavelength </a:t>
            </a:r>
            <a:r>
              <a:rPr b="1" baseline="0" i="0" lang="en-US" sz="2400" u="none" cap="none" strike="noStrike">
                <a:solidFill>
                  <a:srgbClr val="CC0000"/>
                </a:solidFill>
                <a:latin typeface="Arial"/>
                <a:ea typeface="Arial"/>
                <a:cs typeface="Arial"/>
                <a:sym typeface="Arial"/>
              </a:rPr>
              <a:t>red</a:t>
            </a:r>
            <a:r>
              <a:rPr b="1" baseline="0" i="0" lang="en-US" sz="2400" u="none" cap="none" strike="noStrike">
                <a:solidFill>
                  <a:srgbClr val="0F116A"/>
                </a:solidFill>
                <a:latin typeface="Arial"/>
                <a:ea typeface="Arial"/>
                <a:cs typeface="Arial"/>
                <a:sym typeface="Arial"/>
              </a:rPr>
              <a:t> light </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Photosystem I</a:t>
            </a:r>
          </a:p>
          <a:p>
            <a:pPr indent="-234950" lvl="2" marL="1085850" marR="0" rtl="0" algn="l">
              <a:lnSpc>
                <a:spcPct val="9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chlorophyll </a:t>
            </a:r>
            <a:r>
              <a:rPr b="1" baseline="0" i="1" lang="en-US" sz="2400" u="sng" cap="none" strike="noStrike">
                <a:solidFill>
                  <a:srgbClr val="CC0000"/>
                </a:solidFill>
                <a:latin typeface="Arial"/>
                <a:ea typeface="Arial"/>
                <a:cs typeface="Arial"/>
                <a:sym typeface="Arial"/>
              </a:rPr>
              <a:t>b</a:t>
            </a:r>
          </a:p>
          <a:p>
            <a:pPr indent="-234950" lvl="2" marL="1085850" marR="0" rtl="0" algn="l">
              <a:lnSpc>
                <a:spcPct val="9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P</a:t>
            </a:r>
            <a:r>
              <a:rPr b="1" baseline="-25000" i="0" lang="en-US" sz="2400" u="none" cap="none" strike="noStrike">
                <a:solidFill>
                  <a:srgbClr val="0F116A"/>
                </a:solidFill>
                <a:latin typeface="Arial"/>
                <a:ea typeface="Arial"/>
                <a:cs typeface="Arial"/>
                <a:sym typeface="Arial"/>
              </a:rPr>
              <a:t>700</a:t>
            </a:r>
            <a:r>
              <a:rPr b="1" baseline="0" i="0" lang="en-US" sz="2400" u="none" cap="none" strike="noStrike">
                <a:solidFill>
                  <a:srgbClr val="0F116A"/>
                </a:solidFill>
                <a:latin typeface="Arial"/>
                <a:ea typeface="Arial"/>
                <a:cs typeface="Arial"/>
                <a:sym typeface="Arial"/>
              </a:rPr>
              <a:t> = absorbs 700nm </a:t>
            </a:r>
            <a:br>
              <a:rPr b="1" baseline="0" i="0" lang="en-US" sz="2400" u="none" cap="none" strike="noStrike">
                <a:solidFill>
                  <a:srgbClr val="0F116A"/>
                </a:solidFill>
                <a:latin typeface="Arial"/>
                <a:ea typeface="Arial"/>
                <a:cs typeface="Arial"/>
                <a:sym typeface="Arial"/>
              </a:rPr>
            </a:br>
            <a:r>
              <a:rPr b="1" baseline="0" i="0" lang="en-US" sz="2400" u="none" cap="none" strike="noStrike">
                <a:solidFill>
                  <a:srgbClr val="0F116A"/>
                </a:solidFill>
                <a:latin typeface="Arial"/>
                <a:ea typeface="Arial"/>
                <a:cs typeface="Arial"/>
                <a:sym typeface="Arial"/>
              </a:rPr>
              <a:t>wavelength </a:t>
            </a:r>
            <a:r>
              <a:rPr b="1" baseline="0" i="0" lang="en-US" sz="2400" u="none" cap="none" strike="noStrike">
                <a:solidFill>
                  <a:srgbClr val="CC0000"/>
                </a:solidFill>
                <a:latin typeface="Arial"/>
                <a:ea typeface="Arial"/>
                <a:cs typeface="Arial"/>
                <a:sym typeface="Arial"/>
              </a:rPr>
              <a:t>red</a:t>
            </a:r>
            <a:r>
              <a:rPr b="1" baseline="0" i="0" lang="en-US" sz="2400" u="none" cap="none" strike="noStrike">
                <a:solidFill>
                  <a:srgbClr val="0F116A"/>
                </a:solidFill>
                <a:latin typeface="Arial"/>
                <a:ea typeface="Arial"/>
                <a:cs typeface="Arial"/>
                <a:sym typeface="Arial"/>
              </a:rPr>
              <a:t> light </a:t>
            </a:r>
          </a:p>
        </p:txBody>
      </p:sp>
      <p:sp>
        <p:nvSpPr>
          <p:cNvPr id="356" name="Shape 356"/>
          <p:cNvSpPr/>
          <p:nvPr/>
        </p:nvSpPr>
        <p:spPr>
          <a:xfrm>
            <a:off x="4960937" y="2840036"/>
            <a:ext cx="1382712" cy="892174"/>
          </a:xfrm>
          <a:prstGeom prst="roundRect">
            <a:avLst>
              <a:gd fmla="val 16667" name="adj"/>
            </a:avLst>
          </a:prstGeom>
          <a:solidFill>
            <a:srgbClr val="B5DDBD"/>
          </a:solidFill>
          <a:ln cap="flat" cmpd="sng" w="9525">
            <a:solidFill>
              <a:srgbClr val="0067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06700"/>
              </a:buClr>
              <a:buSzPct val="25000"/>
              <a:buFont typeface="Arial"/>
              <a:buNone/>
            </a:pPr>
            <a:r>
              <a:rPr b="1" baseline="0" i="0" lang="en-US" sz="2600" u="none" cap="none" strike="noStrike">
                <a:solidFill>
                  <a:srgbClr val="006700"/>
                </a:solidFill>
                <a:latin typeface="Arial"/>
                <a:ea typeface="Arial"/>
                <a:cs typeface="Arial"/>
                <a:sym typeface="Arial"/>
              </a:rPr>
              <a:t>reaction</a:t>
            </a:r>
            <a:br>
              <a:rPr b="1" baseline="0" i="0" lang="en-US" sz="2600" u="none" cap="none" strike="noStrike">
                <a:solidFill>
                  <a:srgbClr val="006700"/>
                </a:solidFill>
                <a:latin typeface="Arial"/>
                <a:ea typeface="Arial"/>
                <a:cs typeface="Arial"/>
                <a:sym typeface="Arial"/>
              </a:rPr>
            </a:br>
            <a:r>
              <a:rPr b="1" baseline="0" i="0" lang="en-US" sz="2600" u="none" cap="none" strike="noStrike">
                <a:solidFill>
                  <a:srgbClr val="006700"/>
                </a:solidFill>
                <a:latin typeface="Arial"/>
                <a:ea typeface="Arial"/>
                <a:cs typeface="Arial"/>
                <a:sym typeface="Arial"/>
              </a:rPr>
              <a:t>center</a:t>
            </a:r>
          </a:p>
        </p:txBody>
      </p:sp>
      <p:sp>
        <p:nvSpPr>
          <p:cNvPr id="357" name="Shape 357"/>
          <p:cNvSpPr/>
          <p:nvPr/>
        </p:nvSpPr>
        <p:spPr>
          <a:xfrm>
            <a:off x="7473950" y="5883275"/>
            <a:ext cx="1566861" cy="892174"/>
          </a:xfrm>
          <a:prstGeom prst="roundRect">
            <a:avLst>
              <a:gd fmla="val 16667" name="adj"/>
            </a:avLst>
          </a:prstGeom>
          <a:solidFill>
            <a:srgbClr val="006700"/>
          </a:solidFill>
          <a:ln cap="flat" cmpd="sng" w="9525">
            <a:solidFill>
              <a:srgbClr val="B5DDBD"/>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B5DDBD"/>
              </a:buClr>
              <a:buSzPct val="25000"/>
              <a:buFont typeface="Arial"/>
              <a:buNone/>
            </a:pPr>
            <a:r>
              <a:rPr b="1" baseline="0" i="0" lang="en-US" sz="2600" u="none" cap="none" strike="noStrike">
                <a:solidFill>
                  <a:srgbClr val="B5DDBD"/>
                </a:solidFill>
                <a:latin typeface="Arial"/>
                <a:ea typeface="Arial"/>
                <a:cs typeface="Arial"/>
                <a:sym typeface="Arial"/>
              </a:rPr>
              <a:t>antenna</a:t>
            </a:r>
            <a:br>
              <a:rPr b="1" baseline="0" i="0" lang="en-US" sz="2600" u="none" cap="none" strike="noStrike">
                <a:solidFill>
                  <a:srgbClr val="B5DDBD"/>
                </a:solidFill>
                <a:latin typeface="Arial"/>
                <a:ea typeface="Arial"/>
                <a:cs typeface="Arial"/>
                <a:sym typeface="Arial"/>
              </a:rPr>
            </a:br>
            <a:r>
              <a:rPr b="1" baseline="0" i="0" lang="en-US" sz="2600" u="none" cap="none" strike="noStrike">
                <a:solidFill>
                  <a:srgbClr val="B5DDBD"/>
                </a:solidFill>
                <a:latin typeface="Arial"/>
                <a:ea typeface="Arial"/>
                <a:cs typeface="Arial"/>
                <a:sym typeface="Arial"/>
              </a:rPr>
              <a:t>pigments</a:t>
            </a:r>
          </a:p>
        </p:txBody>
      </p:sp>
      <p:cxnSp>
        <p:nvCxnSpPr>
          <p:cNvPr id="358" name="Shape 358"/>
          <p:cNvCxnSpPr/>
          <p:nvPr/>
        </p:nvCxnSpPr>
        <p:spPr>
          <a:xfrm>
            <a:off x="5584825" y="3624262"/>
            <a:ext cx="977899" cy="1176337"/>
          </a:xfrm>
          <a:prstGeom prst="straightConnector1">
            <a:avLst/>
          </a:prstGeom>
          <a:noFill/>
          <a:ln cap="flat" cmpd="sng" w="38100">
            <a:solidFill>
              <a:srgbClr val="000000"/>
            </a:solidFill>
            <a:prstDash val="solid"/>
            <a:miter/>
            <a:headEnd len="med" w="med" type="none"/>
            <a:tailEnd len="lg" w="lg" type="triangle"/>
          </a:ln>
        </p:spPr>
      </p:cxnSp>
      <p:sp>
        <p:nvSpPr>
          <p:cNvPr id="359" name="Shape 359"/>
          <p:cNvSpPr/>
          <p:nvPr/>
        </p:nvSpPr>
        <p:spPr>
          <a:xfrm>
            <a:off x="6931025" y="5303837"/>
            <a:ext cx="674687" cy="741361"/>
          </a:xfrm>
          <a:custGeom>
            <a:pathLst>
              <a:path extrusionOk="0" h="120000" w="120000">
                <a:moveTo>
                  <a:pt x="0" y="57815"/>
                </a:moveTo>
                <a:lnTo>
                  <a:pt x="120000" y="119999"/>
                </a:lnTo>
                <a:lnTo>
                  <a:pt x="94305" y="0"/>
                </a:lnTo>
              </a:path>
            </a:pathLst>
          </a:custGeom>
          <a:noFill/>
          <a:ln cap="flat" cmpd="sng" w="38100">
            <a:solidFill>
              <a:srgbClr val="000000"/>
            </a:solidFill>
            <a:prstDash val="solid"/>
            <a:round/>
            <a:headEnd len="lg" w="lg" type="triangle"/>
            <a:tailEnd len="lg" w="lg" type="triangl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b="3308" l="0" r="0" t="0"/>
          <a:stretch/>
        </p:blipFill>
        <p:spPr>
          <a:xfrm>
            <a:off x="1586" y="568325"/>
            <a:ext cx="9002712" cy="6213475"/>
          </a:xfrm>
          <a:prstGeom prst="rect">
            <a:avLst/>
          </a:prstGeom>
          <a:noFill/>
          <a:ln>
            <a:noFill/>
          </a:ln>
        </p:spPr>
      </p:pic>
      <p:sp>
        <p:nvSpPr>
          <p:cNvPr id="366" name="Shape 366"/>
          <p:cNvSpPr/>
          <p:nvPr/>
        </p:nvSpPr>
        <p:spPr>
          <a:xfrm>
            <a:off x="4981575" y="341312"/>
            <a:ext cx="4130674" cy="566736"/>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Photosynthesis</a:t>
            </a:r>
          </a:p>
        </p:txBody>
      </p:sp>
      <p:sp>
        <p:nvSpPr>
          <p:cNvPr id="367" name="Shape 367"/>
          <p:cNvSpPr/>
          <p:nvPr/>
        </p:nvSpPr>
        <p:spPr>
          <a:xfrm>
            <a:off x="2352675" y="2808286"/>
            <a:ext cx="1252536" cy="1725612"/>
          </a:xfrm>
          <a:prstGeom prst="ellipse">
            <a:avLst/>
          </a:prstGeom>
          <a:noFill/>
          <a:ln cap="flat" cmpd="sng" w="57150">
            <a:solidFill>
              <a:srgbClr val="0068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68" name="Shape 368"/>
          <p:cNvSpPr/>
          <p:nvPr/>
        </p:nvSpPr>
        <p:spPr>
          <a:xfrm>
            <a:off x="4972050" y="2689225"/>
            <a:ext cx="1212850" cy="1685925"/>
          </a:xfrm>
          <a:prstGeom prst="ellipse">
            <a:avLst/>
          </a:prstGeom>
          <a:noFill/>
          <a:ln cap="flat" cmpd="sng" w="57150">
            <a:solidFill>
              <a:srgbClr val="0068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369" name="Shape 369"/>
          <p:cNvGrpSpPr/>
          <p:nvPr/>
        </p:nvGrpSpPr>
        <p:grpSpPr>
          <a:xfrm>
            <a:off x="2613025" y="982662"/>
            <a:ext cx="2241549" cy="1771650"/>
            <a:chOff x="2676525" y="1300162"/>
            <a:chExt cx="2241549" cy="1771650"/>
          </a:xfrm>
        </p:grpSpPr>
        <p:sp>
          <p:nvSpPr>
            <p:cNvPr id="370" name="Shape 370"/>
            <p:cNvSpPr/>
            <p:nvPr/>
          </p:nvSpPr>
          <p:spPr>
            <a:xfrm>
              <a:off x="2676525" y="1300162"/>
              <a:ext cx="2241549" cy="434974"/>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l">
                <a:lnSpc>
                  <a:spcPct val="100000"/>
                </a:lnSpc>
                <a:spcBef>
                  <a:spcPts val="0"/>
                </a:spcBef>
                <a:spcAft>
                  <a:spcPts val="0"/>
                </a:spcAft>
                <a:buClr>
                  <a:srgbClr val="006800"/>
                </a:buClr>
                <a:buSzPct val="25000"/>
                <a:buFont typeface="Arial"/>
                <a:buNone/>
              </a:pPr>
              <a:r>
                <a:rPr b="1" baseline="0" i="0" lang="en-US" sz="2400" u="sng" cap="none" strike="noStrike">
                  <a:solidFill>
                    <a:srgbClr val="006800"/>
                  </a:solidFill>
                  <a:latin typeface="Arial"/>
                  <a:ea typeface="Arial"/>
                  <a:cs typeface="Arial"/>
                  <a:sym typeface="Arial"/>
                </a:rPr>
                <a:t>Photosystem II</a:t>
              </a:r>
            </a:p>
          </p:txBody>
        </p:sp>
        <p:cxnSp>
          <p:nvCxnSpPr>
            <p:cNvPr id="371" name="Shape 371"/>
            <p:cNvCxnSpPr/>
            <p:nvPr/>
          </p:nvCxnSpPr>
          <p:spPr>
            <a:xfrm flipH="1">
              <a:off x="3230562" y="1698625"/>
              <a:ext cx="412749" cy="1373187"/>
            </a:xfrm>
            <a:prstGeom prst="straightConnector1">
              <a:avLst/>
            </a:prstGeom>
            <a:noFill/>
            <a:ln cap="flat" cmpd="sng" w="38100">
              <a:solidFill>
                <a:srgbClr val="04A402"/>
              </a:solidFill>
              <a:prstDash val="solid"/>
              <a:miter/>
              <a:headEnd len="med" w="med" type="none"/>
              <a:tailEnd len="lg" w="lg" type="triangle"/>
            </a:ln>
          </p:spPr>
        </p:cxnSp>
      </p:grpSp>
      <p:grpSp>
        <p:nvGrpSpPr>
          <p:cNvPr id="372" name="Shape 372"/>
          <p:cNvGrpSpPr/>
          <p:nvPr/>
        </p:nvGrpSpPr>
        <p:grpSpPr>
          <a:xfrm>
            <a:off x="4295775" y="1593849"/>
            <a:ext cx="2155824" cy="1089025"/>
            <a:chOff x="4017962" y="2014536"/>
            <a:chExt cx="2155824" cy="1089025"/>
          </a:xfrm>
        </p:grpSpPr>
        <p:sp>
          <p:nvSpPr>
            <p:cNvPr id="373" name="Shape 373"/>
            <p:cNvSpPr/>
            <p:nvPr/>
          </p:nvSpPr>
          <p:spPr>
            <a:xfrm>
              <a:off x="4017962" y="2014536"/>
              <a:ext cx="2155824" cy="434974"/>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l">
                <a:lnSpc>
                  <a:spcPct val="100000"/>
                </a:lnSpc>
                <a:spcBef>
                  <a:spcPts val="0"/>
                </a:spcBef>
                <a:spcAft>
                  <a:spcPts val="0"/>
                </a:spcAft>
                <a:buClr>
                  <a:srgbClr val="006800"/>
                </a:buClr>
                <a:buSzPct val="25000"/>
                <a:buFont typeface="Arial"/>
                <a:buNone/>
              </a:pPr>
              <a:r>
                <a:rPr b="1" baseline="0" i="0" lang="en-US" sz="2400" u="sng" cap="none" strike="noStrike">
                  <a:solidFill>
                    <a:srgbClr val="006800"/>
                  </a:solidFill>
                  <a:latin typeface="Arial"/>
                  <a:ea typeface="Arial"/>
                  <a:cs typeface="Arial"/>
                  <a:sym typeface="Arial"/>
                </a:rPr>
                <a:t>Photosystem I</a:t>
              </a:r>
            </a:p>
          </p:txBody>
        </p:sp>
        <p:cxnSp>
          <p:nvCxnSpPr>
            <p:cNvPr id="374" name="Shape 374"/>
            <p:cNvCxnSpPr/>
            <p:nvPr/>
          </p:nvCxnSpPr>
          <p:spPr>
            <a:xfrm flipH="1">
              <a:off x="5373686" y="2428875"/>
              <a:ext cx="198436" cy="674687"/>
            </a:xfrm>
            <a:prstGeom prst="straightConnector1">
              <a:avLst/>
            </a:prstGeom>
            <a:noFill/>
            <a:ln cap="flat" cmpd="sng" w="38100">
              <a:solidFill>
                <a:srgbClr val="04A402"/>
              </a:solidFill>
              <a:prstDash val="solid"/>
              <a:miter/>
              <a:headEnd len="med" w="med" type="none"/>
              <a:tailEnd len="lg" w="lg" type="triangle"/>
            </a:ln>
          </p:spPr>
        </p:cxnSp>
      </p:grpSp>
      <p:sp>
        <p:nvSpPr>
          <p:cNvPr id="375" name="Shape 375"/>
          <p:cNvSpPr txBox="1"/>
          <p:nvPr/>
        </p:nvSpPr>
        <p:spPr>
          <a:xfrm>
            <a:off x="3465512" y="714375"/>
            <a:ext cx="1449386" cy="3365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chlorophyll </a:t>
            </a:r>
            <a:r>
              <a:rPr b="1" baseline="0" i="1" lang="en-US" sz="1600" u="none" cap="none" strike="noStrike">
                <a:solidFill>
                  <a:srgbClr val="000000"/>
                </a:solidFill>
                <a:latin typeface="Arial"/>
                <a:ea typeface="Arial"/>
                <a:cs typeface="Arial"/>
                <a:sym typeface="Arial"/>
              </a:rPr>
              <a:t>a</a:t>
            </a:r>
          </a:p>
        </p:txBody>
      </p:sp>
      <p:sp>
        <p:nvSpPr>
          <p:cNvPr id="376" name="Shape 376"/>
          <p:cNvSpPr txBox="1"/>
          <p:nvPr/>
        </p:nvSpPr>
        <p:spPr>
          <a:xfrm>
            <a:off x="5075237" y="1338262"/>
            <a:ext cx="1460500" cy="3365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chlorophyll </a:t>
            </a:r>
            <a:r>
              <a:rPr b="1" baseline="0" i="1" lang="en-US" sz="1600" u="none" cap="none" strike="noStrike">
                <a:solidFill>
                  <a:srgbClr val="000000"/>
                </a:solidFill>
                <a:latin typeface="Arial"/>
                <a:ea typeface="Arial"/>
                <a:cs typeface="Arial"/>
                <a:sym typeface="Arial"/>
              </a:rPr>
              <a:t>b</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pic>
        <p:nvPicPr>
          <p:cNvPr id="382" name="Shape 382"/>
          <p:cNvPicPr preferRelativeResize="0"/>
          <p:nvPr/>
        </p:nvPicPr>
        <p:blipFill rotWithShape="1">
          <a:blip r:embed="rId3">
            <a:alphaModFix/>
          </a:blip>
          <a:srcRect b="3898" l="0" r="0" t="0"/>
          <a:stretch/>
        </p:blipFill>
        <p:spPr>
          <a:xfrm>
            <a:off x="265112" y="457200"/>
            <a:ext cx="8618536" cy="5838824"/>
          </a:xfrm>
          <a:prstGeom prst="rect">
            <a:avLst/>
          </a:prstGeom>
          <a:noFill/>
          <a:ln>
            <a:noFill/>
          </a:ln>
        </p:spPr>
      </p:pic>
      <p:cxnSp>
        <p:nvCxnSpPr>
          <p:cNvPr id="383" name="Shape 383"/>
          <p:cNvCxnSpPr/>
          <p:nvPr/>
        </p:nvCxnSpPr>
        <p:spPr>
          <a:xfrm rot="10800000">
            <a:off x="114299" y="304800"/>
            <a:ext cx="8915400" cy="0"/>
          </a:xfrm>
          <a:prstGeom prst="straightConnector1">
            <a:avLst/>
          </a:prstGeom>
          <a:noFill/>
          <a:ln cap="flat" cmpd="sng" w="12700">
            <a:solidFill>
              <a:srgbClr val="000066"/>
            </a:solidFill>
            <a:prstDash val="solid"/>
            <a:miter/>
            <a:headEnd len="med" w="med" type="none"/>
            <a:tailEnd len="med" w="med" type="none"/>
          </a:ln>
        </p:spPr>
      </p:cxnSp>
      <p:sp>
        <p:nvSpPr>
          <p:cNvPr id="384" name="Shape 384"/>
          <p:cNvSpPr/>
          <p:nvPr/>
        </p:nvSpPr>
        <p:spPr>
          <a:xfrm>
            <a:off x="746125" y="3238500"/>
            <a:ext cx="1817686" cy="1785937"/>
          </a:xfrm>
          <a:custGeom>
            <a:pathLst>
              <a:path extrusionOk="0" h="120000" w="120000">
                <a:moveTo>
                  <a:pt x="0" y="4266"/>
                </a:moveTo>
                <a:lnTo>
                  <a:pt x="524" y="70933"/>
                </a:lnTo>
                <a:lnTo>
                  <a:pt x="20960" y="99733"/>
                </a:lnTo>
                <a:lnTo>
                  <a:pt x="71266" y="116800"/>
                </a:lnTo>
                <a:cubicBezTo>
                  <a:pt x="93903" y="120000"/>
                  <a:pt x="86148" y="120000"/>
                  <a:pt x="94323" y="120000"/>
                </a:cubicBezTo>
                <a:lnTo>
                  <a:pt x="98515" y="117333"/>
                </a:lnTo>
                <a:cubicBezTo>
                  <a:pt x="96314" y="106240"/>
                  <a:pt x="93170" y="108266"/>
                  <a:pt x="97467" y="106133"/>
                </a:cubicBezTo>
                <a:lnTo>
                  <a:pt x="120000" y="100266"/>
                </a:lnTo>
                <a:lnTo>
                  <a:pt x="117903" y="72533"/>
                </a:lnTo>
                <a:lnTo>
                  <a:pt x="102707" y="29333"/>
                </a:lnTo>
                <a:lnTo>
                  <a:pt x="51877" y="0"/>
                </a:lnTo>
                <a:lnTo>
                  <a:pt x="0" y="4266"/>
                </a:lnTo>
                <a:close/>
              </a:path>
            </a:pathLst>
          </a:custGeom>
          <a:solidFill>
            <a:srgbClr val="D8D8D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85" name="Shape 385"/>
          <p:cNvSpPr/>
          <p:nvPr/>
        </p:nvSpPr>
        <p:spPr>
          <a:xfrm>
            <a:off x="2182811" y="3278187"/>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1</a:t>
            </a:r>
          </a:p>
        </p:txBody>
      </p:sp>
      <p:sp>
        <p:nvSpPr>
          <p:cNvPr id="386" name="Shape 386"/>
          <p:cNvSpPr/>
          <p:nvPr/>
        </p:nvSpPr>
        <p:spPr>
          <a:xfrm>
            <a:off x="2333625" y="2919411"/>
            <a:ext cx="676275" cy="455612"/>
          </a:xfrm>
          <a:prstGeom prst="ellipse">
            <a:avLst/>
          </a:prstGeom>
          <a:noFill/>
          <a:ln cap="flat" cmpd="sng" w="38100">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87" name="Shape 387"/>
          <p:cNvSpPr/>
          <p:nvPr/>
        </p:nvSpPr>
        <p:spPr>
          <a:xfrm>
            <a:off x="4981575" y="341312"/>
            <a:ext cx="4130674" cy="566736"/>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Photosynthesis</a:t>
            </a:r>
          </a:p>
        </p:txBody>
      </p:sp>
      <p:grpSp>
        <p:nvGrpSpPr>
          <p:cNvPr id="388" name="Shape 388"/>
          <p:cNvGrpSpPr/>
          <p:nvPr/>
        </p:nvGrpSpPr>
        <p:grpSpPr>
          <a:xfrm>
            <a:off x="2493961" y="3597275"/>
            <a:ext cx="358775" cy="596900"/>
            <a:chOff x="2493961" y="3717925"/>
            <a:chExt cx="358775" cy="596900"/>
          </a:xfrm>
        </p:grpSpPr>
        <p:sp>
          <p:nvSpPr>
            <p:cNvPr id="389" name="Shape 389"/>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390" name="Shape 390"/>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sp>
        <p:nvSpPr>
          <p:cNvPr id="391" name="Shape 391"/>
          <p:cNvSpPr/>
          <p:nvPr/>
        </p:nvSpPr>
        <p:spPr>
          <a:xfrm>
            <a:off x="655637" y="2495550"/>
            <a:ext cx="889000" cy="889000"/>
          </a:xfrm>
          <a:prstGeom prst="sun">
            <a:avLst>
              <a:gd fmla="val 25000" name="adj"/>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sun</a:t>
            </a:r>
          </a:p>
        </p:txBody>
      </p:sp>
      <p:grpSp>
        <p:nvGrpSpPr>
          <p:cNvPr id="392" name="Shape 392"/>
          <p:cNvGrpSpPr/>
          <p:nvPr/>
        </p:nvGrpSpPr>
        <p:grpSpPr>
          <a:xfrm>
            <a:off x="1028700" y="3417886"/>
            <a:ext cx="1330324" cy="1698625"/>
            <a:chOff x="976312" y="3365500"/>
            <a:chExt cx="1330324" cy="1698625"/>
          </a:xfrm>
        </p:grpSpPr>
        <p:sp>
          <p:nvSpPr>
            <p:cNvPr id="393" name="Shape 393"/>
            <p:cNvSpPr/>
            <p:nvPr/>
          </p:nvSpPr>
          <p:spPr>
            <a:xfrm>
              <a:off x="984250" y="3365500"/>
              <a:ext cx="1322386" cy="1698625"/>
            </a:xfrm>
            <a:custGeom>
              <a:pathLst>
                <a:path extrusionOk="0" h="120000" w="120000">
                  <a:moveTo>
                    <a:pt x="10084" y="1233"/>
                  </a:moveTo>
                  <a:cubicBezTo>
                    <a:pt x="5042" y="7626"/>
                    <a:pt x="0" y="14130"/>
                    <a:pt x="3889" y="14130"/>
                  </a:cubicBezTo>
                  <a:cubicBezTo>
                    <a:pt x="7779" y="14130"/>
                    <a:pt x="31692" y="0"/>
                    <a:pt x="33565" y="1233"/>
                  </a:cubicBezTo>
                  <a:cubicBezTo>
                    <a:pt x="35438" y="2467"/>
                    <a:pt x="14837" y="18953"/>
                    <a:pt x="15558" y="21644"/>
                  </a:cubicBezTo>
                  <a:cubicBezTo>
                    <a:pt x="16278" y="24336"/>
                    <a:pt x="35726" y="15364"/>
                    <a:pt x="37743" y="17383"/>
                  </a:cubicBezTo>
                  <a:cubicBezTo>
                    <a:pt x="39759" y="19401"/>
                    <a:pt x="24489" y="31177"/>
                    <a:pt x="27370" y="33532"/>
                  </a:cubicBezTo>
                  <a:cubicBezTo>
                    <a:pt x="30252" y="35887"/>
                    <a:pt x="52436" y="29046"/>
                    <a:pt x="55030" y="31401"/>
                  </a:cubicBezTo>
                  <a:cubicBezTo>
                    <a:pt x="57623" y="33757"/>
                    <a:pt x="41056" y="44859"/>
                    <a:pt x="43217" y="47439"/>
                  </a:cubicBezTo>
                  <a:cubicBezTo>
                    <a:pt x="45378" y="50018"/>
                    <a:pt x="65114" y="44859"/>
                    <a:pt x="68139" y="46990"/>
                  </a:cubicBezTo>
                  <a:cubicBezTo>
                    <a:pt x="71164" y="49121"/>
                    <a:pt x="59207" y="57757"/>
                    <a:pt x="61800" y="60336"/>
                  </a:cubicBezTo>
                  <a:cubicBezTo>
                    <a:pt x="64393" y="62915"/>
                    <a:pt x="81392" y="59551"/>
                    <a:pt x="83985" y="62467"/>
                  </a:cubicBezTo>
                  <a:cubicBezTo>
                    <a:pt x="86578" y="65383"/>
                    <a:pt x="75198" y="75364"/>
                    <a:pt x="77070" y="77607"/>
                  </a:cubicBezTo>
                  <a:cubicBezTo>
                    <a:pt x="78943" y="79850"/>
                    <a:pt x="93061" y="73906"/>
                    <a:pt x="94933" y="75925"/>
                  </a:cubicBezTo>
                  <a:cubicBezTo>
                    <a:pt x="96806" y="77943"/>
                    <a:pt x="85858" y="87028"/>
                    <a:pt x="88019" y="89383"/>
                  </a:cubicBezTo>
                  <a:cubicBezTo>
                    <a:pt x="90180" y="91738"/>
                    <a:pt x="106026" y="87700"/>
                    <a:pt x="108043" y="89943"/>
                  </a:cubicBezTo>
                  <a:cubicBezTo>
                    <a:pt x="110060" y="92186"/>
                    <a:pt x="98823" y="100373"/>
                    <a:pt x="100552" y="102841"/>
                  </a:cubicBezTo>
                  <a:cubicBezTo>
                    <a:pt x="102280" y="105308"/>
                    <a:pt x="116830" y="102168"/>
                    <a:pt x="118415" y="104971"/>
                  </a:cubicBezTo>
                  <a:cubicBezTo>
                    <a:pt x="120000" y="107775"/>
                    <a:pt x="115102" y="113831"/>
                    <a:pt x="110204" y="120000"/>
                  </a:cubicBezTo>
                </a:path>
              </a:pathLst>
            </a:custGeom>
            <a:noFill/>
            <a:ln cap="flat" cmpd="sng" w="76200">
              <a:solidFill>
                <a:srgbClr val="FFEA18"/>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94" name="Shape 394"/>
            <p:cNvSpPr/>
            <p:nvPr/>
          </p:nvSpPr>
          <p:spPr>
            <a:xfrm>
              <a:off x="976312" y="3365500"/>
              <a:ext cx="1322386" cy="1698625"/>
            </a:xfrm>
            <a:custGeom>
              <a:pathLst>
                <a:path extrusionOk="0" h="120000" w="120000">
                  <a:moveTo>
                    <a:pt x="10084" y="1233"/>
                  </a:moveTo>
                  <a:cubicBezTo>
                    <a:pt x="5042" y="7626"/>
                    <a:pt x="0" y="14130"/>
                    <a:pt x="3889" y="14130"/>
                  </a:cubicBezTo>
                  <a:cubicBezTo>
                    <a:pt x="7779" y="14130"/>
                    <a:pt x="31692" y="0"/>
                    <a:pt x="33565" y="1233"/>
                  </a:cubicBezTo>
                  <a:cubicBezTo>
                    <a:pt x="35438" y="2467"/>
                    <a:pt x="14837" y="18953"/>
                    <a:pt x="15558" y="21644"/>
                  </a:cubicBezTo>
                  <a:cubicBezTo>
                    <a:pt x="16278" y="24336"/>
                    <a:pt x="35726" y="15364"/>
                    <a:pt x="37743" y="17383"/>
                  </a:cubicBezTo>
                  <a:cubicBezTo>
                    <a:pt x="39759" y="19401"/>
                    <a:pt x="24489" y="31177"/>
                    <a:pt x="27370" y="33532"/>
                  </a:cubicBezTo>
                  <a:cubicBezTo>
                    <a:pt x="30252" y="35887"/>
                    <a:pt x="52436" y="29046"/>
                    <a:pt x="55030" y="31401"/>
                  </a:cubicBezTo>
                  <a:cubicBezTo>
                    <a:pt x="57623" y="33757"/>
                    <a:pt x="41056" y="44859"/>
                    <a:pt x="43217" y="47439"/>
                  </a:cubicBezTo>
                  <a:cubicBezTo>
                    <a:pt x="45378" y="50018"/>
                    <a:pt x="65114" y="44859"/>
                    <a:pt x="68139" y="46990"/>
                  </a:cubicBezTo>
                  <a:cubicBezTo>
                    <a:pt x="71164" y="49121"/>
                    <a:pt x="59207" y="57757"/>
                    <a:pt x="61800" y="60336"/>
                  </a:cubicBezTo>
                  <a:cubicBezTo>
                    <a:pt x="64393" y="62915"/>
                    <a:pt x="81392" y="59551"/>
                    <a:pt x="83985" y="62467"/>
                  </a:cubicBezTo>
                  <a:cubicBezTo>
                    <a:pt x="86578" y="65383"/>
                    <a:pt x="75198" y="75364"/>
                    <a:pt x="77070" y="77607"/>
                  </a:cubicBezTo>
                  <a:cubicBezTo>
                    <a:pt x="78943" y="79850"/>
                    <a:pt x="93061" y="73906"/>
                    <a:pt x="94933" y="75925"/>
                  </a:cubicBezTo>
                  <a:cubicBezTo>
                    <a:pt x="96806" y="77943"/>
                    <a:pt x="85858" y="87028"/>
                    <a:pt x="88019" y="89383"/>
                  </a:cubicBezTo>
                  <a:cubicBezTo>
                    <a:pt x="90180" y="91738"/>
                    <a:pt x="106026" y="87700"/>
                    <a:pt x="108043" y="89943"/>
                  </a:cubicBezTo>
                  <a:cubicBezTo>
                    <a:pt x="110060" y="92186"/>
                    <a:pt x="98823" y="100373"/>
                    <a:pt x="100552" y="102841"/>
                  </a:cubicBezTo>
                  <a:cubicBezTo>
                    <a:pt x="102280" y="105308"/>
                    <a:pt x="116830" y="102168"/>
                    <a:pt x="118415" y="104971"/>
                  </a:cubicBezTo>
                  <a:cubicBezTo>
                    <a:pt x="120000" y="107775"/>
                    <a:pt x="115102" y="113831"/>
                    <a:pt x="110204" y="120000"/>
                  </a:cubicBezTo>
                </a:path>
              </a:pathLst>
            </a:custGeom>
            <a:noFill/>
            <a:ln cap="flat" cmpd="sng" w="38100">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395" name="Shape 395"/>
          <p:cNvSpPr/>
          <p:nvPr/>
        </p:nvSpPr>
        <p:spPr>
          <a:xfrm>
            <a:off x="1900236" y="5972175"/>
            <a:ext cx="1549400" cy="763586"/>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ctr">
              <a:lnSpc>
                <a:spcPct val="9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Photosystem II</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P680</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chlorophyll a</a:t>
            </a:r>
          </a:p>
        </p:txBody>
      </p:sp>
      <p:sp>
        <p:nvSpPr>
          <p:cNvPr id="396" name="Shape 396"/>
          <p:cNvSpPr txBox="1"/>
          <p:nvPr/>
        </p:nvSpPr>
        <p:spPr>
          <a:xfrm>
            <a:off x="4626500" y="1724375"/>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sz="2400"/>
              <a:t>http://ed.ted.com/on/yyPK0Q8H</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pic>
        <p:nvPicPr>
          <p:cNvPr id="402" name="Shape 402"/>
          <p:cNvPicPr preferRelativeResize="0"/>
          <p:nvPr/>
        </p:nvPicPr>
        <p:blipFill rotWithShape="1">
          <a:blip r:embed="rId3">
            <a:alphaModFix/>
          </a:blip>
          <a:srcRect b="3898" l="0" r="0" t="0"/>
          <a:stretch/>
        </p:blipFill>
        <p:spPr>
          <a:xfrm>
            <a:off x="260350" y="463550"/>
            <a:ext cx="8618536" cy="5838824"/>
          </a:xfrm>
          <a:prstGeom prst="rect">
            <a:avLst/>
          </a:prstGeom>
          <a:noFill/>
          <a:ln>
            <a:noFill/>
          </a:ln>
        </p:spPr>
      </p:pic>
      <p:pic>
        <p:nvPicPr>
          <p:cNvPr id="403" name="Shape 403"/>
          <p:cNvPicPr preferRelativeResize="0"/>
          <p:nvPr/>
        </p:nvPicPr>
        <p:blipFill rotWithShape="1">
          <a:blip r:embed="rId4">
            <a:alphaModFix/>
          </a:blip>
          <a:srcRect b="3898" l="0" r="0" t="0"/>
          <a:stretch/>
        </p:blipFill>
        <p:spPr>
          <a:xfrm>
            <a:off x="260350" y="463550"/>
            <a:ext cx="8620124" cy="5838824"/>
          </a:xfrm>
          <a:prstGeom prst="rect">
            <a:avLst/>
          </a:prstGeom>
          <a:noFill/>
          <a:ln>
            <a:noFill/>
          </a:ln>
        </p:spPr>
      </p:pic>
      <p:grpSp>
        <p:nvGrpSpPr>
          <p:cNvPr id="404" name="Shape 404"/>
          <p:cNvGrpSpPr/>
          <p:nvPr/>
        </p:nvGrpSpPr>
        <p:grpSpPr>
          <a:xfrm>
            <a:off x="7551736" y="4986337"/>
            <a:ext cx="1598613" cy="463550"/>
            <a:chOff x="7551736" y="4267200"/>
            <a:chExt cx="1598613" cy="463550"/>
          </a:xfrm>
        </p:grpSpPr>
        <p:sp>
          <p:nvSpPr>
            <p:cNvPr id="405" name="Shape 405"/>
            <p:cNvSpPr/>
            <p:nvPr/>
          </p:nvSpPr>
          <p:spPr>
            <a:xfrm>
              <a:off x="7551736" y="4267200"/>
              <a:ext cx="1592262" cy="463550"/>
            </a:xfrm>
            <a:prstGeom prst="homePlate">
              <a:avLst>
                <a:gd fmla="val 50000" name="adj"/>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406" name="Shape 406"/>
            <p:cNvSpPr txBox="1"/>
            <p:nvPr/>
          </p:nvSpPr>
          <p:spPr>
            <a:xfrm>
              <a:off x="8966200" y="4335462"/>
              <a:ext cx="184149"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407" name="Shape 407"/>
          <p:cNvSpPr/>
          <p:nvPr/>
        </p:nvSpPr>
        <p:spPr>
          <a:xfrm>
            <a:off x="2182811" y="3278187"/>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1</a:t>
            </a:r>
          </a:p>
        </p:txBody>
      </p:sp>
      <p:sp>
        <p:nvSpPr>
          <p:cNvPr id="408" name="Shape 408"/>
          <p:cNvSpPr/>
          <p:nvPr/>
        </p:nvSpPr>
        <p:spPr>
          <a:xfrm>
            <a:off x="1063625" y="3444875"/>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2</a:t>
            </a:r>
          </a:p>
        </p:txBody>
      </p:sp>
      <p:sp>
        <p:nvSpPr>
          <p:cNvPr id="409" name="Shape 409"/>
          <p:cNvSpPr/>
          <p:nvPr/>
        </p:nvSpPr>
        <p:spPr>
          <a:xfrm>
            <a:off x="4981575" y="341312"/>
            <a:ext cx="4130674" cy="566736"/>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Photosynthesis</a:t>
            </a:r>
          </a:p>
        </p:txBody>
      </p:sp>
      <p:sp>
        <p:nvSpPr>
          <p:cNvPr id="410" name="Shape 410"/>
          <p:cNvSpPr/>
          <p:nvPr/>
        </p:nvSpPr>
        <p:spPr>
          <a:xfrm>
            <a:off x="1900236" y="5972175"/>
            <a:ext cx="1549400" cy="763586"/>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ctr">
              <a:lnSpc>
                <a:spcPct val="9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Photosystem II</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P680</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 chlorophyll a</a:t>
            </a:r>
          </a:p>
        </p:txBody>
      </p:sp>
      <p:sp>
        <p:nvSpPr>
          <p:cNvPr id="411" name="Shape 411"/>
          <p:cNvSpPr/>
          <p:nvPr/>
        </p:nvSpPr>
        <p:spPr>
          <a:xfrm>
            <a:off x="5446712" y="3781425"/>
            <a:ext cx="858836" cy="609599"/>
          </a:xfrm>
          <a:custGeom>
            <a:pathLst>
              <a:path extrusionOk="0" h="120000" w="120000">
                <a:moveTo>
                  <a:pt x="120000" y="0"/>
                </a:moveTo>
                <a:cubicBezTo>
                  <a:pt x="118890" y="33808"/>
                  <a:pt x="117781" y="67826"/>
                  <a:pt x="97818" y="87860"/>
                </a:cubicBezTo>
                <a:cubicBezTo>
                  <a:pt x="77855" y="107895"/>
                  <a:pt x="16192" y="114573"/>
                  <a:pt x="0" y="120000"/>
                </a:cubicBezTo>
              </a:path>
            </a:pathLst>
          </a:custGeom>
          <a:noFill/>
          <a:ln cap="flat" cmpd="sng" w="38100">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412" name="Shape 412"/>
          <p:cNvGrpSpPr/>
          <p:nvPr/>
        </p:nvGrpSpPr>
        <p:grpSpPr>
          <a:xfrm>
            <a:off x="6080125" y="3276600"/>
            <a:ext cx="531812" cy="447674"/>
            <a:chOff x="4660900" y="3384550"/>
            <a:chExt cx="531812" cy="447674"/>
          </a:xfrm>
        </p:grpSpPr>
        <p:sp>
          <p:nvSpPr>
            <p:cNvPr id="413" name="Shape 413"/>
            <p:cNvSpPr/>
            <p:nvPr/>
          </p:nvSpPr>
          <p:spPr>
            <a:xfrm flipH="1" rot="10800000">
              <a:off x="4764087" y="3505199"/>
              <a:ext cx="327025" cy="327025"/>
            </a:xfrm>
            <a:prstGeom prst="ellipse">
              <a:avLst/>
            </a:prstGeom>
            <a:solidFill>
              <a:schemeClr val="lt2"/>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O</a:t>
              </a:r>
            </a:p>
          </p:txBody>
        </p:sp>
        <p:sp>
          <p:nvSpPr>
            <p:cNvPr id="414" name="Shape 414"/>
            <p:cNvSpPr/>
            <p:nvPr/>
          </p:nvSpPr>
          <p:spPr>
            <a:xfrm flipH="1" rot="10800000">
              <a:off x="4660900" y="3384550"/>
              <a:ext cx="212724" cy="212724"/>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p>
          </p:txBody>
        </p:sp>
        <p:sp>
          <p:nvSpPr>
            <p:cNvPr id="415" name="Shape 415"/>
            <p:cNvSpPr/>
            <p:nvPr/>
          </p:nvSpPr>
          <p:spPr>
            <a:xfrm flipH="1" rot="10800000">
              <a:off x="4979987" y="3384550"/>
              <a:ext cx="212724" cy="212724"/>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p>
          </p:txBody>
        </p:sp>
      </p:grpSp>
      <p:grpSp>
        <p:nvGrpSpPr>
          <p:cNvPr id="416" name="Shape 416"/>
          <p:cNvGrpSpPr/>
          <p:nvPr/>
        </p:nvGrpSpPr>
        <p:grpSpPr>
          <a:xfrm>
            <a:off x="7294562" y="4271961"/>
            <a:ext cx="504825" cy="212725"/>
            <a:chOff x="7604125" y="4419600"/>
            <a:chExt cx="504825" cy="212725"/>
          </a:xfrm>
        </p:grpSpPr>
        <p:sp>
          <p:nvSpPr>
            <p:cNvPr id="417" name="Shape 417"/>
            <p:cNvSpPr/>
            <p:nvPr/>
          </p:nvSpPr>
          <p:spPr>
            <a:xfrm>
              <a:off x="7604125" y="4419600"/>
              <a:ext cx="212724" cy="212724"/>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p>
          </p:txBody>
        </p:sp>
        <p:sp>
          <p:nvSpPr>
            <p:cNvPr id="418" name="Shape 418"/>
            <p:cNvSpPr/>
            <p:nvPr/>
          </p:nvSpPr>
          <p:spPr>
            <a:xfrm rot="10800000">
              <a:off x="7896225" y="4419600"/>
              <a:ext cx="212724" cy="212724"/>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p>
          </p:txBody>
        </p:sp>
      </p:grpSp>
      <p:sp>
        <p:nvSpPr>
          <p:cNvPr id="419" name="Shape 419"/>
          <p:cNvSpPr/>
          <p:nvPr/>
        </p:nvSpPr>
        <p:spPr>
          <a:xfrm flipH="1">
            <a:off x="6381749" y="3775075"/>
            <a:ext cx="858836" cy="609599"/>
          </a:xfrm>
          <a:custGeom>
            <a:pathLst>
              <a:path extrusionOk="0" h="120000" w="120000">
                <a:moveTo>
                  <a:pt x="120000" y="0"/>
                </a:moveTo>
                <a:cubicBezTo>
                  <a:pt x="118890" y="33808"/>
                  <a:pt x="117781" y="67826"/>
                  <a:pt x="97818" y="87860"/>
                </a:cubicBezTo>
                <a:cubicBezTo>
                  <a:pt x="77855" y="107895"/>
                  <a:pt x="16192" y="114573"/>
                  <a:pt x="0" y="120000"/>
                </a:cubicBezTo>
              </a:path>
            </a:pathLst>
          </a:custGeom>
          <a:noFill/>
          <a:ln cap="flat" cmpd="sng" w="38100">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420" name="Shape 420"/>
          <p:cNvPicPr preferRelativeResize="0"/>
          <p:nvPr/>
        </p:nvPicPr>
        <p:blipFill rotWithShape="1">
          <a:blip r:embed="rId5">
            <a:alphaModFix/>
          </a:blip>
          <a:srcRect b="0" l="0" r="0" t="0"/>
          <a:stretch/>
        </p:blipFill>
        <p:spPr>
          <a:xfrm flipH="1">
            <a:off x="3355975" y="1701800"/>
            <a:ext cx="1274762" cy="1295400"/>
          </a:xfrm>
          <a:prstGeom prst="rect">
            <a:avLst/>
          </a:prstGeom>
          <a:noFill/>
          <a:ln>
            <a:noFill/>
          </a:ln>
        </p:spPr>
      </p:pic>
      <p:sp>
        <p:nvSpPr>
          <p:cNvPr id="421" name="Shape 421"/>
          <p:cNvSpPr/>
          <p:nvPr/>
        </p:nvSpPr>
        <p:spPr>
          <a:xfrm>
            <a:off x="3370262" y="385762"/>
            <a:ext cx="1711324" cy="846136"/>
          </a:xfrm>
          <a:prstGeom prst="wedgeEllipseCallout">
            <a:avLst>
              <a:gd fmla="val 12323" name="adj1"/>
              <a:gd fmla="val 37405"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Inhale, baby</a:t>
            </a:r>
            <a:r>
              <a:rPr b="1" baseline="0" i="1" lang="en-US" sz="1800" u="none" cap="none" strike="noStrike">
                <a:solidFill>
                  <a:srgbClr val="0F116A"/>
                </a:solidFill>
                <a:latin typeface="Comic Sans MS"/>
                <a:ea typeface="Comic Sans MS"/>
                <a:cs typeface="Comic Sans MS"/>
                <a:sym typeface="Comic Sans MS"/>
              </a:rPr>
              <a:t>!</a:t>
            </a:r>
            <a:r>
              <a:rPr b="1" baseline="0" i="0" lang="en-US" sz="1800" u="none" cap="none" strike="noStrike">
                <a:solidFill>
                  <a:srgbClr val="0F116A"/>
                </a:solidFill>
                <a:latin typeface="Comic Sans MS"/>
                <a:ea typeface="Comic Sans MS"/>
                <a:cs typeface="Comic Sans MS"/>
                <a:sym typeface="Comic Sans MS"/>
              </a:rPr>
              <a:t> </a:t>
            </a:r>
          </a:p>
        </p:txBody>
      </p:sp>
      <p:sp>
        <p:nvSpPr>
          <p:cNvPr id="422" name="Shape 422"/>
          <p:cNvSpPr/>
          <p:nvPr/>
        </p:nvSpPr>
        <p:spPr>
          <a:xfrm>
            <a:off x="2279650" y="5264150"/>
            <a:ext cx="358775" cy="260350"/>
          </a:xfrm>
          <a:prstGeom prst="ellipse">
            <a:avLst/>
          </a:prstGeom>
          <a:solidFill>
            <a:srgbClr val="00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1" baseline="0" i="0" lang="en-US" sz="2400" u="none" cap="none" strike="noStrike">
                <a:solidFill>
                  <a:schemeClr val="accent2"/>
                </a:solidFill>
                <a:latin typeface="Arial"/>
                <a:ea typeface="Arial"/>
                <a:cs typeface="Arial"/>
                <a:sym typeface="Arial"/>
              </a:rPr>
              <a:t>e</a:t>
            </a:r>
          </a:p>
        </p:txBody>
      </p:sp>
      <p:sp>
        <p:nvSpPr>
          <p:cNvPr id="423" name="Shape 423"/>
          <p:cNvSpPr/>
          <p:nvPr/>
        </p:nvSpPr>
        <p:spPr>
          <a:xfrm>
            <a:off x="2727325" y="5264150"/>
            <a:ext cx="358775" cy="244474"/>
          </a:xfrm>
          <a:prstGeom prst="ellipse">
            <a:avLst/>
          </a:prstGeom>
          <a:solidFill>
            <a:srgbClr val="00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1" baseline="0" i="0" lang="en-US" sz="2400" u="none" cap="none" strike="noStrike">
                <a:solidFill>
                  <a:schemeClr val="accent2"/>
                </a:solidFill>
                <a:latin typeface="Arial"/>
                <a:ea typeface="Arial"/>
                <a:cs typeface="Arial"/>
                <a:sym typeface="Arial"/>
              </a:rPr>
              <a:t>e</a:t>
            </a:r>
          </a:p>
        </p:txBody>
      </p:sp>
      <p:sp>
        <p:nvSpPr>
          <p:cNvPr id="424" name="Shape 424"/>
          <p:cNvSpPr/>
          <p:nvPr/>
        </p:nvSpPr>
        <p:spPr>
          <a:xfrm>
            <a:off x="647700" y="3411537"/>
            <a:ext cx="2611436" cy="2447925"/>
          </a:xfrm>
          <a:prstGeom prst="roundRect">
            <a:avLst>
              <a:gd fmla="val 16667" name="adj"/>
            </a:avLst>
          </a:prstGeom>
          <a:noFill/>
          <a:ln cap="flat" cmpd="sng" w="57150">
            <a:solidFill>
              <a:srgbClr val="0F116A"/>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425" name="Shape 425"/>
          <p:cNvGrpSpPr/>
          <p:nvPr/>
        </p:nvGrpSpPr>
        <p:grpSpPr>
          <a:xfrm>
            <a:off x="2493961" y="3597275"/>
            <a:ext cx="358775" cy="596900"/>
            <a:chOff x="2493961" y="3717925"/>
            <a:chExt cx="358775" cy="596900"/>
          </a:xfrm>
        </p:grpSpPr>
        <p:sp>
          <p:nvSpPr>
            <p:cNvPr id="426" name="Shape 426"/>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427" name="Shape 427"/>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sp>
        <p:nvSpPr>
          <p:cNvPr id="428" name="Shape 428"/>
          <p:cNvSpPr/>
          <p:nvPr/>
        </p:nvSpPr>
        <p:spPr>
          <a:xfrm>
            <a:off x="525462" y="4191000"/>
            <a:ext cx="896937" cy="487361"/>
          </a:xfrm>
          <a:custGeom>
            <a:pathLst>
              <a:path extrusionOk="0" h="120000" w="120000">
                <a:moveTo>
                  <a:pt x="120000" y="120000"/>
                </a:moveTo>
                <a:cubicBezTo>
                  <a:pt x="107812" y="115582"/>
                  <a:pt x="95625" y="111165"/>
                  <a:pt x="93046" y="103803"/>
                </a:cubicBezTo>
                <a:cubicBezTo>
                  <a:pt x="90468" y="96441"/>
                  <a:pt x="107343" y="76564"/>
                  <a:pt x="104296" y="75828"/>
                </a:cubicBezTo>
                <a:cubicBezTo>
                  <a:pt x="101250" y="75092"/>
                  <a:pt x="78281" y="101226"/>
                  <a:pt x="75234" y="98650"/>
                </a:cubicBezTo>
                <a:cubicBezTo>
                  <a:pt x="72187" y="96073"/>
                  <a:pt x="90468" y="62576"/>
                  <a:pt x="86484" y="60000"/>
                </a:cubicBezTo>
                <a:cubicBezTo>
                  <a:pt x="82500" y="57423"/>
                  <a:pt x="54843" y="85766"/>
                  <a:pt x="51562" y="82822"/>
                </a:cubicBezTo>
                <a:cubicBezTo>
                  <a:pt x="48281" y="79877"/>
                  <a:pt x="71484" y="44539"/>
                  <a:pt x="67265" y="42331"/>
                </a:cubicBezTo>
                <a:cubicBezTo>
                  <a:pt x="63046" y="40122"/>
                  <a:pt x="30234" y="72515"/>
                  <a:pt x="25781" y="68834"/>
                </a:cubicBezTo>
                <a:cubicBezTo>
                  <a:pt x="21328" y="65153"/>
                  <a:pt x="44531" y="32392"/>
                  <a:pt x="40312" y="20981"/>
                </a:cubicBezTo>
                <a:cubicBezTo>
                  <a:pt x="36093" y="9570"/>
                  <a:pt x="18046" y="4785"/>
                  <a:pt x="0" y="0"/>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429" name="Shape 429"/>
          <p:cNvSpPr/>
          <p:nvPr/>
        </p:nvSpPr>
        <p:spPr>
          <a:xfrm rot="-180000">
            <a:off x="3178174" y="5303837"/>
            <a:ext cx="3840161" cy="484186"/>
          </a:xfrm>
          <a:custGeom>
            <a:pathLst>
              <a:path extrusionOk="0" h="120000" w="120000">
                <a:moveTo>
                  <a:pt x="120000" y="2559"/>
                </a:moveTo>
                <a:cubicBezTo>
                  <a:pt x="103853" y="61137"/>
                  <a:pt x="87750" y="120000"/>
                  <a:pt x="67771" y="119715"/>
                </a:cubicBezTo>
                <a:cubicBezTo>
                  <a:pt x="47793" y="119431"/>
                  <a:pt x="23896" y="59715"/>
                  <a:pt x="0" y="0"/>
                </a:cubicBezTo>
              </a:path>
            </a:pathLst>
          </a:custGeom>
          <a:noFill/>
          <a:ln cap="flat" cmpd="sng" w="5715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430" name="Shape 430"/>
          <p:cNvGrpSpPr/>
          <p:nvPr/>
        </p:nvGrpSpPr>
        <p:grpSpPr>
          <a:xfrm>
            <a:off x="6762750" y="4894262"/>
            <a:ext cx="442911" cy="390524"/>
            <a:chOff x="7435850" y="4919662"/>
            <a:chExt cx="442911" cy="390524"/>
          </a:xfrm>
        </p:grpSpPr>
        <p:sp>
          <p:nvSpPr>
            <p:cNvPr id="431" name="Shape 431"/>
            <p:cNvSpPr/>
            <p:nvPr/>
          </p:nvSpPr>
          <p:spPr>
            <a:xfrm>
              <a:off x="7435850" y="4919662"/>
              <a:ext cx="212724" cy="212724"/>
            </a:xfrm>
            <a:prstGeom prst="ellipse">
              <a:avLst/>
            </a:pr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e</a:t>
              </a:r>
              <a:r>
                <a:rPr b="1" baseline="30000" i="0" lang="en-US" sz="1800" u="none" cap="none" strike="noStrike">
                  <a:solidFill>
                    <a:srgbClr val="000000"/>
                  </a:solidFill>
                  <a:latin typeface="Arial"/>
                  <a:ea typeface="Arial"/>
                  <a:cs typeface="Arial"/>
                  <a:sym typeface="Arial"/>
                </a:rPr>
                <a:t>-</a:t>
              </a:r>
            </a:p>
          </p:txBody>
        </p:sp>
        <p:sp>
          <p:nvSpPr>
            <p:cNvPr id="432" name="Shape 432"/>
            <p:cNvSpPr/>
            <p:nvPr/>
          </p:nvSpPr>
          <p:spPr>
            <a:xfrm>
              <a:off x="7666036" y="5097462"/>
              <a:ext cx="212724" cy="212724"/>
            </a:xfrm>
            <a:prstGeom prst="ellipse">
              <a:avLst/>
            </a:pr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e</a:t>
              </a:r>
              <a:r>
                <a:rPr b="1" baseline="30000" i="0" lang="en-US" sz="1800" u="none" cap="none" strike="noStrike">
                  <a:solidFill>
                    <a:srgbClr val="000000"/>
                  </a:solidFill>
                  <a:latin typeface="Arial"/>
                  <a:ea typeface="Arial"/>
                  <a:cs typeface="Arial"/>
                  <a:sym typeface="Arial"/>
                </a:rPr>
                <a:t>-</a:t>
              </a:r>
            </a:p>
          </p:txBody>
        </p:sp>
      </p:grpSp>
      <p:sp>
        <p:nvSpPr>
          <p:cNvPr id="433" name="Shape 433"/>
          <p:cNvSpPr/>
          <p:nvPr/>
        </p:nvSpPr>
        <p:spPr>
          <a:xfrm>
            <a:off x="5429250" y="1092200"/>
            <a:ext cx="3602036" cy="1376361"/>
          </a:xfrm>
          <a:prstGeom prst="ellipse">
            <a:avLst/>
          </a:prstGeom>
          <a:solidFill>
            <a:srgbClr val="FFFF99"/>
          </a:solidFill>
          <a:ln cap="flat" cmpd="sng" w="38100">
            <a:solidFill>
              <a:srgbClr val="9933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434" name="Shape 434"/>
          <p:cNvGrpSpPr/>
          <p:nvPr/>
        </p:nvGrpSpPr>
        <p:grpSpPr>
          <a:xfrm>
            <a:off x="7086600" y="1216024"/>
            <a:ext cx="1652587" cy="542924"/>
            <a:chOff x="5715000" y="5641975"/>
            <a:chExt cx="2666999" cy="881061"/>
          </a:xfrm>
        </p:grpSpPr>
        <p:sp>
          <p:nvSpPr>
            <p:cNvPr id="435" name="Shape 435"/>
            <p:cNvSpPr/>
            <p:nvPr/>
          </p:nvSpPr>
          <p:spPr>
            <a:xfrm>
              <a:off x="5715000" y="5715000"/>
              <a:ext cx="2666999" cy="762000"/>
            </a:xfrm>
            <a:prstGeom prst="ellipse">
              <a:avLst/>
            </a:prstGeom>
            <a:solidFill>
              <a:srgbClr val="80FF00"/>
            </a:solidFill>
            <a:ln cap="flat" cmpd="sng" w="38100">
              <a:solidFill>
                <a:srgbClr val="04A402"/>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436" name="Shape 436"/>
            <p:cNvSpPr txBox="1"/>
            <p:nvPr/>
          </p:nvSpPr>
          <p:spPr>
            <a:xfrm>
              <a:off x="6102350" y="58118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37" name="Shape 437"/>
            <p:cNvSpPr txBox="1"/>
            <p:nvPr/>
          </p:nvSpPr>
          <p:spPr>
            <a:xfrm>
              <a:off x="6407150" y="5737225"/>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38" name="Shape 438"/>
            <p:cNvSpPr txBox="1"/>
            <p:nvPr/>
          </p:nvSpPr>
          <p:spPr>
            <a:xfrm>
              <a:off x="6561136" y="59642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39" name="Shape 439"/>
            <p:cNvSpPr txBox="1"/>
            <p:nvPr/>
          </p:nvSpPr>
          <p:spPr>
            <a:xfrm>
              <a:off x="6713536" y="56626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40" name="Shape 440"/>
            <p:cNvSpPr txBox="1"/>
            <p:nvPr/>
          </p:nvSpPr>
          <p:spPr>
            <a:xfrm>
              <a:off x="6938961"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41" name="Shape 441"/>
            <p:cNvSpPr txBox="1"/>
            <p:nvPr/>
          </p:nvSpPr>
          <p:spPr>
            <a:xfrm>
              <a:off x="7167561" y="564197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42" name="Shape 442"/>
            <p:cNvSpPr txBox="1"/>
            <p:nvPr/>
          </p:nvSpPr>
          <p:spPr>
            <a:xfrm>
              <a:off x="7246936"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43" name="Shape 443"/>
            <p:cNvSpPr txBox="1"/>
            <p:nvPr/>
          </p:nvSpPr>
          <p:spPr>
            <a:xfrm>
              <a:off x="7551736" y="573722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44" name="Shape 444"/>
            <p:cNvSpPr txBox="1"/>
            <p:nvPr/>
          </p:nvSpPr>
          <p:spPr>
            <a:xfrm>
              <a:off x="7626350"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45" name="Shape 445"/>
            <p:cNvSpPr txBox="1"/>
            <p:nvPr/>
          </p:nvSpPr>
          <p:spPr>
            <a:xfrm>
              <a:off x="5722937" y="5811837"/>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46" name="Shape 446"/>
            <p:cNvSpPr txBox="1"/>
            <p:nvPr/>
          </p:nvSpPr>
          <p:spPr>
            <a:xfrm>
              <a:off x="6248400" y="6029325"/>
              <a:ext cx="611187" cy="493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grpSp>
      <p:grpSp>
        <p:nvGrpSpPr>
          <p:cNvPr id="447" name="Shape 447"/>
          <p:cNvGrpSpPr/>
          <p:nvPr/>
        </p:nvGrpSpPr>
        <p:grpSpPr>
          <a:xfrm>
            <a:off x="7108825" y="1709736"/>
            <a:ext cx="1652587" cy="542924"/>
            <a:chOff x="5715000" y="5641975"/>
            <a:chExt cx="2666999" cy="881061"/>
          </a:xfrm>
        </p:grpSpPr>
        <p:sp>
          <p:nvSpPr>
            <p:cNvPr id="448" name="Shape 448"/>
            <p:cNvSpPr/>
            <p:nvPr/>
          </p:nvSpPr>
          <p:spPr>
            <a:xfrm>
              <a:off x="5715000" y="5715000"/>
              <a:ext cx="2666999" cy="762000"/>
            </a:xfrm>
            <a:prstGeom prst="ellipse">
              <a:avLst/>
            </a:prstGeom>
            <a:solidFill>
              <a:srgbClr val="80FF00"/>
            </a:solidFill>
            <a:ln cap="flat" cmpd="sng" w="38100">
              <a:solidFill>
                <a:srgbClr val="04A402"/>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449" name="Shape 449"/>
            <p:cNvSpPr txBox="1"/>
            <p:nvPr/>
          </p:nvSpPr>
          <p:spPr>
            <a:xfrm>
              <a:off x="6102350" y="58118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0" name="Shape 450"/>
            <p:cNvSpPr txBox="1"/>
            <p:nvPr/>
          </p:nvSpPr>
          <p:spPr>
            <a:xfrm>
              <a:off x="6407150" y="5737225"/>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1" name="Shape 451"/>
            <p:cNvSpPr txBox="1"/>
            <p:nvPr/>
          </p:nvSpPr>
          <p:spPr>
            <a:xfrm>
              <a:off x="6561136" y="59642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2" name="Shape 452"/>
            <p:cNvSpPr txBox="1"/>
            <p:nvPr/>
          </p:nvSpPr>
          <p:spPr>
            <a:xfrm>
              <a:off x="6713536" y="56626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3" name="Shape 453"/>
            <p:cNvSpPr txBox="1"/>
            <p:nvPr/>
          </p:nvSpPr>
          <p:spPr>
            <a:xfrm>
              <a:off x="6938961"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4" name="Shape 454"/>
            <p:cNvSpPr txBox="1"/>
            <p:nvPr/>
          </p:nvSpPr>
          <p:spPr>
            <a:xfrm>
              <a:off x="7167561" y="564197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5" name="Shape 455"/>
            <p:cNvSpPr txBox="1"/>
            <p:nvPr/>
          </p:nvSpPr>
          <p:spPr>
            <a:xfrm>
              <a:off x="7246936"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6" name="Shape 456"/>
            <p:cNvSpPr txBox="1"/>
            <p:nvPr/>
          </p:nvSpPr>
          <p:spPr>
            <a:xfrm>
              <a:off x="7551736" y="573722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7" name="Shape 457"/>
            <p:cNvSpPr txBox="1"/>
            <p:nvPr/>
          </p:nvSpPr>
          <p:spPr>
            <a:xfrm>
              <a:off x="7626350"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8" name="Shape 458"/>
            <p:cNvSpPr txBox="1"/>
            <p:nvPr/>
          </p:nvSpPr>
          <p:spPr>
            <a:xfrm>
              <a:off x="5722937" y="5811837"/>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459" name="Shape 459"/>
            <p:cNvSpPr txBox="1"/>
            <p:nvPr/>
          </p:nvSpPr>
          <p:spPr>
            <a:xfrm>
              <a:off x="6248400" y="6029325"/>
              <a:ext cx="611187" cy="493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grpSp>
      <p:grpSp>
        <p:nvGrpSpPr>
          <p:cNvPr id="460" name="Shape 460"/>
          <p:cNvGrpSpPr/>
          <p:nvPr/>
        </p:nvGrpSpPr>
        <p:grpSpPr>
          <a:xfrm rot="-9840000">
            <a:off x="7253287" y="1997074"/>
            <a:ext cx="220662" cy="331787"/>
            <a:chOff x="714375" y="2817811"/>
            <a:chExt cx="255587" cy="458788"/>
          </a:xfrm>
        </p:grpSpPr>
        <p:sp>
          <p:nvSpPr>
            <p:cNvPr id="461" name="Shape 461"/>
            <p:cNvSpPr/>
            <p:nvPr/>
          </p:nvSpPr>
          <p:spPr>
            <a:xfrm>
              <a:off x="782637" y="2978150"/>
              <a:ext cx="117474" cy="298450"/>
            </a:xfrm>
            <a:prstGeom prst="can">
              <a:avLst>
                <a:gd fmla="val 25000" name="adj"/>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462" name="Shape 462"/>
            <p:cNvSpPr/>
            <p:nvPr/>
          </p:nvSpPr>
          <p:spPr>
            <a:xfrm>
              <a:off x="714375" y="2817811"/>
              <a:ext cx="255587" cy="255587"/>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463" name="Shape 463"/>
          <p:cNvSpPr/>
          <p:nvPr/>
        </p:nvSpPr>
        <p:spPr>
          <a:xfrm>
            <a:off x="6829425" y="1939925"/>
            <a:ext cx="601661" cy="466725"/>
          </a:xfrm>
          <a:custGeom>
            <a:pathLst>
              <a:path extrusionOk="0" h="120000" w="120000">
                <a:moveTo>
                  <a:pt x="120000" y="0"/>
                </a:moveTo>
                <a:cubicBezTo>
                  <a:pt x="109033" y="48493"/>
                  <a:pt x="98067" y="96986"/>
                  <a:pt x="78015" y="108493"/>
                </a:cubicBezTo>
                <a:cubicBezTo>
                  <a:pt x="57963" y="120000"/>
                  <a:pt x="28825" y="94794"/>
                  <a:pt x="0" y="69863"/>
                </a:cubicBezTo>
              </a:path>
            </a:pathLst>
          </a:custGeom>
          <a:no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464" name="Shape 464"/>
          <p:cNvSpPr/>
          <p:nvPr/>
        </p:nvSpPr>
        <p:spPr>
          <a:xfrm>
            <a:off x="6270625" y="1878011"/>
            <a:ext cx="661986" cy="433386"/>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sp>
        <p:nvSpPr>
          <p:cNvPr id="465" name="Shape 465"/>
          <p:cNvSpPr/>
          <p:nvPr/>
        </p:nvSpPr>
        <p:spPr>
          <a:xfrm>
            <a:off x="8050211" y="1077912"/>
            <a:ext cx="1035049" cy="306386"/>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thylakoid</a:t>
            </a:r>
          </a:p>
        </p:txBody>
      </p:sp>
      <p:sp>
        <p:nvSpPr>
          <p:cNvPr id="466" name="Shape 466"/>
          <p:cNvSpPr/>
          <p:nvPr/>
        </p:nvSpPr>
        <p:spPr>
          <a:xfrm>
            <a:off x="5078412" y="1141412"/>
            <a:ext cx="1263650" cy="306386"/>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chloroplast</a:t>
            </a:r>
          </a:p>
        </p:txBody>
      </p:sp>
      <p:sp>
        <p:nvSpPr>
          <p:cNvPr id="467" name="Shape 467"/>
          <p:cNvSpPr/>
          <p:nvPr/>
        </p:nvSpPr>
        <p:spPr>
          <a:xfrm>
            <a:off x="7119936" y="4495800"/>
            <a:ext cx="387350" cy="412749"/>
          </a:xfrm>
          <a:custGeom>
            <a:pathLst>
              <a:path extrusionOk="0" h="120000" w="120000">
                <a:moveTo>
                  <a:pt x="120000" y="0"/>
                </a:moveTo>
                <a:cubicBezTo>
                  <a:pt x="118890" y="33808"/>
                  <a:pt x="117781" y="67826"/>
                  <a:pt x="97818" y="87860"/>
                </a:cubicBezTo>
                <a:cubicBezTo>
                  <a:pt x="77855" y="107895"/>
                  <a:pt x="16192" y="114573"/>
                  <a:pt x="0" y="120000"/>
                </a:cubicBezTo>
              </a:path>
            </a:pathLst>
          </a:custGeom>
          <a:noFill/>
          <a:ln cap="flat" cmpd="sng" w="38100">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468" name="Shape 468"/>
          <p:cNvSpPr/>
          <p:nvPr/>
        </p:nvSpPr>
        <p:spPr>
          <a:xfrm flipH="1">
            <a:off x="7575549" y="4497387"/>
            <a:ext cx="387350" cy="412749"/>
          </a:xfrm>
          <a:custGeom>
            <a:pathLst>
              <a:path extrusionOk="0" h="120000" w="120000">
                <a:moveTo>
                  <a:pt x="120000" y="0"/>
                </a:moveTo>
                <a:cubicBezTo>
                  <a:pt x="118890" y="33808"/>
                  <a:pt x="117781" y="67826"/>
                  <a:pt x="97818" y="87860"/>
                </a:cubicBezTo>
                <a:cubicBezTo>
                  <a:pt x="77855" y="107895"/>
                  <a:pt x="16192" y="114573"/>
                  <a:pt x="0" y="120000"/>
                </a:cubicBezTo>
              </a:path>
            </a:pathLst>
          </a:custGeom>
          <a:noFill/>
          <a:ln cap="flat" cmpd="sng" w="38100">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469" name="Shape 469"/>
          <p:cNvGrpSpPr/>
          <p:nvPr/>
        </p:nvGrpSpPr>
        <p:grpSpPr>
          <a:xfrm>
            <a:off x="8010525" y="4835525"/>
            <a:ext cx="504825" cy="212725"/>
            <a:chOff x="7604125" y="4419600"/>
            <a:chExt cx="504825" cy="212725"/>
          </a:xfrm>
        </p:grpSpPr>
        <p:sp>
          <p:nvSpPr>
            <p:cNvPr id="470" name="Shape 470"/>
            <p:cNvSpPr/>
            <p:nvPr/>
          </p:nvSpPr>
          <p:spPr>
            <a:xfrm>
              <a:off x="7604125" y="4419600"/>
              <a:ext cx="212724" cy="212724"/>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471" name="Shape 471"/>
            <p:cNvSpPr/>
            <p:nvPr/>
          </p:nvSpPr>
          <p:spPr>
            <a:xfrm rot="10800000">
              <a:off x="7896225" y="4419600"/>
              <a:ext cx="212724" cy="212724"/>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200" u="none" cap="none" strike="noStrike">
                  <a:solidFill>
                    <a:srgbClr val="000000"/>
                  </a:solidFill>
                  <a:latin typeface="Arial"/>
                  <a:ea typeface="Arial"/>
                  <a:cs typeface="Arial"/>
                  <a:sym typeface="Arial"/>
                </a:rPr>
                <a:t>+</a:t>
              </a:r>
              <a:r>
                <a:rPr b="1" baseline="0" i="0" lang="en-US" sz="1800" u="none" cap="none" strike="noStrike">
                  <a:solidFill>
                    <a:srgbClr val="000000"/>
                  </a:solidFill>
                  <a:latin typeface="Arial"/>
                  <a:ea typeface="Arial"/>
                  <a:cs typeface="Arial"/>
                  <a:sym typeface="Arial"/>
                </a:rPr>
                <a:t>H</a:t>
              </a:r>
            </a:p>
          </p:txBody>
        </p:sp>
      </p:grpSp>
      <p:sp>
        <p:nvSpPr>
          <p:cNvPr id="472" name="Shape 472"/>
          <p:cNvSpPr/>
          <p:nvPr/>
        </p:nvSpPr>
        <p:spPr>
          <a:xfrm>
            <a:off x="4059237" y="2844800"/>
            <a:ext cx="1130299" cy="1484312"/>
          </a:xfrm>
          <a:custGeom>
            <a:pathLst>
              <a:path extrusionOk="0" h="120000" w="120000">
                <a:moveTo>
                  <a:pt x="104783" y="120000"/>
                </a:moveTo>
                <a:cubicBezTo>
                  <a:pt x="112391" y="105508"/>
                  <a:pt x="120000" y="91144"/>
                  <a:pt x="114393" y="89491"/>
                </a:cubicBezTo>
                <a:cubicBezTo>
                  <a:pt x="108787" y="87838"/>
                  <a:pt x="76885" y="114406"/>
                  <a:pt x="70878" y="110211"/>
                </a:cubicBezTo>
                <a:cubicBezTo>
                  <a:pt x="64872" y="106016"/>
                  <a:pt x="83025" y="72076"/>
                  <a:pt x="78620" y="64576"/>
                </a:cubicBezTo>
                <a:cubicBezTo>
                  <a:pt x="74215" y="57076"/>
                  <a:pt x="49788" y="70423"/>
                  <a:pt x="44048" y="65211"/>
                </a:cubicBezTo>
                <a:cubicBezTo>
                  <a:pt x="38309" y="60000"/>
                  <a:pt x="48453" y="38898"/>
                  <a:pt x="44048" y="32923"/>
                </a:cubicBezTo>
                <a:cubicBezTo>
                  <a:pt x="39644" y="26949"/>
                  <a:pt x="23092" y="33432"/>
                  <a:pt x="17219" y="29237"/>
                </a:cubicBezTo>
                <a:cubicBezTo>
                  <a:pt x="11345" y="25042"/>
                  <a:pt x="11746" y="12203"/>
                  <a:pt x="8943" y="7372"/>
                </a:cubicBezTo>
                <a:cubicBezTo>
                  <a:pt x="6140" y="2542"/>
                  <a:pt x="3070" y="1271"/>
                  <a:pt x="0" y="0"/>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473" name="Shape 473"/>
          <p:cNvSpPr/>
          <p:nvPr/>
        </p:nvSpPr>
        <p:spPr>
          <a:xfrm flipH="1" rot="10800000">
            <a:off x="4997450" y="4157662"/>
            <a:ext cx="327025" cy="32702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2400" u="none" cap="none" strike="noStrike">
                <a:solidFill>
                  <a:schemeClr val="lt1"/>
                </a:solidFill>
                <a:latin typeface="Arial"/>
                <a:ea typeface="Arial"/>
                <a:cs typeface="Arial"/>
                <a:sym typeface="Arial"/>
              </a:rPr>
              <a:t>O</a:t>
            </a:r>
          </a:p>
        </p:txBody>
      </p:sp>
      <p:sp>
        <p:nvSpPr>
          <p:cNvPr id="474" name="Shape 474"/>
          <p:cNvSpPr/>
          <p:nvPr/>
        </p:nvSpPr>
        <p:spPr>
          <a:xfrm flipH="1" rot="10800000">
            <a:off x="5133975" y="4294187"/>
            <a:ext cx="327025" cy="32702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2400" u="none" cap="none" strike="noStrike">
                <a:solidFill>
                  <a:schemeClr val="lt1"/>
                </a:solidFill>
                <a:latin typeface="Arial"/>
                <a:ea typeface="Arial"/>
                <a:cs typeface="Arial"/>
                <a:sym typeface="Arial"/>
              </a:rPr>
              <a:t>O</a:t>
            </a:r>
          </a:p>
        </p:txBody>
      </p:sp>
      <p:sp>
        <p:nvSpPr>
          <p:cNvPr id="475" name="Shape 475"/>
          <p:cNvSpPr/>
          <p:nvPr/>
        </p:nvSpPr>
        <p:spPr>
          <a:xfrm>
            <a:off x="5259387" y="2822575"/>
            <a:ext cx="2178049" cy="319087"/>
          </a:xfrm>
          <a:prstGeom prst="roundRect">
            <a:avLst>
              <a:gd fmla="val 16667" name="adj"/>
            </a:avLst>
          </a:prstGeom>
          <a:solidFill>
            <a:srgbClr val="FFEA18"/>
          </a:solidFill>
          <a:ln cap="flat" cmpd="sng" w="12700">
            <a:solidFill>
              <a:srgbClr val="00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800" u="none" cap="none" strike="noStrike">
                <a:solidFill>
                  <a:srgbClr val="FFEA18"/>
                </a:solidFill>
                <a:latin typeface="Arial"/>
                <a:ea typeface="Arial"/>
                <a:cs typeface="Arial"/>
                <a:sym typeface="Arial"/>
              </a:rPr>
              <a:t>Plants SPLIT water!</a:t>
            </a:r>
          </a:p>
        </p:txBody>
      </p:sp>
      <p:sp>
        <p:nvSpPr>
          <p:cNvPr id="476" name="Shape 476"/>
          <p:cNvSpPr/>
          <p:nvPr/>
        </p:nvSpPr>
        <p:spPr>
          <a:xfrm>
            <a:off x="4160837" y="5621337"/>
            <a:ext cx="2139950" cy="319087"/>
          </a:xfrm>
          <a:prstGeom prst="roundRect">
            <a:avLst>
              <a:gd fmla="val 16667" name="adj"/>
            </a:avLst>
          </a:prstGeom>
          <a:solidFill>
            <a:schemeClr val="lt1"/>
          </a:solidFill>
          <a:ln cap="flat" cmpd="sng" w="12700">
            <a:solidFill>
              <a:srgbClr val="000000"/>
            </a:solidFill>
            <a:prstDash val="solid"/>
            <a:miter/>
            <a:headEnd len="med" w="med" type="none"/>
            <a:tailEnd len="med" w="med" type="none"/>
          </a:ln>
        </p:spPr>
        <p:txBody>
          <a:bodyPr anchorCtr="0" anchor="ctr" bIns="0" lIns="91425" rIns="91425" tIns="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fill the e</a:t>
            </a:r>
            <a:r>
              <a:rPr b="1" baseline="30000" i="0" lang="en-US" sz="1800" u="none" cap="none" strike="noStrike">
                <a:solidFill>
                  <a:schemeClr val="lt1"/>
                </a:solidFill>
                <a:latin typeface="Arial"/>
                <a:ea typeface="Arial"/>
                <a:cs typeface="Arial"/>
                <a:sym typeface="Arial"/>
              </a:rPr>
              <a:t>–</a:t>
            </a:r>
            <a:r>
              <a:rPr b="1" baseline="0" i="0" lang="en-US" sz="1800" u="none" cap="none" strike="noStrike">
                <a:solidFill>
                  <a:schemeClr val="lt1"/>
                </a:solidFill>
                <a:latin typeface="Arial"/>
                <a:ea typeface="Arial"/>
                <a:cs typeface="Arial"/>
                <a:sym typeface="Arial"/>
              </a:rPr>
              <a:t> vacancy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grpSp>
        <p:nvGrpSpPr>
          <p:cNvPr id="34" name="Shape 34"/>
          <p:cNvGrpSpPr/>
          <p:nvPr/>
        </p:nvGrpSpPr>
        <p:grpSpPr>
          <a:xfrm>
            <a:off x="5867400" y="3352800"/>
            <a:ext cx="1600200" cy="1447800"/>
            <a:chOff x="5867400" y="3352800"/>
            <a:chExt cx="1600200" cy="1447800"/>
          </a:xfrm>
        </p:grpSpPr>
        <p:sp>
          <p:nvSpPr>
            <p:cNvPr id="35" name="Shape 35"/>
            <p:cNvSpPr/>
            <p:nvPr/>
          </p:nvSpPr>
          <p:spPr>
            <a:xfrm>
              <a:off x="5943600" y="3352800"/>
              <a:ext cx="1524000" cy="1066799"/>
            </a:xfrm>
            <a:prstGeom prst="cloudCallout">
              <a:avLst>
                <a:gd fmla="val -20833" name="adj1"/>
                <a:gd fmla="val 62500" name="adj2"/>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6" name="Shape 36"/>
            <p:cNvSpPr/>
            <p:nvPr/>
          </p:nvSpPr>
          <p:spPr>
            <a:xfrm>
              <a:off x="5867400" y="4267200"/>
              <a:ext cx="457200" cy="457200"/>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7" name="Shape 37"/>
            <p:cNvSpPr/>
            <p:nvPr/>
          </p:nvSpPr>
          <p:spPr>
            <a:xfrm>
              <a:off x="6005512" y="4343400"/>
              <a:ext cx="457200" cy="457200"/>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38" name="Shape 38"/>
          <p:cNvSpPr/>
          <p:nvPr/>
        </p:nvSpPr>
        <p:spPr>
          <a:xfrm>
            <a:off x="3733800" y="3276600"/>
            <a:ext cx="1828800" cy="1279525"/>
          </a:xfrm>
          <a:prstGeom prst="star16">
            <a:avLst>
              <a:gd fmla="val 37500"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9" name="Shape 39"/>
          <p:cNvSpPr txBox="1"/>
          <p:nvPr>
            <p:ph type="ctrTitle"/>
          </p:nvPr>
        </p:nvSpPr>
        <p:spPr>
          <a:xfrm>
            <a:off x="990600" y="1981200"/>
            <a:ext cx="7239000" cy="22097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3600" u="none" cap="none" strike="noStrike">
                <a:solidFill>
                  <a:srgbClr val="0F116A"/>
                </a:solidFill>
                <a:latin typeface="Arial"/>
                <a:ea typeface="Arial"/>
                <a:cs typeface="Arial"/>
                <a:sym typeface="Arial"/>
              </a:rPr>
              <a:t>	</a:t>
            </a:r>
            <a:r>
              <a:rPr b="1" baseline="0" i="0" lang="en-US" sz="3600" u="none" cap="none" strike="noStrike">
                <a:solidFill>
                  <a:schemeClr val="dk2"/>
                </a:solidFill>
                <a:latin typeface="Arial"/>
                <a:ea typeface="Arial"/>
                <a:cs typeface="Arial"/>
                <a:sym typeface="Arial"/>
              </a:rPr>
              <a:t>Photosynthesis:</a:t>
            </a:r>
            <a:br>
              <a:rPr b="1" baseline="0" i="0" lang="en-US" sz="3600" u="none" cap="none" strike="noStrike">
                <a:solidFill>
                  <a:schemeClr val="dk2"/>
                </a:solidFill>
                <a:latin typeface="Arial"/>
                <a:ea typeface="Arial"/>
                <a:cs typeface="Arial"/>
                <a:sym typeface="Arial"/>
              </a:rPr>
            </a:br>
            <a:r>
              <a:rPr b="1" baseline="0" i="0" lang="en-US" sz="3600" u="none" cap="none" strike="noStrike">
                <a:solidFill>
                  <a:schemeClr val="dk2"/>
                </a:solidFill>
                <a:latin typeface="Arial"/>
                <a:ea typeface="Arial"/>
                <a:cs typeface="Arial"/>
                <a:sym typeface="Arial"/>
              </a:rPr>
              <a:t>	</a:t>
            </a:r>
            <a:r>
              <a:rPr b="1" baseline="0" i="0" lang="en-US" sz="3600" u="none" cap="none" strike="noStrike">
                <a:solidFill>
                  <a:srgbClr val="0C8F0F"/>
                </a:solidFill>
                <a:latin typeface="Arial"/>
                <a:ea typeface="Arial"/>
                <a:cs typeface="Arial"/>
                <a:sym typeface="Arial"/>
              </a:rPr>
              <a:t>Life</a:t>
            </a:r>
            <a:r>
              <a:rPr b="1" baseline="0" i="0" lang="en-US" sz="3600" u="none" cap="none" strike="noStrike">
                <a:solidFill>
                  <a:schemeClr val="dk2"/>
                </a:solidFill>
                <a:latin typeface="Arial"/>
                <a:ea typeface="Arial"/>
                <a:cs typeface="Arial"/>
                <a:sym typeface="Arial"/>
              </a:rPr>
              <a:t> </a:t>
            </a:r>
            <a:r>
              <a:rPr b="1" baseline="0" i="0" lang="en-US" sz="3600" u="none" cap="none" strike="noStrike">
                <a:solidFill>
                  <a:srgbClr val="660000"/>
                </a:solidFill>
                <a:latin typeface="Arial"/>
                <a:ea typeface="Arial"/>
                <a:cs typeface="Arial"/>
                <a:sym typeface="Arial"/>
              </a:rPr>
              <a:t>from</a:t>
            </a:r>
            <a:r>
              <a:rPr b="1" baseline="0" i="0" lang="en-US" sz="3600" u="none" cap="none" strike="noStrike">
                <a:solidFill>
                  <a:schemeClr val="dk2"/>
                </a:solidFill>
                <a:latin typeface="Arial"/>
                <a:ea typeface="Arial"/>
                <a:cs typeface="Arial"/>
                <a:sym typeface="Arial"/>
              </a:rPr>
              <a:t> </a:t>
            </a:r>
            <a:r>
              <a:rPr b="1" baseline="0" i="0" lang="en-US" sz="3600" u="none" cap="none" strike="noStrike">
                <a:solidFill>
                  <a:srgbClr val="CC0000"/>
                </a:solidFill>
                <a:latin typeface="Arial"/>
                <a:ea typeface="Arial"/>
                <a:cs typeface="Arial"/>
                <a:sym typeface="Arial"/>
              </a:rPr>
              <a:t>Light </a:t>
            </a:r>
            <a:r>
              <a:rPr b="1" baseline="0" i="0" lang="en-US" sz="3600" u="none" cap="none" strike="noStrike">
                <a:solidFill>
                  <a:srgbClr val="660000"/>
                </a:solidFill>
                <a:latin typeface="Arial"/>
                <a:ea typeface="Arial"/>
                <a:cs typeface="Arial"/>
                <a:sym typeface="Arial"/>
              </a:rPr>
              <a:t>and</a:t>
            </a:r>
            <a:r>
              <a:rPr b="1" baseline="0" i="0" lang="en-US" sz="3600" u="none" cap="none" strike="noStrike">
                <a:solidFill>
                  <a:srgbClr val="CC0000"/>
                </a:solidFill>
                <a:latin typeface="Arial"/>
                <a:ea typeface="Arial"/>
                <a:cs typeface="Arial"/>
                <a:sym typeface="Arial"/>
              </a:rPr>
              <a:t> </a:t>
            </a:r>
            <a:r>
              <a:rPr b="1" baseline="0" i="0" lang="en-US" sz="3600" u="none" cap="none" strike="noStrike">
                <a:solidFill>
                  <a:srgbClr val="0F116A"/>
                </a:solidFill>
                <a:latin typeface="Arial"/>
                <a:ea typeface="Arial"/>
                <a:cs typeface="Arial"/>
                <a:sym typeface="Arial"/>
              </a:rPr>
              <a:t>Air</a:t>
            </a:r>
          </a:p>
        </p:txBody>
      </p:sp>
      <p:pic>
        <p:nvPicPr>
          <p:cNvPr id="40" name="Shape 40"/>
          <p:cNvPicPr preferRelativeResize="0"/>
          <p:nvPr/>
        </p:nvPicPr>
        <p:blipFill rotWithShape="1">
          <a:blip r:embed="rId3">
            <a:alphaModFix/>
          </a:blip>
          <a:srcRect b="23999" l="0" r="22500" t="17999"/>
          <a:stretch/>
        </p:blipFill>
        <p:spPr>
          <a:xfrm>
            <a:off x="4929187" y="400050"/>
            <a:ext cx="4032249" cy="2262187"/>
          </a:xfrm>
          <a:prstGeom prst="rect">
            <a:avLst/>
          </a:prstGeom>
          <a:noFill/>
          <a:ln>
            <a:noFill/>
          </a:ln>
        </p:spPr>
      </p:pic>
      <p:pic>
        <p:nvPicPr>
          <p:cNvPr id="41" name="Shape 41"/>
          <p:cNvPicPr preferRelativeResize="0"/>
          <p:nvPr/>
        </p:nvPicPr>
        <p:blipFill rotWithShape="1">
          <a:blip r:embed="rId4">
            <a:alphaModFix/>
          </a:blip>
          <a:srcRect b="2999" l="0" r="2249" t="2999"/>
          <a:stretch/>
        </p:blipFill>
        <p:spPr>
          <a:xfrm>
            <a:off x="90486" y="4475162"/>
            <a:ext cx="3138487" cy="226377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x="0" y="0"/>
          <a:ext cx="0" cy="0"/>
          <a:chOff x="0" y="0"/>
          <a:chExt cx="0" cy="0"/>
        </a:xfrm>
      </p:grpSpPr>
      <p:pic>
        <p:nvPicPr>
          <p:cNvPr id="482" name="Shape 482"/>
          <p:cNvPicPr preferRelativeResize="0"/>
          <p:nvPr/>
        </p:nvPicPr>
        <p:blipFill rotWithShape="1">
          <a:blip r:embed="rId3">
            <a:alphaModFix/>
          </a:blip>
          <a:srcRect b="3898" l="0" r="0" t="0"/>
          <a:stretch/>
        </p:blipFill>
        <p:spPr>
          <a:xfrm>
            <a:off x="273050" y="457200"/>
            <a:ext cx="8620124" cy="5840412"/>
          </a:xfrm>
          <a:prstGeom prst="rect">
            <a:avLst/>
          </a:prstGeom>
          <a:noFill/>
          <a:ln>
            <a:noFill/>
          </a:ln>
        </p:spPr>
      </p:pic>
      <p:sp>
        <p:nvSpPr>
          <p:cNvPr id="483" name="Shape 483"/>
          <p:cNvSpPr/>
          <p:nvPr/>
        </p:nvSpPr>
        <p:spPr>
          <a:xfrm>
            <a:off x="2182811" y="3278187"/>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1</a:t>
            </a:r>
          </a:p>
        </p:txBody>
      </p:sp>
      <p:sp>
        <p:nvSpPr>
          <p:cNvPr id="484" name="Shape 484"/>
          <p:cNvSpPr/>
          <p:nvPr/>
        </p:nvSpPr>
        <p:spPr>
          <a:xfrm>
            <a:off x="1063625" y="3444875"/>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2</a:t>
            </a:r>
          </a:p>
        </p:txBody>
      </p:sp>
      <p:grpSp>
        <p:nvGrpSpPr>
          <p:cNvPr id="485" name="Shape 485"/>
          <p:cNvGrpSpPr/>
          <p:nvPr/>
        </p:nvGrpSpPr>
        <p:grpSpPr>
          <a:xfrm>
            <a:off x="3117850" y="2635250"/>
            <a:ext cx="1017587" cy="1309686"/>
            <a:chOff x="3117850" y="2635250"/>
            <a:chExt cx="1017587" cy="1309686"/>
          </a:xfrm>
        </p:grpSpPr>
        <p:cxnSp>
          <p:nvCxnSpPr>
            <p:cNvPr id="486" name="Shape 486"/>
            <p:cNvCxnSpPr/>
            <p:nvPr/>
          </p:nvCxnSpPr>
          <p:spPr>
            <a:xfrm flipH="1">
              <a:off x="3405187" y="2635250"/>
              <a:ext cx="730250" cy="984250"/>
            </a:xfrm>
            <a:prstGeom prst="straightConnector1">
              <a:avLst/>
            </a:prstGeom>
            <a:noFill/>
            <a:ln cap="flat" cmpd="sng" w="57150">
              <a:solidFill>
                <a:srgbClr val="CC0000"/>
              </a:solidFill>
              <a:prstDash val="solid"/>
              <a:miter/>
              <a:headEnd len="med" w="med" type="none"/>
              <a:tailEnd len="lg" w="lg" type="triangle"/>
            </a:ln>
          </p:spPr>
        </p:cxnSp>
        <p:sp>
          <p:nvSpPr>
            <p:cNvPr id="487" name="Shape 487"/>
            <p:cNvSpPr txBox="1"/>
            <p:nvPr/>
          </p:nvSpPr>
          <p:spPr>
            <a:xfrm>
              <a:off x="3117850" y="3578225"/>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H</a:t>
              </a:r>
              <a:r>
                <a:rPr b="1" baseline="30000" i="0" lang="en-US" sz="1800" u="none" cap="none" strike="noStrike">
                  <a:solidFill>
                    <a:srgbClr val="CC0000"/>
                  </a:solidFill>
                  <a:latin typeface="Arial"/>
                  <a:ea typeface="Arial"/>
                  <a:cs typeface="Arial"/>
                  <a:sym typeface="Arial"/>
                </a:rPr>
                <a:t>+</a:t>
              </a:r>
            </a:p>
          </p:txBody>
        </p:sp>
      </p:grpSp>
      <p:grpSp>
        <p:nvGrpSpPr>
          <p:cNvPr id="488" name="Shape 488"/>
          <p:cNvGrpSpPr/>
          <p:nvPr/>
        </p:nvGrpSpPr>
        <p:grpSpPr>
          <a:xfrm>
            <a:off x="4705350" y="3817937"/>
            <a:ext cx="1017587" cy="1309686"/>
            <a:chOff x="3117850" y="2635250"/>
            <a:chExt cx="1017587" cy="1309686"/>
          </a:xfrm>
        </p:grpSpPr>
        <p:cxnSp>
          <p:nvCxnSpPr>
            <p:cNvPr id="489" name="Shape 489"/>
            <p:cNvCxnSpPr/>
            <p:nvPr/>
          </p:nvCxnSpPr>
          <p:spPr>
            <a:xfrm flipH="1">
              <a:off x="3405187" y="2635250"/>
              <a:ext cx="730250" cy="984250"/>
            </a:xfrm>
            <a:prstGeom prst="straightConnector1">
              <a:avLst/>
            </a:prstGeom>
            <a:noFill/>
            <a:ln cap="flat" cmpd="sng" w="57150">
              <a:solidFill>
                <a:srgbClr val="CC0000"/>
              </a:solidFill>
              <a:prstDash val="solid"/>
              <a:miter/>
              <a:headEnd len="med" w="med" type="none"/>
              <a:tailEnd len="lg" w="lg" type="triangle"/>
            </a:ln>
          </p:spPr>
        </p:cxnSp>
        <p:sp>
          <p:nvSpPr>
            <p:cNvPr id="490" name="Shape 490"/>
            <p:cNvSpPr txBox="1"/>
            <p:nvPr/>
          </p:nvSpPr>
          <p:spPr>
            <a:xfrm>
              <a:off x="3117850" y="3578225"/>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H</a:t>
              </a:r>
              <a:r>
                <a:rPr b="1" baseline="30000" i="0" lang="en-US" sz="1800" u="none" cap="none" strike="noStrike">
                  <a:solidFill>
                    <a:srgbClr val="CC0000"/>
                  </a:solidFill>
                  <a:latin typeface="Arial"/>
                  <a:ea typeface="Arial"/>
                  <a:cs typeface="Arial"/>
                  <a:sym typeface="Arial"/>
                </a:rPr>
                <a:t>+</a:t>
              </a:r>
            </a:p>
          </p:txBody>
        </p:sp>
      </p:grpSp>
      <p:sp>
        <p:nvSpPr>
          <p:cNvPr id="491" name="Shape 491"/>
          <p:cNvSpPr/>
          <p:nvPr/>
        </p:nvSpPr>
        <p:spPr>
          <a:xfrm>
            <a:off x="5016500" y="2992436"/>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3</a:t>
            </a:r>
          </a:p>
        </p:txBody>
      </p:sp>
      <p:sp>
        <p:nvSpPr>
          <p:cNvPr id="492" name="Shape 492"/>
          <p:cNvSpPr/>
          <p:nvPr/>
        </p:nvSpPr>
        <p:spPr>
          <a:xfrm>
            <a:off x="4103687" y="4500562"/>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4</a:t>
            </a:r>
          </a:p>
        </p:txBody>
      </p:sp>
      <p:grpSp>
        <p:nvGrpSpPr>
          <p:cNvPr id="493" name="Shape 493"/>
          <p:cNvGrpSpPr/>
          <p:nvPr/>
        </p:nvGrpSpPr>
        <p:grpSpPr>
          <a:xfrm>
            <a:off x="5214805" y="5014895"/>
            <a:ext cx="1406296" cy="1744598"/>
            <a:chOff x="4433887" y="398462"/>
            <a:chExt cx="4625975" cy="5738811"/>
          </a:xfrm>
        </p:grpSpPr>
        <p:pic>
          <p:nvPicPr>
            <p:cNvPr id="494" name="Shape 494"/>
            <p:cNvPicPr preferRelativeResize="0"/>
            <p:nvPr/>
          </p:nvPicPr>
          <p:blipFill rotWithShape="1">
            <a:blip r:embed="rId4">
              <a:alphaModFix/>
            </a:blip>
            <a:srcRect b="4499" l="22500" r="22500" t="4499"/>
            <a:stretch/>
          </p:blipFill>
          <p:spPr>
            <a:xfrm>
              <a:off x="4433887" y="398462"/>
              <a:ext cx="4625975" cy="5738811"/>
            </a:xfrm>
            <a:prstGeom prst="rect">
              <a:avLst/>
            </a:prstGeom>
            <a:noFill/>
            <a:ln>
              <a:noFill/>
            </a:ln>
          </p:spPr>
        </p:pic>
        <p:sp>
          <p:nvSpPr>
            <p:cNvPr id="495" name="Shape 495"/>
            <p:cNvSpPr txBox="1"/>
            <p:nvPr/>
          </p:nvSpPr>
          <p:spPr>
            <a:xfrm>
              <a:off x="7446961" y="5672137"/>
              <a:ext cx="276224" cy="3032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sp>
          <p:nvSpPr>
            <p:cNvPr id="496" name="Shape 496"/>
            <p:cNvSpPr txBox="1"/>
            <p:nvPr/>
          </p:nvSpPr>
          <p:spPr>
            <a:xfrm>
              <a:off x="4475162" y="4481512"/>
              <a:ext cx="1206499" cy="350837"/>
            </a:xfrm>
            <a:prstGeom prst="rect">
              <a:avLst/>
            </a:prstGeom>
            <a:solidFill>
              <a:srgbClr val="EAC29F"/>
            </a:solidFill>
            <a:ln>
              <a:noFill/>
            </a:ln>
          </p:spPr>
          <p:txBody>
            <a:bodyPr anchorCtr="0" anchor="t" bIns="0" lIns="0" rIns="0" tIns="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700" u="none" cap="none" strike="noStrike">
                  <a:solidFill>
                    <a:srgbClr val="0F116A"/>
                  </a:solidFill>
                  <a:latin typeface="Arial"/>
                  <a:ea typeface="Arial"/>
                  <a:cs typeface="Arial"/>
                  <a:sym typeface="Arial"/>
                </a:rPr>
                <a:t>ADP + P</a:t>
              </a:r>
              <a:r>
                <a:rPr b="1" baseline="-25000" i="0" lang="en-US" sz="700" u="none" cap="none" strike="noStrike">
                  <a:solidFill>
                    <a:srgbClr val="0F116A"/>
                  </a:solidFill>
                  <a:latin typeface="Arial"/>
                  <a:ea typeface="Arial"/>
                  <a:cs typeface="Arial"/>
                  <a:sym typeface="Arial"/>
                </a:rPr>
                <a:t>i</a:t>
              </a:r>
            </a:p>
          </p:txBody>
        </p:sp>
        <p:sp>
          <p:nvSpPr>
            <p:cNvPr id="497" name="Shape 497"/>
            <p:cNvSpPr txBox="1"/>
            <p:nvPr/>
          </p:nvSpPr>
          <p:spPr>
            <a:xfrm>
              <a:off x="5802312" y="1123950"/>
              <a:ext cx="276224" cy="3032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sp>
          <p:nvSpPr>
            <p:cNvPr id="498" name="Shape 498"/>
            <p:cNvSpPr txBox="1"/>
            <p:nvPr/>
          </p:nvSpPr>
          <p:spPr>
            <a:xfrm>
              <a:off x="7734300" y="1217612"/>
              <a:ext cx="276224" cy="3032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sp>
          <p:nvSpPr>
            <p:cNvPr id="499" name="Shape 499"/>
            <p:cNvSpPr txBox="1"/>
            <p:nvPr/>
          </p:nvSpPr>
          <p:spPr>
            <a:xfrm>
              <a:off x="7775575" y="638175"/>
              <a:ext cx="276224" cy="3032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sp>
          <p:nvSpPr>
            <p:cNvPr id="500" name="Shape 500"/>
            <p:cNvSpPr txBox="1"/>
            <p:nvPr/>
          </p:nvSpPr>
          <p:spPr>
            <a:xfrm>
              <a:off x="6699250" y="1217612"/>
              <a:ext cx="277811" cy="3032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sp>
          <p:nvSpPr>
            <p:cNvPr id="501" name="Shape 501"/>
            <p:cNvSpPr txBox="1"/>
            <p:nvPr/>
          </p:nvSpPr>
          <p:spPr>
            <a:xfrm>
              <a:off x="7175500" y="1098550"/>
              <a:ext cx="276224" cy="3032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sp>
          <p:nvSpPr>
            <p:cNvPr id="502" name="Shape 502"/>
            <p:cNvSpPr txBox="1"/>
            <p:nvPr/>
          </p:nvSpPr>
          <p:spPr>
            <a:xfrm>
              <a:off x="7050086" y="706437"/>
              <a:ext cx="276224" cy="3032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sp>
          <p:nvSpPr>
            <p:cNvPr id="503" name="Shape 503"/>
            <p:cNvSpPr txBox="1"/>
            <p:nvPr/>
          </p:nvSpPr>
          <p:spPr>
            <a:xfrm>
              <a:off x="6450012" y="701675"/>
              <a:ext cx="276224" cy="3032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sp>
          <p:nvSpPr>
            <p:cNvPr id="504" name="Shape 504"/>
            <p:cNvSpPr txBox="1"/>
            <p:nvPr/>
          </p:nvSpPr>
          <p:spPr>
            <a:xfrm>
              <a:off x="5884862" y="446087"/>
              <a:ext cx="277811" cy="301624"/>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600" u="none" cap="none" strike="noStrike">
                  <a:solidFill>
                    <a:srgbClr val="CC0000"/>
                  </a:solidFill>
                  <a:latin typeface="Arial"/>
                  <a:ea typeface="Arial"/>
                  <a:cs typeface="Arial"/>
                  <a:sym typeface="Arial"/>
                </a:rPr>
                <a:t>H</a:t>
              </a:r>
              <a:r>
                <a:rPr b="1" baseline="30000" i="0" lang="en-US" sz="600" u="none" cap="none" strike="noStrike">
                  <a:solidFill>
                    <a:srgbClr val="CC0000"/>
                  </a:solidFill>
                  <a:latin typeface="Arial"/>
                  <a:ea typeface="Arial"/>
                  <a:cs typeface="Arial"/>
                  <a:sym typeface="Arial"/>
                </a:rPr>
                <a:t>+</a:t>
              </a:r>
            </a:p>
          </p:txBody>
        </p:sp>
      </p:grpSp>
      <p:grpSp>
        <p:nvGrpSpPr>
          <p:cNvPr id="505" name="Shape 505"/>
          <p:cNvGrpSpPr/>
          <p:nvPr/>
        </p:nvGrpSpPr>
        <p:grpSpPr>
          <a:xfrm>
            <a:off x="2493961" y="3597275"/>
            <a:ext cx="358775" cy="596900"/>
            <a:chOff x="2493961" y="3717925"/>
            <a:chExt cx="358775" cy="596900"/>
          </a:xfrm>
        </p:grpSpPr>
        <p:sp>
          <p:nvSpPr>
            <p:cNvPr id="506" name="Shape 506"/>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507" name="Shape 507"/>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grpSp>
        <p:nvGrpSpPr>
          <p:cNvPr id="508" name="Shape 508"/>
          <p:cNvGrpSpPr/>
          <p:nvPr/>
        </p:nvGrpSpPr>
        <p:grpSpPr>
          <a:xfrm rot="-3300000">
            <a:off x="2981325" y="2425700"/>
            <a:ext cx="358775" cy="596900"/>
            <a:chOff x="2493961" y="3717925"/>
            <a:chExt cx="358775" cy="596900"/>
          </a:xfrm>
        </p:grpSpPr>
        <p:sp>
          <p:nvSpPr>
            <p:cNvPr id="509" name="Shape 509"/>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510" name="Shape 510"/>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sp>
        <p:nvSpPr>
          <p:cNvPr id="511" name="Shape 511"/>
          <p:cNvSpPr/>
          <p:nvPr/>
        </p:nvSpPr>
        <p:spPr>
          <a:xfrm>
            <a:off x="3683000" y="6110287"/>
            <a:ext cx="1127125" cy="738187"/>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sp>
        <p:nvSpPr>
          <p:cNvPr id="512" name="Shape 512"/>
          <p:cNvSpPr/>
          <p:nvPr/>
        </p:nvSpPr>
        <p:spPr>
          <a:xfrm>
            <a:off x="525462" y="4191000"/>
            <a:ext cx="896937" cy="487361"/>
          </a:xfrm>
          <a:custGeom>
            <a:pathLst>
              <a:path extrusionOk="0" h="120000" w="120000">
                <a:moveTo>
                  <a:pt x="120000" y="120000"/>
                </a:moveTo>
                <a:cubicBezTo>
                  <a:pt x="107812" y="115582"/>
                  <a:pt x="95625" y="111165"/>
                  <a:pt x="93046" y="103803"/>
                </a:cubicBezTo>
                <a:cubicBezTo>
                  <a:pt x="90468" y="96441"/>
                  <a:pt x="107343" y="76564"/>
                  <a:pt x="104296" y="75828"/>
                </a:cubicBezTo>
                <a:cubicBezTo>
                  <a:pt x="101250" y="75092"/>
                  <a:pt x="78281" y="101226"/>
                  <a:pt x="75234" y="98650"/>
                </a:cubicBezTo>
                <a:cubicBezTo>
                  <a:pt x="72187" y="96073"/>
                  <a:pt x="90468" y="62576"/>
                  <a:pt x="86484" y="60000"/>
                </a:cubicBezTo>
                <a:cubicBezTo>
                  <a:pt x="82500" y="57423"/>
                  <a:pt x="54843" y="85766"/>
                  <a:pt x="51562" y="82822"/>
                </a:cubicBezTo>
                <a:cubicBezTo>
                  <a:pt x="48281" y="79877"/>
                  <a:pt x="71484" y="44539"/>
                  <a:pt x="67265" y="42331"/>
                </a:cubicBezTo>
                <a:cubicBezTo>
                  <a:pt x="63046" y="40122"/>
                  <a:pt x="30234" y="72515"/>
                  <a:pt x="25781" y="68834"/>
                </a:cubicBezTo>
                <a:cubicBezTo>
                  <a:pt x="21328" y="65153"/>
                  <a:pt x="44531" y="32392"/>
                  <a:pt x="40312" y="20981"/>
                </a:cubicBezTo>
                <a:cubicBezTo>
                  <a:pt x="36093" y="9570"/>
                  <a:pt x="18046" y="4785"/>
                  <a:pt x="0" y="0"/>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513" name="Shape 513"/>
          <p:cNvGrpSpPr/>
          <p:nvPr/>
        </p:nvGrpSpPr>
        <p:grpSpPr>
          <a:xfrm>
            <a:off x="6621461" y="4754562"/>
            <a:ext cx="2468562" cy="463550"/>
            <a:chOff x="7551736" y="4267200"/>
            <a:chExt cx="1592262" cy="463550"/>
          </a:xfrm>
        </p:grpSpPr>
        <p:sp>
          <p:nvSpPr>
            <p:cNvPr id="514" name="Shape 514"/>
            <p:cNvSpPr/>
            <p:nvPr/>
          </p:nvSpPr>
          <p:spPr>
            <a:xfrm>
              <a:off x="7551736" y="4267200"/>
              <a:ext cx="1592262" cy="463550"/>
            </a:xfrm>
            <a:prstGeom prst="homePlate">
              <a:avLst>
                <a:gd fmla="val 50000" name="adj"/>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15" name="Shape 515"/>
            <p:cNvSpPr txBox="1"/>
            <p:nvPr/>
          </p:nvSpPr>
          <p:spPr>
            <a:xfrm>
              <a:off x="7685086" y="4335462"/>
              <a:ext cx="1174749"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to Calvin Cycle</a:t>
              </a:r>
            </a:p>
          </p:txBody>
        </p:sp>
      </p:grpSp>
      <p:sp>
        <p:nvSpPr>
          <p:cNvPr id="516" name="Shape 516"/>
          <p:cNvSpPr/>
          <p:nvPr/>
        </p:nvSpPr>
        <p:spPr>
          <a:xfrm>
            <a:off x="5367337" y="5014912"/>
            <a:ext cx="1479550" cy="725486"/>
          </a:xfrm>
          <a:custGeom>
            <a:pathLst>
              <a:path extrusionOk="0" h="120000" w="120000">
                <a:moveTo>
                  <a:pt x="0" y="120000"/>
                </a:moveTo>
                <a:cubicBezTo>
                  <a:pt x="6312" y="97666"/>
                  <a:pt x="12624" y="75333"/>
                  <a:pt x="22543" y="58333"/>
                </a:cubicBezTo>
                <a:cubicBezTo>
                  <a:pt x="32462" y="41333"/>
                  <a:pt x="43075" y="27166"/>
                  <a:pt x="59306" y="17500"/>
                </a:cubicBezTo>
                <a:cubicBezTo>
                  <a:pt x="75537" y="7833"/>
                  <a:pt x="97734" y="3833"/>
                  <a:pt x="120000" y="0"/>
                </a:cubicBezTo>
              </a:path>
            </a:pathLst>
          </a:custGeom>
          <a:noFill/>
          <a:ln cap="flat" cmpd="sng" w="5715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17" name="Shape 517"/>
          <p:cNvSpPr txBox="1"/>
          <p:nvPr/>
        </p:nvSpPr>
        <p:spPr>
          <a:xfrm>
            <a:off x="6777036" y="5295900"/>
            <a:ext cx="1822449" cy="587374"/>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energy to build</a:t>
            </a:r>
            <a:br>
              <a:rPr b="1" baseline="0" i="0" lang="en-US" sz="1800" u="none" cap="none" strike="noStrike">
                <a:solidFill>
                  <a:srgbClr val="CC0000"/>
                </a:solidFill>
                <a:latin typeface="Arial"/>
                <a:ea typeface="Arial"/>
                <a:cs typeface="Arial"/>
                <a:sym typeface="Arial"/>
              </a:rPr>
            </a:br>
            <a:r>
              <a:rPr b="1" baseline="0" i="0" lang="en-US" sz="1800" u="none" cap="none" strike="noStrike">
                <a:solidFill>
                  <a:srgbClr val="CC0000"/>
                </a:solidFill>
                <a:latin typeface="Arial"/>
                <a:ea typeface="Arial"/>
                <a:cs typeface="Arial"/>
                <a:sym typeface="Arial"/>
              </a:rPr>
              <a:t>carbohydrates</a:t>
            </a:r>
          </a:p>
        </p:txBody>
      </p:sp>
      <p:sp>
        <p:nvSpPr>
          <p:cNvPr id="518" name="Shape 518"/>
          <p:cNvSpPr/>
          <p:nvPr/>
        </p:nvSpPr>
        <p:spPr>
          <a:xfrm>
            <a:off x="5391150" y="1382712"/>
            <a:ext cx="3602036" cy="1376361"/>
          </a:xfrm>
          <a:prstGeom prst="ellipse">
            <a:avLst/>
          </a:prstGeom>
          <a:solidFill>
            <a:srgbClr val="FFFF99"/>
          </a:solidFill>
          <a:ln cap="flat" cmpd="sng" w="38100">
            <a:solidFill>
              <a:srgbClr val="9933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519" name="Shape 519"/>
          <p:cNvGrpSpPr/>
          <p:nvPr/>
        </p:nvGrpSpPr>
        <p:grpSpPr>
          <a:xfrm>
            <a:off x="7048500" y="1506536"/>
            <a:ext cx="1652587" cy="542924"/>
            <a:chOff x="5715000" y="5641975"/>
            <a:chExt cx="2666999" cy="881061"/>
          </a:xfrm>
        </p:grpSpPr>
        <p:sp>
          <p:nvSpPr>
            <p:cNvPr id="520" name="Shape 520"/>
            <p:cNvSpPr/>
            <p:nvPr/>
          </p:nvSpPr>
          <p:spPr>
            <a:xfrm>
              <a:off x="5715000" y="5715000"/>
              <a:ext cx="2666999" cy="762000"/>
            </a:xfrm>
            <a:prstGeom prst="ellipse">
              <a:avLst/>
            </a:prstGeom>
            <a:solidFill>
              <a:srgbClr val="80FF00"/>
            </a:solidFill>
            <a:ln cap="flat" cmpd="sng" w="38100">
              <a:solidFill>
                <a:srgbClr val="04A402"/>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21" name="Shape 521"/>
            <p:cNvSpPr txBox="1"/>
            <p:nvPr/>
          </p:nvSpPr>
          <p:spPr>
            <a:xfrm>
              <a:off x="6102350" y="58118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22" name="Shape 522"/>
            <p:cNvSpPr txBox="1"/>
            <p:nvPr/>
          </p:nvSpPr>
          <p:spPr>
            <a:xfrm>
              <a:off x="6407150" y="5737225"/>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23" name="Shape 523"/>
            <p:cNvSpPr txBox="1"/>
            <p:nvPr/>
          </p:nvSpPr>
          <p:spPr>
            <a:xfrm>
              <a:off x="6561136" y="59642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24" name="Shape 524"/>
            <p:cNvSpPr txBox="1"/>
            <p:nvPr/>
          </p:nvSpPr>
          <p:spPr>
            <a:xfrm>
              <a:off x="6713536" y="56626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25" name="Shape 525"/>
            <p:cNvSpPr txBox="1"/>
            <p:nvPr/>
          </p:nvSpPr>
          <p:spPr>
            <a:xfrm>
              <a:off x="6938961"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26" name="Shape 526"/>
            <p:cNvSpPr txBox="1"/>
            <p:nvPr/>
          </p:nvSpPr>
          <p:spPr>
            <a:xfrm>
              <a:off x="7167561" y="564197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27" name="Shape 527"/>
            <p:cNvSpPr txBox="1"/>
            <p:nvPr/>
          </p:nvSpPr>
          <p:spPr>
            <a:xfrm>
              <a:off x="7246936"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28" name="Shape 528"/>
            <p:cNvSpPr txBox="1"/>
            <p:nvPr/>
          </p:nvSpPr>
          <p:spPr>
            <a:xfrm>
              <a:off x="7551736" y="573722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29" name="Shape 529"/>
            <p:cNvSpPr txBox="1"/>
            <p:nvPr/>
          </p:nvSpPr>
          <p:spPr>
            <a:xfrm>
              <a:off x="7626350"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30" name="Shape 530"/>
            <p:cNvSpPr txBox="1"/>
            <p:nvPr/>
          </p:nvSpPr>
          <p:spPr>
            <a:xfrm>
              <a:off x="5722937" y="5811837"/>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31" name="Shape 531"/>
            <p:cNvSpPr txBox="1"/>
            <p:nvPr/>
          </p:nvSpPr>
          <p:spPr>
            <a:xfrm>
              <a:off x="6248400" y="6029325"/>
              <a:ext cx="611187" cy="493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grpSp>
      <p:grpSp>
        <p:nvGrpSpPr>
          <p:cNvPr id="532" name="Shape 532"/>
          <p:cNvGrpSpPr/>
          <p:nvPr/>
        </p:nvGrpSpPr>
        <p:grpSpPr>
          <a:xfrm>
            <a:off x="7070725" y="2000249"/>
            <a:ext cx="1652587" cy="542924"/>
            <a:chOff x="5715000" y="5641975"/>
            <a:chExt cx="2666999" cy="881061"/>
          </a:xfrm>
        </p:grpSpPr>
        <p:sp>
          <p:nvSpPr>
            <p:cNvPr id="533" name="Shape 533"/>
            <p:cNvSpPr/>
            <p:nvPr/>
          </p:nvSpPr>
          <p:spPr>
            <a:xfrm>
              <a:off x="5715000" y="5715000"/>
              <a:ext cx="2666999" cy="762000"/>
            </a:xfrm>
            <a:prstGeom prst="ellipse">
              <a:avLst/>
            </a:prstGeom>
            <a:solidFill>
              <a:srgbClr val="80FF00"/>
            </a:solidFill>
            <a:ln cap="flat" cmpd="sng" w="38100">
              <a:solidFill>
                <a:srgbClr val="04A402"/>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34" name="Shape 534"/>
            <p:cNvSpPr txBox="1"/>
            <p:nvPr/>
          </p:nvSpPr>
          <p:spPr>
            <a:xfrm>
              <a:off x="6102350" y="58118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35" name="Shape 535"/>
            <p:cNvSpPr txBox="1"/>
            <p:nvPr/>
          </p:nvSpPr>
          <p:spPr>
            <a:xfrm>
              <a:off x="6407150" y="5737225"/>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36" name="Shape 536"/>
            <p:cNvSpPr txBox="1"/>
            <p:nvPr/>
          </p:nvSpPr>
          <p:spPr>
            <a:xfrm>
              <a:off x="6561136" y="59642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37" name="Shape 537"/>
            <p:cNvSpPr txBox="1"/>
            <p:nvPr/>
          </p:nvSpPr>
          <p:spPr>
            <a:xfrm>
              <a:off x="6713536" y="56626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38" name="Shape 538"/>
            <p:cNvSpPr txBox="1"/>
            <p:nvPr/>
          </p:nvSpPr>
          <p:spPr>
            <a:xfrm>
              <a:off x="6938961"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39" name="Shape 539"/>
            <p:cNvSpPr txBox="1"/>
            <p:nvPr/>
          </p:nvSpPr>
          <p:spPr>
            <a:xfrm>
              <a:off x="7167561" y="564197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40" name="Shape 540"/>
            <p:cNvSpPr txBox="1"/>
            <p:nvPr/>
          </p:nvSpPr>
          <p:spPr>
            <a:xfrm>
              <a:off x="7246936"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41" name="Shape 541"/>
            <p:cNvSpPr txBox="1"/>
            <p:nvPr/>
          </p:nvSpPr>
          <p:spPr>
            <a:xfrm>
              <a:off x="7551736" y="573722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42" name="Shape 542"/>
            <p:cNvSpPr txBox="1"/>
            <p:nvPr/>
          </p:nvSpPr>
          <p:spPr>
            <a:xfrm>
              <a:off x="7626350"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43" name="Shape 543"/>
            <p:cNvSpPr txBox="1"/>
            <p:nvPr/>
          </p:nvSpPr>
          <p:spPr>
            <a:xfrm>
              <a:off x="5722937" y="5811837"/>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544" name="Shape 544"/>
            <p:cNvSpPr txBox="1"/>
            <p:nvPr/>
          </p:nvSpPr>
          <p:spPr>
            <a:xfrm>
              <a:off x="6248400" y="6029325"/>
              <a:ext cx="611187" cy="493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grpSp>
      <p:grpSp>
        <p:nvGrpSpPr>
          <p:cNvPr id="545" name="Shape 545"/>
          <p:cNvGrpSpPr/>
          <p:nvPr/>
        </p:nvGrpSpPr>
        <p:grpSpPr>
          <a:xfrm rot="-9840000">
            <a:off x="7215187" y="2287586"/>
            <a:ext cx="220662" cy="331787"/>
            <a:chOff x="714375" y="2817811"/>
            <a:chExt cx="255587" cy="458788"/>
          </a:xfrm>
        </p:grpSpPr>
        <p:sp>
          <p:nvSpPr>
            <p:cNvPr id="546" name="Shape 546"/>
            <p:cNvSpPr/>
            <p:nvPr/>
          </p:nvSpPr>
          <p:spPr>
            <a:xfrm>
              <a:off x="782637" y="2978150"/>
              <a:ext cx="117474" cy="298450"/>
            </a:xfrm>
            <a:prstGeom prst="can">
              <a:avLst>
                <a:gd fmla="val 25000" name="adj"/>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47" name="Shape 547"/>
            <p:cNvSpPr/>
            <p:nvPr/>
          </p:nvSpPr>
          <p:spPr>
            <a:xfrm>
              <a:off x="714375" y="2817811"/>
              <a:ext cx="255587" cy="255587"/>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548" name="Shape 548"/>
          <p:cNvSpPr/>
          <p:nvPr/>
        </p:nvSpPr>
        <p:spPr>
          <a:xfrm>
            <a:off x="6791325" y="2230436"/>
            <a:ext cx="601661" cy="466725"/>
          </a:xfrm>
          <a:custGeom>
            <a:pathLst>
              <a:path extrusionOk="0" h="120000" w="120000">
                <a:moveTo>
                  <a:pt x="120000" y="0"/>
                </a:moveTo>
                <a:cubicBezTo>
                  <a:pt x="109033" y="48493"/>
                  <a:pt x="98067" y="96986"/>
                  <a:pt x="78015" y="108493"/>
                </a:cubicBezTo>
                <a:cubicBezTo>
                  <a:pt x="57963" y="120000"/>
                  <a:pt x="28825" y="94794"/>
                  <a:pt x="0" y="69863"/>
                </a:cubicBezTo>
              </a:path>
            </a:pathLst>
          </a:custGeom>
          <a:no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49" name="Shape 549"/>
          <p:cNvSpPr/>
          <p:nvPr/>
        </p:nvSpPr>
        <p:spPr>
          <a:xfrm>
            <a:off x="6232525" y="2168525"/>
            <a:ext cx="661986" cy="433386"/>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sp>
        <p:nvSpPr>
          <p:cNvPr id="550" name="Shape 550"/>
          <p:cNvSpPr/>
          <p:nvPr/>
        </p:nvSpPr>
        <p:spPr>
          <a:xfrm>
            <a:off x="8012111" y="1368425"/>
            <a:ext cx="1035049" cy="306386"/>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thylakoid</a:t>
            </a:r>
          </a:p>
        </p:txBody>
      </p:sp>
      <p:sp>
        <p:nvSpPr>
          <p:cNvPr id="551" name="Shape 551"/>
          <p:cNvSpPr/>
          <p:nvPr/>
        </p:nvSpPr>
        <p:spPr>
          <a:xfrm>
            <a:off x="5040312" y="1431925"/>
            <a:ext cx="1263650" cy="306386"/>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chloroplast</a:t>
            </a:r>
          </a:p>
        </p:txBody>
      </p:sp>
      <p:grpSp>
        <p:nvGrpSpPr>
          <p:cNvPr id="552" name="Shape 552"/>
          <p:cNvGrpSpPr/>
          <p:nvPr/>
        </p:nvGrpSpPr>
        <p:grpSpPr>
          <a:xfrm rot="-9840000">
            <a:off x="7170737" y="1770061"/>
            <a:ext cx="220662" cy="331787"/>
            <a:chOff x="714375" y="2817811"/>
            <a:chExt cx="255587" cy="458788"/>
          </a:xfrm>
        </p:grpSpPr>
        <p:sp>
          <p:nvSpPr>
            <p:cNvPr id="553" name="Shape 553"/>
            <p:cNvSpPr/>
            <p:nvPr/>
          </p:nvSpPr>
          <p:spPr>
            <a:xfrm>
              <a:off x="782637" y="2978150"/>
              <a:ext cx="117474" cy="298450"/>
            </a:xfrm>
            <a:prstGeom prst="can">
              <a:avLst>
                <a:gd fmla="val 25000" name="adj"/>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54" name="Shape 554"/>
            <p:cNvSpPr/>
            <p:nvPr/>
          </p:nvSpPr>
          <p:spPr>
            <a:xfrm>
              <a:off x="714375" y="2817811"/>
              <a:ext cx="255587" cy="255587"/>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555" name="Shape 555"/>
          <p:cNvSpPr/>
          <p:nvPr/>
        </p:nvSpPr>
        <p:spPr>
          <a:xfrm>
            <a:off x="6753225" y="1751011"/>
            <a:ext cx="601661" cy="466725"/>
          </a:xfrm>
          <a:custGeom>
            <a:pathLst>
              <a:path extrusionOk="0" h="120000" w="120000">
                <a:moveTo>
                  <a:pt x="120000" y="0"/>
                </a:moveTo>
                <a:cubicBezTo>
                  <a:pt x="109033" y="48493"/>
                  <a:pt x="98067" y="96986"/>
                  <a:pt x="78015" y="108493"/>
                </a:cubicBezTo>
                <a:cubicBezTo>
                  <a:pt x="57963" y="120000"/>
                  <a:pt x="28825" y="94794"/>
                  <a:pt x="0" y="69863"/>
                </a:cubicBezTo>
              </a:path>
            </a:pathLst>
          </a:custGeom>
          <a:no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56" name="Shape 556"/>
          <p:cNvSpPr/>
          <p:nvPr/>
        </p:nvSpPr>
        <p:spPr>
          <a:xfrm>
            <a:off x="1900236" y="5972175"/>
            <a:ext cx="1549400" cy="763586"/>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ctr">
              <a:lnSpc>
                <a:spcPct val="9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Photosystem II</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P680</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 chlorophyll a</a:t>
            </a:r>
          </a:p>
        </p:txBody>
      </p:sp>
      <p:sp>
        <p:nvSpPr>
          <p:cNvPr id="557" name="Shape 557"/>
          <p:cNvSpPr/>
          <p:nvPr/>
        </p:nvSpPr>
        <p:spPr>
          <a:xfrm>
            <a:off x="4981575" y="341312"/>
            <a:ext cx="4130674" cy="566736"/>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Photosynthesis</a:t>
            </a:r>
          </a:p>
        </p:txBody>
      </p:sp>
      <p:sp>
        <p:nvSpPr>
          <p:cNvPr id="558" name="Shape 558"/>
          <p:cNvSpPr/>
          <p:nvPr/>
        </p:nvSpPr>
        <p:spPr>
          <a:xfrm>
            <a:off x="6167437" y="4321175"/>
            <a:ext cx="1127125" cy="738187"/>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3" name="Shape 563"/>
        <p:cNvGrpSpPr/>
        <p:nvPr/>
      </p:nvGrpSpPr>
      <p:grpSpPr>
        <a:xfrm>
          <a:off x="0" y="0"/>
          <a:ext cx="0" cy="0"/>
          <a:chOff x="0" y="0"/>
          <a:chExt cx="0" cy="0"/>
        </a:xfrm>
      </p:grpSpPr>
      <p:pic>
        <p:nvPicPr>
          <p:cNvPr id="564" name="Shape 564"/>
          <p:cNvPicPr preferRelativeResize="0"/>
          <p:nvPr/>
        </p:nvPicPr>
        <p:blipFill rotWithShape="1">
          <a:blip r:embed="rId3">
            <a:alphaModFix/>
          </a:blip>
          <a:srcRect b="3898" l="0" r="0" t="0"/>
          <a:stretch/>
        </p:blipFill>
        <p:spPr>
          <a:xfrm>
            <a:off x="273050" y="457200"/>
            <a:ext cx="8629649" cy="5845175"/>
          </a:xfrm>
          <a:prstGeom prst="rect">
            <a:avLst/>
          </a:prstGeom>
          <a:noFill/>
          <a:ln>
            <a:noFill/>
          </a:ln>
        </p:spPr>
      </p:pic>
      <p:sp>
        <p:nvSpPr>
          <p:cNvPr id="565" name="Shape 565"/>
          <p:cNvSpPr/>
          <p:nvPr/>
        </p:nvSpPr>
        <p:spPr>
          <a:xfrm>
            <a:off x="4864100" y="4202112"/>
            <a:ext cx="2633661" cy="1773236"/>
          </a:xfrm>
          <a:prstGeom prst="ellipse">
            <a:avLst/>
          </a:prstGeom>
          <a:noFill/>
          <a:ln cap="flat" cmpd="sng" w="57150">
            <a:solidFill>
              <a:srgbClr val="0068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66" name="Shape 566"/>
          <p:cNvSpPr/>
          <p:nvPr/>
        </p:nvSpPr>
        <p:spPr>
          <a:xfrm>
            <a:off x="5730875" y="2530475"/>
            <a:ext cx="676275" cy="455612"/>
          </a:xfrm>
          <a:prstGeom prst="ellipse">
            <a:avLst/>
          </a:prstGeom>
          <a:noFill/>
          <a:ln cap="flat" cmpd="sng" w="38100">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567" name="Shape 567"/>
          <p:cNvGrpSpPr/>
          <p:nvPr/>
        </p:nvGrpSpPr>
        <p:grpSpPr>
          <a:xfrm>
            <a:off x="5910261" y="3201987"/>
            <a:ext cx="358775" cy="596900"/>
            <a:chOff x="2493961" y="3717925"/>
            <a:chExt cx="358775" cy="596900"/>
          </a:xfrm>
        </p:grpSpPr>
        <p:sp>
          <p:nvSpPr>
            <p:cNvPr id="568" name="Shape 568"/>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569" name="Shape 569"/>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grpSp>
        <p:nvGrpSpPr>
          <p:cNvPr id="570" name="Shape 570"/>
          <p:cNvGrpSpPr/>
          <p:nvPr/>
        </p:nvGrpSpPr>
        <p:grpSpPr>
          <a:xfrm rot="-3300000">
            <a:off x="2967037" y="2425700"/>
            <a:ext cx="358775" cy="596900"/>
            <a:chOff x="2493961" y="3717925"/>
            <a:chExt cx="358775" cy="596900"/>
          </a:xfrm>
        </p:grpSpPr>
        <p:sp>
          <p:nvSpPr>
            <p:cNvPr id="571" name="Shape 571"/>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572" name="Shape 572"/>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sp>
        <p:nvSpPr>
          <p:cNvPr id="573" name="Shape 573"/>
          <p:cNvSpPr/>
          <p:nvPr/>
        </p:nvSpPr>
        <p:spPr>
          <a:xfrm>
            <a:off x="8267700" y="3311525"/>
            <a:ext cx="889000" cy="889000"/>
          </a:xfrm>
          <a:prstGeom prst="sun">
            <a:avLst>
              <a:gd fmla="val 25000" name="adj"/>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sun</a:t>
            </a:r>
          </a:p>
        </p:txBody>
      </p:sp>
      <p:grpSp>
        <p:nvGrpSpPr>
          <p:cNvPr id="574" name="Shape 574"/>
          <p:cNvGrpSpPr/>
          <p:nvPr/>
        </p:nvGrpSpPr>
        <p:grpSpPr>
          <a:xfrm rot="5340000">
            <a:off x="6877049" y="3586161"/>
            <a:ext cx="1330324" cy="1698625"/>
            <a:chOff x="976312" y="3365500"/>
            <a:chExt cx="1330324" cy="1698625"/>
          </a:xfrm>
        </p:grpSpPr>
        <p:sp>
          <p:nvSpPr>
            <p:cNvPr id="575" name="Shape 575"/>
            <p:cNvSpPr/>
            <p:nvPr/>
          </p:nvSpPr>
          <p:spPr>
            <a:xfrm>
              <a:off x="984250" y="3365500"/>
              <a:ext cx="1322386" cy="1698625"/>
            </a:xfrm>
            <a:custGeom>
              <a:pathLst>
                <a:path extrusionOk="0" h="120000" w="120000">
                  <a:moveTo>
                    <a:pt x="10084" y="1233"/>
                  </a:moveTo>
                  <a:cubicBezTo>
                    <a:pt x="5042" y="7626"/>
                    <a:pt x="0" y="14130"/>
                    <a:pt x="3889" y="14130"/>
                  </a:cubicBezTo>
                  <a:cubicBezTo>
                    <a:pt x="7779" y="14130"/>
                    <a:pt x="31692" y="0"/>
                    <a:pt x="33565" y="1233"/>
                  </a:cubicBezTo>
                  <a:cubicBezTo>
                    <a:pt x="35438" y="2467"/>
                    <a:pt x="14837" y="18953"/>
                    <a:pt x="15558" y="21644"/>
                  </a:cubicBezTo>
                  <a:cubicBezTo>
                    <a:pt x="16278" y="24336"/>
                    <a:pt x="35726" y="15364"/>
                    <a:pt x="37743" y="17383"/>
                  </a:cubicBezTo>
                  <a:cubicBezTo>
                    <a:pt x="39759" y="19401"/>
                    <a:pt x="24489" y="31177"/>
                    <a:pt x="27370" y="33532"/>
                  </a:cubicBezTo>
                  <a:cubicBezTo>
                    <a:pt x="30252" y="35887"/>
                    <a:pt x="52436" y="29046"/>
                    <a:pt x="55030" y="31401"/>
                  </a:cubicBezTo>
                  <a:cubicBezTo>
                    <a:pt x="57623" y="33757"/>
                    <a:pt x="41056" y="44859"/>
                    <a:pt x="43217" y="47439"/>
                  </a:cubicBezTo>
                  <a:cubicBezTo>
                    <a:pt x="45378" y="50018"/>
                    <a:pt x="65114" y="44859"/>
                    <a:pt x="68139" y="46990"/>
                  </a:cubicBezTo>
                  <a:cubicBezTo>
                    <a:pt x="71164" y="49121"/>
                    <a:pt x="59207" y="57757"/>
                    <a:pt x="61800" y="60336"/>
                  </a:cubicBezTo>
                  <a:cubicBezTo>
                    <a:pt x="64393" y="62915"/>
                    <a:pt x="81392" y="59551"/>
                    <a:pt x="83985" y="62467"/>
                  </a:cubicBezTo>
                  <a:cubicBezTo>
                    <a:pt x="86578" y="65383"/>
                    <a:pt x="75198" y="75364"/>
                    <a:pt x="77070" y="77607"/>
                  </a:cubicBezTo>
                  <a:cubicBezTo>
                    <a:pt x="78943" y="79850"/>
                    <a:pt x="93061" y="73906"/>
                    <a:pt x="94933" y="75925"/>
                  </a:cubicBezTo>
                  <a:cubicBezTo>
                    <a:pt x="96806" y="77943"/>
                    <a:pt x="85858" y="87028"/>
                    <a:pt x="88019" y="89383"/>
                  </a:cubicBezTo>
                  <a:cubicBezTo>
                    <a:pt x="90180" y="91738"/>
                    <a:pt x="106026" y="87700"/>
                    <a:pt x="108043" y="89943"/>
                  </a:cubicBezTo>
                  <a:cubicBezTo>
                    <a:pt x="110060" y="92186"/>
                    <a:pt x="98823" y="100373"/>
                    <a:pt x="100552" y="102841"/>
                  </a:cubicBezTo>
                  <a:cubicBezTo>
                    <a:pt x="102280" y="105308"/>
                    <a:pt x="116830" y="102168"/>
                    <a:pt x="118415" y="104971"/>
                  </a:cubicBezTo>
                  <a:cubicBezTo>
                    <a:pt x="120000" y="107775"/>
                    <a:pt x="115102" y="113831"/>
                    <a:pt x="110204" y="120000"/>
                  </a:cubicBezTo>
                </a:path>
              </a:pathLst>
            </a:custGeom>
            <a:noFill/>
            <a:ln cap="flat" cmpd="sng" w="76200">
              <a:solidFill>
                <a:srgbClr val="FFEA18"/>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76" name="Shape 576"/>
            <p:cNvSpPr/>
            <p:nvPr/>
          </p:nvSpPr>
          <p:spPr>
            <a:xfrm>
              <a:off x="976312" y="3365500"/>
              <a:ext cx="1322386" cy="1698625"/>
            </a:xfrm>
            <a:custGeom>
              <a:pathLst>
                <a:path extrusionOk="0" h="120000" w="120000">
                  <a:moveTo>
                    <a:pt x="10084" y="1233"/>
                  </a:moveTo>
                  <a:cubicBezTo>
                    <a:pt x="5042" y="7626"/>
                    <a:pt x="0" y="14130"/>
                    <a:pt x="3889" y="14130"/>
                  </a:cubicBezTo>
                  <a:cubicBezTo>
                    <a:pt x="7779" y="14130"/>
                    <a:pt x="31692" y="0"/>
                    <a:pt x="33565" y="1233"/>
                  </a:cubicBezTo>
                  <a:cubicBezTo>
                    <a:pt x="35438" y="2467"/>
                    <a:pt x="14837" y="18953"/>
                    <a:pt x="15558" y="21644"/>
                  </a:cubicBezTo>
                  <a:cubicBezTo>
                    <a:pt x="16278" y="24336"/>
                    <a:pt x="35726" y="15364"/>
                    <a:pt x="37743" y="17383"/>
                  </a:cubicBezTo>
                  <a:cubicBezTo>
                    <a:pt x="39759" y="19401"/>
                    <a:pt x="24489" y="31177"/>
                    <a:pt x="27370" y="33532"/>
                  </a:cubicBezTo>
                  <a:cubicBezTo>
                    <a:pt x="30252" y="35887"/>
                    <a:pt x="52436" y="29046"/>
                    <a:pt x="55030" y="31401"/>
                  </a:cubicBezTo>
                  <a:cubicBezTo>
                    <a:pt x="57623" y="33757"/>
                    <a:pt x="41056" y="44859"/>
                    <a:pt x="43217" y="47439"/>
                  </a:cubicBezTo>
                  <a:cubicBezTo>
                    <a:pt x="45378" y="50018"/>
                    <a:pt x="65114" y="44859"/>
                    <a:pt x="68139" y="46990"/>
                  </a:cubicBezTo>
                  <a:cubicBezTo>
                    <a:pt x="71164" y="49121"/>
                    <a:pt x="59207" y="57757"/>
                    <a:pt x="61800" y="60336"/>
                  </a:cubicBezTo>
                  <a:cubicBezTo>
                    <a:pt x="64393" y="62915"/>
                    <a:pt x="81392" y="59551"/>
                    <a:pt x="83985" y="62467"/>
                  </a:cubicBezTo>
                  <a:cubicBezTo>
                    <a:pt x="86578" y="65383"/>
                    <a:pt x="75198" y="75364"/>
                    <a:pt x="77070" y="77607"/>
                  </a:cubicBezTo>
                  <a:cubicBezTo>
                    <a:pt x="78943" y="79850"/>
                    <a:pt x="93061" y="73906"/>
                    <a:pt x="94933" y="75925"/>
                  </a:cubicBezTo>
                  <a:cubicBezTo>
                    <a:pt x="96806" y="77943"/>
                    <a:pt x="85858" y="87028"/>
                    <a:pt x="88019" y="89383"/>
                  </a:cubicBezTo>
                  <a:cubicBezTo>
                    <a:pt x="90180" y="91738"/>
                    <a:pt x="106026" y="87700"/>
                    <a:pt x="108043" y="89943"/>
                  </a:cubicBezTo>
                  <a:cubicBezTo>
                    <a:pt x="110060" y="92186"/>
                    <a:pt x="98823" y="100373"/>
                    <a:pt x="100552" y="102841"/>
                  </a:cubicBezTo>
                  <a:cubicBezTo>
                    <a:pt x="102280" y="105308"/>
                    <a:pt x="116830" y="102168"/>
                    <a:pt x="118415" y="104971"/>
                  </a:cubicBezTo>
                  <a:cubicBezTo>
                    <a:pt x="120000" y="107775"/>
                    <a:pt x="115102" y="113831"/>
                    <a:pt x="110204" y="120000"/>
                  </a:cubicBezTo>
                </a:path>
              </a:pathLst>
            </a:custGeom>
            <a:noFill/>
            <a:ln cap="flat" cmpd="sng" w="38100">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577" name="Shape 577"/>
          <p:cNvSpPr/>
          <p:nvPr/>
        </p:nvSpPr>
        <p:spPr>
          <a:xfrm>
            <a:off x="5759450" y="4127500"/>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5</a:t>
            </a:r>
          </a:p>
        </p:txBody>
      </p:sp>
      <p:sp>
        <p:nvSpPr>
          <p:cNvPr id="578" name="Shape 578"/>
          <p:cNvSpPr/>
          <p:nvPr/>
        </p:nvSpPr>
        <p:spPr>
          <a:xfrm>
            <a:off x="1900236" y="5972175"/>
            <a:ext cx="1549400" cy="763586"/>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ctr">
              <a:lnSpc>
                <a:spcPct val="9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Photosystem II</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P680</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 chlorophyll a</a:t>
            </a:r>
          </a:p>
        </p:txBody>
      </p:sp>
      <p:sp>
        <p:nvSpPr>
          <p:cNvPr id="579" name="Shape 579"/>
          <p:cNvSpPr/>
          <p:nvPr/>
        </p:nvSpPr>
        <p:spPr>
          <a:xfrm>
            <a:off x="5389562" y="5645150"/>
            <a:ext cx="1493836" cy="763586"/>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ctr">
              <a:lnSpc>
                <a:spcPct val="9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Photosystem I</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P700</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 chlorophyll b</a:t>
            </a:r>
          </a:p>
        </p:txBody>
      </p:sp>
      <p:sp>
        <p:nvSpPr>
          <p:cNvPr id="580" name="Shape 580"/>
          <p:cNvSpPr/>
          <p:nvPr/>
        </p:nvSpPr>
        <p:spPr>
          <a:xfrm>
            <a:off x="5678487" y="4906962"/>
            <a:ext cx="358775" cy="260350"/>
          </a:xfrm>
          <a:prstGeom prst="ellipse">
            <a:avLst/>
          </a:prstGeom>
          <a:solidFill>
            <a:srgbClr val="00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1" baseline="0" i="0" lang="en-US" sz="2400" u="none" cap="none" strike="noStrike">
                <a:solidFill>
                  <a:schemeClr val="accent2"/>
                </a:solidFill>
                <a:latin typeface="Arial"/>
                <a:ea typeface="Arial"/>
                <a:cs typeface="Arial"/>
                <a:sym typeface="Arial"/>
              </a:rPr>
              <a:t>e</a:t>
            </a:r>
          </a:p>
        </p:txBody>
      </p:sp>
      <p:sp>
        <p:nvSpPr>
          <p:cNvPr id="581" name="Shape 581"/>
          <p:cNvSpPr/>
          <p:nvPr/>
        </p:nvSpPr>
        <p:spPr>
          <a:xfrm>
            <a:off x="6126162" y="4906962"/>
            <a:ext cx="358775" cy="244474"/>
          </a:xfrm>
          <a:prstGeom prst="ellipse">
            <a:avLst/>
          </a:prstGeom>
          <a:solidFill>
            <a:srgbClr val="00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accent2"/>
              </a:buClr>
              <a:buSzPct val="25000"/>
              <a:buFont typeface="Arial"/>
              <a:buNone/>
            </a:pPr>
            <a:r>
              <a:rPr b="1" baseline="0" i="0" lang="en-US" sz="2400" u="none" cap="none" strike="noStrike">
                <a:solidFill>
                  <a:schemeClr val="accent2"/>
                </a:solidFill>
                <a:latin typeface="Arial"/>
                <a:ea typeface="Arial"/>
                <a:cs typeface="Arial"/>
                <a:sym typeface="Arial"/>
              </a:rPr>
              <a:t>e</a:t>
            </a:r>
          </a:p>
        </p:txBody>
      </p:sp>
      <p:sp>
        <p:nvSpPr>
          <p:cNvPr id="582" name="Shape 582"/>
          <p:cNvSpPr/>
          <p:nvPr/>
        </p:nvSpPr>
        <p:spPr>
          <a:xfrm>
            <a:off x="4981575" y="341312"/>
            <a:ext cx="4130674" cy="566736"/>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Photosynthesis</a:t>
            </a:r>
          </a:p>
        </p:txBody>
      </p:sp>
      <p:sp>
        <p:nvSpPr>
          <p:cNvPr id="583" name="Shape 583"/>
          <p:cNvSpPr/>
          <p:nvPr/>
        </p:nvSpPr>
        <p:spPr>
          <a:xfrm>
            <a:off x="5599112" y="4322762"/>
            <a:ext cx="490537" cy="552449"/>
          </a:xfrm>
          <a:custGeom>
            <a:pathLst>
              <a:path extrusionOk="0" h="120000" w="120000">
                <a:moveTo>
                  <a:pt x="0" y="22068"/>
                </a:moveTo>
                <a:cubicBezTo>
                  <a:pt x="34951" y="11034"/>
                  <a:pt x="69902" y="0"/>
                  <a:pt x="90097" y="16206"/>
                </a:cubicBezTo>
                <a:cubicBezTo>
                  <a:pt x="110291" y="32413"/>
                  <a:pt x="114951" y="76206"/>
                  <a:pt x="120000" y="120000"/>
                </a:cubicBezTo>
              </a:path>
            </a:pathLst>
          </a:custGeom>
          <a:noFill/>
          <a:ln cap="flat" cmpd="sng" w="57150">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584" name="Shape 584"/>
          <p:cNvGrpSpPr/>
          <p:nvPr/>
        </p:nvGrpSpPr>
        <p:grpSpPr>
          <a:xfrm rot="-3300000">
            <a:off x="5172075" y="4068762"/>
            <a:ext cx="358775" cy="596900"/>
            <a:chOff x="2493961" y="3717925"/>
            <a:chExt cx="358775" cy="596900"/>
          </a:xfrm>
        </p:grpSpPr>
        <p:sp>
          <p:nvSpPr>
            <p:cNvPr id="585" name="Shape 585"/>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586" name="Shape 586"/>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sp>
        <p:nvSpPr>
          <p:cNvPr id="587" name="Shape 587"/>
          <p:cNvSpPr/>
          <p:nvPr/>
        </p:nvSpPr>
        <p:spPr>
          <a:xfrm rot="-2340000">
            <a:off x="6215062" y="3835400"/>
            <a:ext cx="2127250" cy="306387"/>
          </a:xfrm>
          <a:prstGeom prst="roundRect">
            <a:avLst>
              <a:gd fmla="val 16667" name="adj"/>
            </a:avLst>
          </a:prstGeom>
          <a:solidFill>
            <a:srgbClr val="000000"/>
          </a:solidFill>
          <a:ln>
            <a:noFill/>
          </a:ln>
        </p:spPr>
        <p:txBody>
          <a:bodyPr anchorCtr="0" anchor="ctr" bIns="0" lIns="91425" rIns="91425" tIns="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fill the e</a:t>
            </a:r>
            <a:r>
              <a:rPr b="1" baseline="30000" i="0" lang="en-US" sz="1800" u="none" cap="none" strike="noStrike">
                <a:solidFill>
                  <a:schemeClr val="lt1"/>
                </a:solidFill>
                <a:latin typeface="Arial"/>
                <a:ea typeface="Arial"/>
                <a:cs typeface="Arial"/>
                <a:sym typeface="Arial"/>
              </a:rPr>
              <a:t>–</a:t>
            </a:r>
            <a:r>
              <a:rPr b="1" baseline="0" i="0" lang="en-US" sz="1800" u="none" cap="none" strike="noStrike">
                <a:solidFill>
                  <a:schemeClr val="lt1"/>
                </a:solidFill>
                <a:latin typeface="Arial"/>
                <a:ea typeface="Arial"/>
                <a:cs typeface="Arial"/>
                <a:sym typeface="Arial"/>
              </a:rPr>
              <a:t> vacancy</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2" name="Shape 592"/>
        <p:cNvGrpSpPr/>
        <p:nvPr/>
      </p:nvGrpSpPr>
      <p:grpSpPr>
        <a:xfrm>
          <a:off x="0" y="0"/>
          <a:ext cx="0" cy="0"/>
          <a:chOff x="0" y="0"/>
          <a:chExt cx="0" cy="0"/>
        </a:xfrm>
      </p:grpSpPr>
      <p:pic>
        <p:nvPicPr>
          <p:cNvPr id="593" name="Shape 593"/>
          <p:cNvPicPr preferRelativeResize="0"/>
          <p:nvPr/>
        </p:nvPicPr>
        <p:blipFill rotWithShape="1">
          <a:blip r:embed="rId3">
            <a:alphaModFix/>
          </a:blip>
          <a:srcRect b="3788" l="0" r="0" t="1262"/>
          <a:stretch/>
        </p:blipFill>
        <p:spPr>
          <a:xfrm>
            <a:off x="273050" y="455612"/>
            <a:ext cx="8710611" cy="5894387"/>
          </a:xfrm>
          <a:prstGeom prst="rect">
            <a:avLst/>
          </a:prstGeom>
          <a:noFill/>
          <a:ln>
            <a:noFill/>
          </a:ln>
        </p:spPr>
      </p:pic>
      <p:sp>
        <p:nvSpPr>
          <p:cNvPr id="594" name="Shape 594"/>
          <p:cNvSpPr/>
          <p:nvPr/>
        </p:nvSpPr>
        <p:spPr>
          <a:xfrm>
            <a:off x="7239000" y="2603500"/>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6</a:t>
            </a:r>
          </a:p>
        </p:txBody>
      </p:sp>
      <p:sp>
        <p:nvSpPr>
          <p:cNvPr id="595" name="Shape 595"/>
          <p:cNvSpPr/>
          <p:nvPr/>
        </p:nvSpPr>
        <p:spPr>
          <a:xfrm>
            <a:off x="7953375" y="2768600"/>
            <a:ext cx="954086" cy="1106487"/>
          </a:xfrm>
          <a:prstGeom prst="ellipse">
            <a:avLst/>
          </a:prstGeom>
          <a:noFill/>
          <a:ln cap="flat" cmpd="sng" w="38100">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596" name="Shape 596"/>
          <p:cNvSpPr/>
          <p:nvPr/>
        </p:nvSpPr>
        <p:spPr>
          <a:xfrm>
            <a:off x="7285036" y="1543050"/>
            <a:ext cx="1804987" cy="306386"/>
          </a:xfrm>
          <a:prstGeom prst="roundRect">
            <a:avLst>
              <a:gd fmla="val 16667" name="adj"/>
            </a:avLst>
          </a:prstGeom>
          <a:solidFill>
            <a:srgbClr val="FFEA18"/>
          </a:solidFill>
          <a:ln>
            <a:noFill/>
          </a:ln>
        </p:spPr>
        <p:txBody>
          <a:bodyPr anchorCtr="0" anchor="t" bIns="0" lIns="18275" rIns="18275"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electron carrier</a:t>
            </a:r>
          </a:p>
        </p:txBody>
      </p:sp>
      <p:grpSp>
        <p:nvGrpSpPr>
          <p:cNvPr id="597" name="Shape 597"/>
          <p:cNvGrpSpPr/>
          <p:nvPr/>
        </p:nvGrpSpPr>
        <p:grpSpPr>
          <a:xfrm>
            <a:off x="5884861" y="2928937"/>
            <a:ext cx="358775" cy="596900"/>
            <a:chOff x="2493961" y="3717925"/>
            <a:chExt cx="358775" cy="596900"/>
          </a:xfrm>
        </p:grpSpPr>
        <p:sp>
          <p:nvSpPr>
            <p:cNvPr id="598" name="Shape 598"/>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599" name="Shape 599"/>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grpSp>
        <p:nvGrpSpPr>
          <p:cNvPr id="600" name="Shape 600"/>
          <p:cNvGrpSpPr/>
          <p:nvPr/>
        </p:nvGrpSpPr>
        <p:grpSpPr>
          <a:xfrm rot="-3300000">
            <a:off x="6380162" y="2168525"/>
            <a:ext cx="358775" cy="596900"/>
            <a:chOff x="2493961" y="3717925"/>
            <a:chExt cx="358775" cy="596900"/>
          </a:xfrm>
        </p:grpSpPr>
        <p:sp>
          <p:nvSpPr>
            <p:cNvPr id="601" name="Shape 601"/>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602" name="Shape 602"/>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sp>
        <p:nvSpPr>
          <p:cNvPr id="603" name="Shape 603"/>
          <p:cNvSpPr/>
          <p:nvPr/>
        </p:nvSpPr>
        <p:spPr>
          <a:xfrm>
            <a:off x="5759450" y="4127500"/>
            <a:ext cx="317500" cy="317500"/>
          </a:xfrm>
          <a:prstGeom prst="ellipse">
            <a:avLst/>
          </a:prstGeom>
          <a:solidFill>
            <a:srgbClr val="0068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5</a:t>
            </a:r>
          </a:p>
        </p:txBody>
      </p:sp>
      <p:pic>
        <p:nvPicPr>
          <p:cNvPr id="604" name="Shape 604"/>
          <p:cNvPicPr preferRelativeResize="0"/>
          <p:nvPr/>
        </p:nvPicPr>
        <p:blipFill rotWithShape="1">
          <a:blip r:embed="rId4">
            <a:alphaModFix/>
          </a:blip>
          <a:srcRect b="0" l="0" r="0" t="0"/>
          <a:stretch/>
        </p:blipFill>
        <p:spPr>
          <a:xfrm>
            <a:off x="7399336" y="5270500"/>
            <a:ext cx="1612900" cy="1431924"/>
          </a:xfrm>
          <a:prstGeom prst="rect">
            <a:avLst/>
          </a:prstGeom>
          <a:noFill/>
          <a:ln>
            <a:noFill/>
          </a:ln>
        </p:spPr>
      </p:pic>
      <p:sp>
        <p:nvSpPr>
          <p:cNvPr id="605" name="Shape 605"/>
          <p:cNvSpPr/>
          <p:nvPr/>
        </p:nvSpPr>
        <p:spPr>
          <a:xfrm>
            <a:off x="6996111" y="4132262"/>
            <a:ext cx="889000" cy="889000"/>
          </a:xfrm>
          <a:prstGeom prst="sun">
            <a:avLst>
              <a:gd fmla="val 25000" name="adj"/>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sun</a:t>
            </a:r>
          </a:p>
        </p:txBody>
      </p:sp>
      <p:grpSp>
        <p:nvGrpSpPr>
          <p:cNvPr id="606" name="Shape 606"/>
          <p:cNvGrpSpPr/>
          <p:nvPr/>
        </p:nvGrpSpPr>
        <p:grpSpPr>
          <a:xfrm rot="1140000">
            <a:off x="7543799" y="4098924"/>
            <a:ext cx="1600198" cy="530224"/>
            <a:chOff x="7543800" y="4251325"/>
            <a:chExt cx="1600198" cy="530224"/>
          </a:xfrm>
        </p:grpSpPr>
        <p:sp>
          <p:nvSpPr>
            <p:cNvPr id="607" name="Shape 607"/>
            <p:cNvSpPr/>
            <p:nvPr/>
          </p:nvSpPr>
          <p:spPr>
            <a:xfrm>
              <a:off x="7551736" y="4267200"/>
              <a:ext cx="1592262" cy="463550"/>
            </a:xfrm>
            <a:prstGeom prst="homePlate">
              <a:avLst>
                <a:gd fmla="val 50000" name="adj"/>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608" name="Shape 608"/>
            <p:cNvSpPr txBox="1"/>
            <p:nvPr/>
          </p:nvSpPr>
          <p:spPr>
            <a:xfrm>
              <a:off x="7543800" y="4251325"/>
              <a:ext cx="1544636" cy="530224"/>
            </a:xfrm>
            <a:prstGeom prst="rect">
              <a:avLst/>
            </a:prstGeom>
            <a:noFill/>
            <a:ln>
              <a:noFill/>
            </a:ln>
          </p:spPr>
          <p:txBody>
            <a:bodyPr anchorCtr="0" anchor="ctr" bIns="45700" lIns="91425" rIns="91425" tIns="45700">
              <a:noAutofit/>
            </a:bodyPr>
            <a:lstStyle/>
            <a:p>
              <a:pPr indent="0" lvl="0" marL="0" marR="0" rtl="0" algn="r">
                <a:lnSpc>
                  <a:spcPct val="8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NADPH</a:t>
              </a:r>
              <a:r>
                <a:rPr b="1" baseline="0" i="0" lang="en-US" sz="1800" u="none" cap="none" strike="noStrike">
                  <a:solidFill>
                    <a:srgbClr val="000000"/>
                  </a:solidFill>
                  <a:latin typeface="Arial"/>
                  <a:ea typeface="Arial"/>
                  <a:cs typeface="Arial"/>
                  <a:sym typeface="Arial"/>
                </a:rPr>
                <a:t> to</a:t>
              </a:r>
              <a:br>
                <a:rPr b="1" baseline="0" i="0" lang="en-US" sz="1800" u="none" cap="none" strike="noStrike">
                  <a:solidFill>
                    <a:srgbClr val="000000"/>
                  </a:solidFill>
                  <a:latin typeface="Arial"/>
                  <a:ea typeface="Arial"/>
                  <a:cs typeface="Arial"/>
                  <a:sym typeface="Arial"/>
                </a:rPr>
              </a:br>
              <a:r>
                <a:rPr b="1" baseline="0" i="0" lang="en-US" sz="1800" u="none" cap="none" strike="noStrike">
                  <a:solidFill>
                    <a:srgbClr val="000000"/>
                  </a:solidFill>
                  <a:latin typeface="Arial"/>
                  <a:ea typeface="Arial"/>
                  <a:cs typeface="Arial"/>
                  <a:sym typeface="Arial"/>
                </a:rPr>
                <a:t>Calvin Cycle</a:t>
              </a:r>
            </a:p>
          </p:txBody>
        </p:sp>
      </p:grpSp>
      <p:sp>
        <p:nvSpPr>
          <p:cNvPr id="609" name="Shape 609"/>
          <p:cNvSpPr/>
          <p:nvPr/>
        </p:nvSpPr>
        <p:spPr>
          <a:xfrm>
            <a:off x="1900236" y="5972175"/>
            <a:ext cx="1549400" cy="763586"/>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ctr">
              <a:lnSpc>
                <a:spcPct val="9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Photosystem II</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P680</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 chlorophyll a</a:t>
            </a:r>
          </a:p>
        </p:txBody>
      </p:sp>
      <p:sp>
        <p:nvSpPr>
          <p:cNvPr id="610" name="Shape 610"/>
          <p:cNvSpPr/>
          <p:nvPr/>
        </p:nvSpPr>
        <p:spPr>
          <a:xfrm>
            <a:off x="5389562" y="5645150"/>
            <a:ext cx="1493836" cy="763586"/>
          </a:xfrm>
          <a:prstGeom prst="roundRect">
            <a:avLst>
              <a:gd fmla="val 16667" name="adj"/>
            </a:avLst>
          </a:prstGeom>
          <a:solidFill>
            <a:srgbClr val="CCFF66"/>
          </a:solidFill>
          <a:ln cap="flat" cmpd="sng" w="28575">
            <a:solidFill>
              <a:srgbClr val="80FF00"/>
            </a:solidFill>
            <a:prstDash val="solid"/>
            <a:miter/>
            <a:headEnd len="med" w="med" type="none"/>
            <a:tailEnd len="med" w="med" type="none"/>
          </a:ln>
        </p:spPr>
        <p:txBody>
          <a:bodyPr anchorCtr="0" anchor="t" bIns="0" lIns="0" rIns="0" tIns="0">
            <a:noAutofit/>
          </a:bodyPr>
          <a:lstStyle/>
          <a:p>
            <a:pPr indent="0" lvl="0" marL="0" marR="0" rtl="0" algn="ctr">
              <a:lnSpc>
                <a:spcPct val="9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Photosystem I</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P700</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 chlorophyll b</a:t>
            </a:r>
          </a:p>
        </p:txBody>
      </p:sp>
      <p:sp>
        <p:nvSpPr>
          <p:cNvPr id="611" name="Shape 611"/>
          <p:cNvSpPr/>
          <p:nvPr/>
        </p:nvSpPr>
        <p:spPr>
          <a:xfrm>
            <a:off x="3511550" y="6157912"/>
            <a:ext cx="2536825" cy="700086"/>
          </a:xfrm>
          <a:prstGeom prst="wedgeEllipseCallout">
            <a:avLst>
              <a:gd fmla="val 33481" name="adj1"/>
              <a:gd fmla="val 1959"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600" u="none" cap="none" strike="noStrike">
                <a:solidFill>
                  <a:srgbClr val="0F116A"/>
                </a:solidFill>
                <a:latin typeface="Comic Sans MS"/>
                <a:ea typeface="Comic Sans MS"/>
                <a:cs typeface="Comic Sans MS"/>
                <a:sym typeface="Comic Sans MS"/>
              </a:rPr>
              <a:t>$$ in the bank…</a:t>
            </a:r>
            <a:br>
              <a:rPr b="1" baseline="0" i="0" lang="en-US" sz="1600" u="none" cap="none" strike="noStrike">
                <a:solidFill>
                  <a:srgbClr val="0F116A"/>
                </a:solidFill>
                <a:latin typeface="Comic Sans MS"/>
                <a:ea typeface="Comic Sans MS"/>
                <a:cs typeface="Comic Sans MS"/>
                <a:sym typeface="Comic Sans MS"/>
              </a:rPr>
            </a:br>
            <a:r>
              <a:rPr b="1" baseline="0" i="0" lang="en-US" sz="1600" u="none" cap="none" strike="noStrike">
                <a:solidFill>
                  <a:srgbClr val="0F116A"/>
                </a:solidFill>
                <a:latin typeface="Comic Sans MS"/>
                <a:ea typeface="Comic Sans MS"/>
                <a:cs typeface="Comic Sans MS"/>
                <a:sym typeface="Comic Sans MS"/>
              </a:rPr>
              <a:t>reducing power</a:t>
            </a:r>
            <a:r>
              <a:rPr b="1" baseline="0" i="1" lang="en-US" sz="1600" u="none" cap="none" strike="noStrike">
                <a:solidFill>
                  <a:srgbClr val="0F116A"/>
                </a:solidFill>
                <a:latin typeface="Comic Sans MS"/>
                <a:ea typeface="Comic Sans MS"/>
                <a:cs typeface="Comic Sans MS"/>
                <a:sym typeface="Comic Sans MS"/>
              </a:rPr>
              <a:t>!</a:t>
            </a:r>
          </a:p>
        </p:txBody>
      </p:sp>
      <p:sp>
        <p:nvSpPr>
          <p:cNvPr id="612" name="Shape 612"/>
          <p:cNvSpPr/>
          <p:nvPr/>
        </p:nvSpPr>
        <p:spPr>
          <a:xfrm>
            <a:off x="4981575" y="341312"/>
            <a:ext cx="4130674" cy="566736"/>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Photosynthesis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7" name="Shape 617"/>
        <p:cNvGrpSpPr/>
        <p:nvPr/>
      </p:nvGrpSpPr>
      <p:grpSpPr>
        <a:xfrm>
          <a:off x="0" y="0"/>
          <a:ext cx="0" cy="0"/>
          <a:chOff x="0" y="0"/>
          <a:chExt cx="0" cy="0"/>
        </a:xfrm>
      </p:grpSpPr>
      <p:pic>
        <p:nvPicPr>
          <p:cNvPr id="618" name="Shape 618"/>
          <p:cNvPicPr preferRelativeResize="0"/>
          <p:nvPr/>
        </p:nvPicPr>
        <p:blipFill rotWithShape="1">
          <a:blip r:embed="rId3">
            <a:alphaModFix/>
          </a:blip>
          <a:srcRect b="3308" l="0" r="0" t="0"/>
          <a:stretch/>
        </p:blipFill>
        <p:spPr>
          <a:xfrm>
            <a:off x="50800" y="577850"/>
            <a:ext cx="8988425" cy="6203950"/>
          </a:xfrm>
          <a:prstGeom prst="rect">
            <a:avLst/>
          </a:prstGeom>
          <a:noFill/>
          <a:ln>
            <a:noFill/>
          </a:ln>
        </p:spPr>
      </p:pic>
      <p:sp>
        <p:nvSpPr>
          <p:cNvPr id="619" name="Shape 619"/>
          <p:cNvSpPr/>
          <p:nvPr/>
        </p:nvSpPr>
        <p:spPr>
          <a:xfrm>
            <a:off x="1822450" y="4765675"/>
            <a:ext cx="1100136" cy="339724"/>
          </a:xfrm>
          <a:prstGeom prst="roundRect">
            <a:avLst>
              <a:gd fmla="val 16667" name="adj"/>
            </a:avLst>
          </a:prstGeom>
          <a:solidFill>
            <a:srgbClr val="0080FF"/>
          </a:solidFill>
          <a:ln>
            <a:noFill/>
          </a:ln>
        </p:spPr>
        <p:txBody>
          <a:bodyPr anchorCtr="0" anchor="ctr" bIns="0" lIns="0" rIns="0" tIns="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2000" u="none" cap="none" strike="noStrike">
                <a:solidFill>
                  <a:schemeClr val="lt1"/>
                </a:solidFill>
                <a:latin typeface="Arial"/>
                <a:ea typeface="Arial"/>
                <a:cs typeface="Arial"/>
                <a:sym typeface="Arial"/>
              </a:rPr>
              <a:t>split H</a:t>
            </a:r>
            <a:r>
              <a:rPr b="1" baseline="-25000" i="0" lang="en-US" sz="2000" u="none" cap="none" strike="noStrike">
                <a:solidFill>
                  <a:schemeClr val="lt1"/>
                </a:solidFill>
                <a:latin typeface="Arial"/>
                <a:ea typeface="Arial"/>
                <a:cs typeface="Arial"/>
                <a:sym typeface="Arial"/>
              </a:rPr>
              <a:t>2</a:t>
            </a:r>
            <a:r>
              <a:rPr b="1" baseline="0" i="0" lang="en-US" sz="2000" u="none" cap="none" strike="noStrike">
                <a:solidFill>
                  <a:schemeClr val="lt1"/>
                </a:solidFill>
                <a:latin typeface="Arial"/>
                <a:ea typeface="Arial"/>
                <a:cs typeface="Arial"/>
                <a:sym typeface="Arial"/>
              </a:rPr>
              <a:t>O</a:t>
            </a:r>
          </a:p>
        </p:txBody>
      </p:sp>
      <p:sp>
        <p:nvSpPr>
          <p:cNvPr id="620" name="Shape 620"/>
          <p:cNvSpPr/>
          <p:nvPr/>
        </p:nvSpPr>
        <p:spPr>
          <a:xfrm>
            <a:off x="4981575" y="341312"/>
            <a:ext cx="4130674" cy="566736"/>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Photosynthesis</a:t>
            </a:r>
          </a:p>
        </p:txBody>
      </p:sp>
      <p:sp>
        <p:nvSpPr>
          <p:cNvPr id="621" name="Shape 621"/>
          <p:cNvSpPr/>
          <p:nvPr/>
        </p:nvSpPr>
        <p:spPr>
          <a:xfrm flipH="1" rot="10800000">
            <a:off x="3190875" y="4294187"/>
            <a:ext cx="327025" cy="327025"/>
          </a:xfrm>
          <a:prstGeom prst="ellipse">
            <a:avLst/>
          </a:pr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2400" u="none" cap="none" strike="noStrike">
                <a:solidFill>
                  <a:schemeClr val="lt1"/>
                </a:solidFill>
                <a:latin typeface="Arial"/>
                <a:ea typeface="Arial"/>
                <a:cs typeface="Arial"/>
                <a:sym typeface="Arial"/>
              </a:rPr>
              <a:t>O</a:t>
            </a:r>
          </a:p>
        </p:txBody>
      </p:sp>
      <p:sp>
        <p:nvSpPr>
          <p:cNvPr id="622" name="Shape 622"/>
          <p:cNvSpPr/>
          <p:nvPr/>
        </p:nvSpPr>
        <p:spPr>
          <a:xfrm>
            <a:off x="1498600" y="3454400"/>
            <a:ext cx="1695450" cy="935037"/>
          </a:xfrm>
          <a:custGeom>
            <a:pathLst>
              <a:path extrusionOk="0" h="120000" w="120000">
                <a:moveTo>
                  <a:pt x="120000" y="120000"/>
                </a:moveTo>
                <a:cubicBezTo>
                  <a:pt x="107812" y="115582"/>
                  <a:pt x="95625" y="111165"/>
                  <a:pt x="93046" y="103803"/>
                </a:cubicBezTo>
                <a:cubicBezTo>
                  <a:pt x="90468" y="96441"/>
                  <a:pt x="107343" y="76564"/>
                  <a:pt x="104296" y="75828"/>
                </a:cubicBezTo>
                <a:cubicBezTo>
                  <a:pt x="101250" y="75092"/>
                  <a:pt x="78281" y="101226"/>
                  <a:pt x="75234" y="98650"/>
                </a:cubicBezTo>
                <a:cubicBezTo>
                  <a:pt x="72187" y="96073"/>
                  <a:pt x="90468" y="62576"/>
                  <a:pt x="86484" y="60000"/>
                </a:cubicBezTo>
                <a:cubicBezTo>
                  <a:pt x="82500" y="57423"/>
                  <a:pt x="54843" y="85766"/>
                  <a:pt x="51562" y="82822"/>
                </a:cubicBezTo>
                <a:cubicBezTo>
                  <a:pt x="48281" y="79877"/>
                  <a:pt x="71484" y="44539"/>
                  <a:pt x="67265" y="42331"/>
                </a:cubicBezTo>
                <a:cubicBezTo>
                  <a:pt x="63046" y="40122"/>
                  <a:pt x="30234" y="72515"/>
                  <a:pt x="25781" y="68834"/>
                </a:cubicBezTo>
                <a:cubicBezTo>
                  <a:pt x="21328" y="65153"/>
                  <a:pt x="44531" y="32392"/>
                  <a:pt x="40312" y="20981"/>
                </a:cubicBezTo>
                <a:cubicBezTo>
                  <a:pt x="36093" y="9570"/>
                  <a:pt x="18046" y="4785"/>
                  <a:pt x="0" y="0"/>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623" name="Shape 623"/>
          <p:cNvPicPr preferRelativeResize="0"/>
          <p:nvPr/>
        </p:nvPicPr>
        <p:blipFill rotWithShape="1">
          <a:blip r:embed="rId4">
            <a:alphaModFix/>
          </a:blip>
          <a:srcRect b="0" l="0" r="0" t="0"/>
          <a:stretch/>
        </p:blipFill>
        <p:spPr>
          <a:xfrm>
            <a:off x="8228011" y="3475037"/>
            <a:ext cx="825499" cy="733425"/>
          </a:xfrm>
          <a:prstGeom prst="rect">
            <a:avLst/>
          </a:prstGeom>
          <a:noFill/>
          <a:ln>
            <a:noFill/>
          </a:ln>
        </p:spPr>
      </p:pic>
      <p:sp>
        <p:nvSpPr>
          <p:cNvPr id="624" name="Shape 624"/>
          <p:cNvSpPr/>
          <p:nvPr/>
        </p:nvSpPr>
        <p:spPr>
          <a:xfrm>
            <a:off x="6367462" y="5973762"/>
            <a:ext cx="1127125" cy="738187"/>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sp>
        <p:nvSpPr>
          <p:cNvPr id="625" name="Shape 625"/>
          <p:cNvSpPr/>
          <p:nvPr/>
        </p:nvSpPr>
        <p:spPr>
          <a:xfrm>
            <a:off x="7496175" y="4337050"/>
            <a:ext cx="1746250" cy="463550"/>
          </a:xfrm>
          <a:prstGeom prst="homePlate">
            <a:avLst>
              <a:gd fmla="val 50000" name="adj"/>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to Calvin Cycle</a:t>
            </a:r>
          </a:p>
        </p:txBody>
      </p:sp>
      <p:grpSp>
        <p:nvGrpSpPr>
          <p:cNvPr id="626" name="Shape 626"/>
          <p:cNvGrpSpPr/>
          <p:nvPr/>
        </p:nvGrpSpPr>
        <p:grpSpPr>
          <a:xfrm>
            <a:off x="4652962" y="4024312"/>
            <a:ext cx="1831975" cy="849311"/>
            <a:chOff x="4652962" y="4024312"/>
            <a:chExt cx="1831975" cy="849311"/>
          </a:xfrm>
        </p:grpSpPr>
        <p:sp>
          <p:nvSpPr>
            <p:cNvPr id="627" name="Shape 627"/>
            <p:cNvSpPr txBox="1"/>
            <p:nvPr/>
          </p:nvSpPr>
          <p:spPr>
            <a:xfrm>
              <a:off x="4930775" y="4102100"/>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28" name="Shape 628"/>
            <p:cNvSpPr txBox="1"/>
            <p:nvPr/>
          </p:nvSpPr>
          <p:spPr>
            <a:xfrm>
              <a:off x="5119687" y="4213225"/>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29" name="Shape 629"/>
            <p:cNvSpPr txBox="1"/>
            <p:nvPr/>
          </p:nvSpPr>
          <p:spPr>
            <a:xfrm>
              <a:off x="5272087" y="4367212"/>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30" name="Shape 630"/>
            <p:cNvSpPr txBox="1"/>
            <p:nvPr/>
          </p:nvSpPr>
          <p:spPr>
            <a:xfrm>
              <a:off x="5410200" y="4024312"/>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31" name="Shape 631"/>
            <p:cNvSpPr txBox="1"/>
            <p:nvPr/>
          </p:nvSpPr>
          <p:spPr>
            <a:xfrm>
              <a:off x="5449887" y="4465637"/>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32" name="Shape 632"/>
            <p:cNvSpPr txBox="1"/>
            <p:nvPr/>
          </p:nvSpPr>
          <p:spPr>
            <a:xfrm>
              <a:off x="5648325" y="4168775"/>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33" name="Shape 633"/>
            <p:cNvSpPr txBox="1"/>
            <p:nvPr/>
          </p:nvSpPr>
          <p:spPr>
            <a:xfrm>
              <a:off x="5718175" y="4476750"/>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34" name="Shape 634"/>
            <p:cNvSpPr txBox="1"/>
            <p:nvPr/>
          </p:nvSpPr>
          <p:spPr>
            <a:xfrm>
              <a:off x="5915025" y="4084637"/>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35" name="Shape 635"/>
            <p:cNvSpPr txBox="1"/>
            <p:nvPr/>
          </p:nvSpPr>
          <p:spPr>
            <a:xfrm>
              <a:off x="6046787" y="4337050"/>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36" name="Shape 636"/>
            <p:cNvSpPr txBox="1"/>
            <p:nvPr/>
          </p:nvSpPr>
          <p:spPr>
            <a:xfrm>
              <a:off x="4652962" y="4173537"/>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sp>
          <p:nvSpPr>
            <p:cNvPr id="637" name="Shape 637"/>
            <p:cNvSpPr txBox="1"/>
            <p:nvPr/>
          </p:nvSpPr>
          <p:spPr>
            <a:xfrm>
              <a:off x="5021262" y="4506912"/>
              <a:ext cx="438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H</a:t>
              </a:r>
              <a:r>
                <a:rPr b="1" baseline="30000" i="0" lang="en-US" sz="1800" u="none" cap="none" strike="noStrike">
                  <a:solidFill>
                    <a:srgbClr val="000000"/>
                  </a:solidFill>
                  <a:latin typeface="Arial"/>
                  <a:ea typeface="Arial"/>
                  <a:cs typeface="Arial"/>
                  <a:sym typeface="Arial"/>
                </a:rPr>
                <a:t>+</a:t>
              </a:r>
            </a:p>
          </p:txBody>
        </p:sp>
      </p:grpSp>
      <p:grpSp>
        <p:nvGrpSpPr>
          <p:cNvPr id="638" name="Shape 638"/>
          <p:cNvGrpSpPr/>
          <p:nvPr/>
        </p:nvGrpSpPr>
        <p:grpSpPr>
          <a:xfrm rot="-3300000">
            <a:off x="2995612" y="3313112"/>
            <a:ext cx="358775" cy="596900"/>
            <a:chOff x="2493961" y="3717925"/>
            <a:chExt cx="358775" cy="596900"/>
          </a:xfrm>
        </p:grpSpPr>
        <p:sp>
          <p:nvSpPr>
            <p:cNvPr id="639" name="Shape 639"/>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640" name="Shape 640"/>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grpSp>
        <p:nvGrpSpPr>
          <p:cNvPr id="641" name="Shape 641"/>
          <p:cNvGrpSpPr/>
          <p:nvPr/>
        </p:nvGrpSpPr>
        <p:grpSpPr>
          <a:xfrm rot="-3300000">
            <a:off x="5618162" y="3259137"/>
            <a:ext cx="358775" cy="596900"/>
            <a:chOff x="2493961" y="3717925"/>
            <a:chExt cx="358775" cy="596900"/>
          </a:xfrm>
        </p:grpSpPr>
        <p:sp>
          <p:nvSpPr>
            <p:cNvPr id="642" name="Shape 642"/>
            <p:cNvSpPr/>
            <p:nvPr/>
          </p:nvSpPr>
          <p:spPr>
            <a:xfrm>
              <a:off x="2493961" y="3717925"/>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sp>
          <p:nvSpPr>
            <p:cNvPr id="643" name="Shape 643"/>
            <p:cNvSpPr/>
            <p:nvPr/>
          </p:nvSpPr>
          <p:spPr>
            <a:xfrm>
              <a:off x="2493961" y="3956050"/>
              <a:ext cx="358775" cy="358775"/>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e</a:t>
              </a:r>
            </a:p>
          </p:txBody>
        </p:sp>
      </p:grpSp>
      <p:sp>
        <p:nvSpPr>
          <p:cNvPr id="644" name="Shape 644"/>
          <p:cNvSpPr/>
          <p:nvPr/>
        </p:nvSpPr>
        <p:spPr>
          <a:xfrm>
            <a:off x="2143125" y="2654300"/>
            <a:ext cx="638174" cy="638174"/>
          </a:xfrm>
          <a:prstGeom prst="sun">
            <a:avLst>
              <a:gd fmla="val 25000" name="adj"/>
            </a:avLst>
          </a:prstGeom>
          <a:solidFill>
            <a:srgbClr val="FFEA18"/>
          </a:solidFill>
          <a:ln cap="flat" cmpd="sng" w="28575">
            <a:solidFill>
              <a:srgbClr val="FF8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sun</a:t>
            </a:r>
          </a:p>
        </p:txBody>
      </p:sp>
      <p:sp>
        <p:nvSpPr>
          <p:cNvPr id="645" name="Shape 645"/>
          <p:cNvSpPr/>
          <p:nvPr/>
        </p:nvSpPr>
        <p:spPr>
          <a:xfrm>
            <a:off x="4603750" y="2654300"/>
            <a:ext cx="638174" cy="638174"/>
          </a:xfrm>
          <a:prstGeom prst="sun">
            <a:avLst>
              <a:gd fmla="val 25000" name="adj"/>
            </a:avLst>
          </a:prstGeom>
          <a:solidFill>
            <a:srgbClr val="FFEA18"/>
          </a:solidFill>
          <a:ln cap="flat" cmpd="sng" w="28575">
            <a:solidFill>
              <a:srgbClr val="FF8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sun</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0" name="Shape 650"/>
        <p:cNvGrpSpPr/>
        <p:nvPr/>
      </p:nvGrpSpPr>
      <p:grpSpPr>
        <a:xfrm>
          <a:off x="0" y="0"/>
          <a:ext cx="0" cy="0"/>
          <a:chOff x="0" y="0"/>
          <a:chExt cx="0" cy="0"/>
        </a:xfrm>
      </p:grpSpPr>
      <p:sp>
        <p:nvSpPr>
          <p:cNvPr id="651" name="Shape 651"/>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ETC of Photosynthesis</a:t>
            </a:r>
          </a:p>
        </p:txBody>
      </p:sp>
      <p:sp>
        <p:nvSpPr>
          <p:cNvPr id="652" name="Shape 652"/>
          <p:cNvSpPr txBox="1"/>
          <p:nvPr>
            <p:ph idx="1" type="body"/>
          </p:nvPr>
        </p:nvSpPr>
        <p:spPr>
          <a:xfrm>
            <a:off x="838200" y="1371600"/>
            <a:ext cx="7772400" cy="53339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20000"/>
              <a:buFont typeface="Noto Symbol"/>
              <a:buChar char="▪"/>
            </a:pPr>
            <a:r>
              <a:rPr b="1" baseline="0" i="0" lang="en-US" sz="2600" u="none" cap="none" strike="noStrike">
                <a:solidFill>
                  <a:srgbClr val="0F116A"/>
                </a:solidFill>
                <a:latin typeface="Arial"/>
                <a:ea typeface="Arial"/>
                <a:cs typeface="Arial"/>
                <a:sym typeface="Arial"/>
              </a:rPr>
              <a:t>ETC uses </a:t>
            </a:r>
            <a:r>
              <a:rPr b="1" baseline="0" i="0" lang="en-US" sz="2600" u="sng" cap="none" strike="noStrike">
                <a:solidFill>
                  <a:srgbClr val="0C8F0F"/>
                </a:solidFill>
                <a:latin typeface="Arial"/>
                <a:ea typeface="Arial"/>
                <a:cs typeface="Arial"/>
                <a:sym typeface="Arial"/>
              </a:rPr>
              <a:t>light energy</a:t>
            </a:r>
            <a:r>
              <a:rPr b="1" baseline="0" i="0" lang="en-US" sz="2600" u="none" cap="none" strike="noStrike">
                <a:solidFill>
                  <a:srgbClr val="0F116A"/>
                </a:solidFill>
                <a:latin typeface="Arial"/>
                <a:ea typeface="Arial"/>
                <a:cs typeface="Arial"/>
                <a:sym typeface="Arial"/>
              </a:rPr>
              <a:t> to produce</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rgbClr val="CC0000"/>
                </a:solidFill>
                <a:latin typeface="Arial"/>
                <a:ea typeface="Arial"/>
                <a:cs typeface="Arial"/>
                <a:sym typeface="Arial"/>
              </a:rPr>
              <a:t>ATP</a:t>
            </a:r>
            <a:r>
              <a:rPr b="1" baseline="0" i="0" lang="en-US" sz="2400" u="none" cap="none" strike="noStrike">
                <a:solidFill>
                  <a:schemeClr val="dk1"/>
                </a:solidFill>
                <a:latin typeface="Arial"/>
                <a:ea typeface="Arial"/>
                <a:cs typeface="Arial"/>
                <a:sym typeface="Arial"/>
              </a:rPr>
              <a:t> &amp; </a:t>
            </a:r>
            <a:r>
              <a:rPr b="1" baseline="0" i="0" lang="en-US" sz="2400" u="none" cap="none" strike="noStrike">
                <a:solidFill>
                  <a:srgbClr val="CC0000"/>
                </a:solidFill>
                <a:latin typeface="Arial"/>
                <a:ea typeface="Arial"/>
                <a:cs typeface="Arial"/>
                <a:sym typeface="Arial"/>
              </a:rPr>
              <a:t>NADPH</a:t>
            </a:r>
          </a:p>
          <a:p>
            <a:pPr indent="-228600" lvl="2" marL="1143000" marR="0" rtl="0" algn="l">
              <a:lnSpc>
                <a:spcPct val="9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go to Calvin cycle</a:t>
            </a:r>
          </a:p>
          <a:p>
            <a:pPr indent="-342900" lvl="0" marL="342900" marR="0" rtl="0" algn="l">
              <a:lnSpc>
                <a:spcPct val="90000"/>
              </a:lnSpc>
              <a:spcBef>
                <a:spcPts val="520"/>
              </a:spcBef>
              <a:spcAft>
                <a:spcPts val="0"/>
              </a:spcAft>
              <a:buClr>
                <a:srgbClr val="0F116A"/>
              </a:buClr>
              <a:buSzPct val="120000"/>
              <a:buFont typeface="Noto Symbol"/>
              <a:buChar char="▪"/>
            </a:pPr>
            <a:r>
              <a:rPr b="1" baseline="0" i="0" lang="en-US" sz="2600" u="none" cap="none" strike="noStrike">
                <a:solidFill>
                  <a:srgbClr val="0F116A"/>
                </a:solidFill>
                <a:latin typeface="Arial"/>
                <a:ea typeface="Arial"/>
                <a:cs typeface="Arial"/>
                <a:sym typeface="Arial"/>
              </a:rPr>
              <a:t>PS II absorbs </a:t>
            </a:r>
            <a:r>
              <a:rPr b="1" baseline="0" i="0" lang="en-US" sz="2600" u="none" cap="none" strike="noStrike">
                <a:solidFill>
                  <a:srgbClr val="0C8F0F"/>
                </a:solidFill>
                <a:latin typeface="Arial"/>
                <a:ea typeface="Arial"/>
                <a:cs typeface="Arial"/>
                <a:sym typeface="Arial"/>
              </a:rPr>
              <a:t>light</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excited electron passes from chlorophyll to “primary electron acceptor”</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need to replace electron in chlorophyll</a:t>
            </a:r>
          </a:p>
          <a:p>
            <a:pPr indent="-285750" lvl="1" marL="742950" marR="0" rtl="0" algn="l">
              <a:lnSpc>
                <a:spcPct val="9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enzyme </a:t>
            </a:r>
            <a:r>
              <a:rPr b="1" baseline="0" i="0" lang="en-US" sz="2400" u="sng" cap="none" strike="noStrike">
                <a:solidFill>
                  <a:srgbClr val="CC0000"/>
                </a:solidFill>
                <a:latin typeface="Arial"/>
                <a:ea typeface="Arial"/>
                <a:cs typeface="Arial"/>
                <a:sym typeface="Arial"/>
              </a:rPr>
              <a:t>extracts electrons from H</a:t>
            </a:r>
            <a:r>
              <a:rPr b="1" baseline="-25000" i="0" lang="en-US" sz="2400" u="none" cap="none" strike="noStrike">
                <a:solidFill>
                  <a:srgbClr val="CC0000"/>
                </a:solidFill>
                <a:latin typeface="Arial"/>
                <a:ea typeface="Arial"/>
                <a:cs typeface="Arial"/>
                <a:sym typeface="Arial"/>
              </a:rPr>
              <a:t>2</a:t>
            </a:r>
            <a:r>
              <a:rPr b="1" baseline="0" i="0" lang="en-US" sz="2400" u="sng" cap="none" strike="noStrike">
                <a:solidFill>
                  <a:srgbClr val="CC0000"/>
                </a:solidFill>
                <a:latin typeface="Arial"/>
                <a:ea typeface="Arial"/>
                <a:cs typeface="Arial"/>
                <a:sym typeface="Arial"/>
              </a:rPr>
              <a:t>O</a:t>
            </a:r>
            <a:r>
              <a:rPr b="1" baseline="0" i="0" lang="en-US" sz="2400" u="none" cap="none" strike="noStrike">
                <a:solidFill>
                  <a:schemeClr val="dk1"/>
                </a:solidFill>
                <a:latin typeface="Arial"/>
                <a:ea typeface="Arial"/>
                <a:cs typeface="Arial"/>
                <a:sym typeface="Arial"/>
              </a:rPr>
              <a:t> &amp; supplies them to chlorophyll</a:t>
            </a:r>
          </a:p>
          <a:p>
            <a:pPr indent="-228600" lvl="2" marL="1143000" marR="0" rtl="0" algn="l">
              <a:lnSpc>
                <a:spcPct val="9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splits H</a:t>
            </a:r>
            <a:r>
              <a:rPr b="1" baseline="-25000" i="0" lang="en-US" sz="2400" u="none" cap="none" strike="noStrike">
                <a:solidFill>
                  <a:srgbClr val="CC0000"/>
                </a:solidFill>
                <a:latin typeface="Arial"/>
                <a:ea typeface="Arial"/>
                <a:cs typeface="Arial"/>
                <a:sym typeface="Arial"/>
              </a:rPr>
              <a:t>2</a:t>
            </a:r>
            <a:r>
              <a:rPr b="1" baseline="0" i="0" lang="en-US" sz="2400" u="sng" cap="none" strike="noStrike">
                <a:solidFill>
                  <a:srgbClr val="CC0000"/>
                </a:solidFill>
                <a:latin typeface="Arial"/>
                <a:ea typeface="Arial"/>
                <a:cs typeface="Arial"/>
                <a:sym typeface="Arial"/>
              </a:rPr>
              <a:t>O</a:t>
            </a:r>
          </a:p>
          <a:p>
            <a:pPr indent="-228600" lvl="2" marL="1143000" marR="0" rtl="0" algn="l">
              <a:lnSpc>
                <a:spcPct val="9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O combines with another O to form O</a:t>
            </a:r>
            <a:r>
              <a:rPr b="1" baseline="-25000" i="0" lang="en-US" sz="2400" u="none" cap="none" strike="noStrike">
                <a:solidFill>
                  <a:srgbClr val="CC0000"/>
                </a:solidFill>
                <a:latin typeface="Arial"/>
                <a:ea typeface="Arial"/>
                <a:cs typeface="Arial"/>
                <a:sym typeface="Arial"/>
              </a:rPr>
              <a:t>2</a:t>
            </a:r>
          </a:p>
          <a:p>
            <a:pPr indent="-228600" lvl="2" marL="1143000" marR="0" rtl="0" algn="l">
              <a:lnSpc>
                <a:spcPct val="9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O</a:t>
            </a:r>
            <a:r>
              <a:rPr b="1" baseline="-25000" i="0" lang="en-US" sz="2400" u="none" cap="none" strike="noStrike">
                <a:solidFill>
                  <a:srgbClr val="CC0000"/>
                </a:solidFill>
                <a:latin typeface="Arial"/>
                <a:ea typeface="Arial"/>
                <a:cs typeface="Arial"/>
                <a:sym typeface="Arial"/>
              </a:rPr>
              <a:t>2</a:t>
            </a:r>
            <a:r>
              <a:rPr b="1" baseline="0" i="0" lang="en-US" sz="2400" u="sng" cap="none" strike="noStrike">
                <a:solidFill>
                  <a:srgbClr val="CC0000"/>
                </a:solidFill>
                <a:latin typeface="Arial"/>
                <a:ea typeface="Arial"/>
                <a:cs typeface="Arial"/>
                <a:sym typeface="Arial"/>
              </a:rPr>
              <a:t> released to atmosphere</a:t>
            </a:r>
          </a:p>
          <a:p>
            <a:pPr indent="-228600" lvl="2" marL="1143000" marR="0" rtl="0" algn="l">
              <a:lnSpc>
                <a:spcPct val="9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and we breathe easier!</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7" name="Shape 657"/>
        <p:cNvGrpSpPr/>
        <p:nvPr/>
      </p:nvGrpSpPr>
      <p:grpSpPr>
        <a:xfrm>
          <a:off x="0" y="0"/>
          <a:ext cx="0" cy="0"/>
          <a:chOff x="0" y="0"/>
          <a:chExt cx="0" cy="0"/>
        </a:xfrm>
      </p:grpSpPr>
      <p:grpSp>
        <p:nvGrpSpPr>
          <p:cNvPr id="658" name="Shape 658"/>
          <p:cNvGrpSpPr/>
          <p:nvPr/>
        </p:nvGrpSpPr>
        <p:grpSpPr>
          <a:xfrm>
            <a:off x="722312" y="2506661"/>
            <a:ext cx="7896225" cy="1371600"/>
            <a:chOff x="714375" y="2438400"/>
            <a:chExt cx="7896225" cy="1371600"/>
          </a:xfrm>
        </p:grpSpPr>
        <p:grpSp>
          <p:nvGrpSpPr>
            <p:cNvPr id="659" name="Shape 659"/>
            <p:cNvGrpSpPr/>
            <p:nvPr/>
          </p:nvGrpSpPr>
          <p:grpSpPr>
            <a:xfrm>
              <a:off x="838200" y="2895600"/>
              <a:ext cx="7772400" cy="914400"/>
              <a:chOff x="685800" y="5486400"/>
              <a:chExt cx="7772400" cy="914400"/>
            </a:xfrm>
          </p:grpSpPr>
          <p:sp>
            <p:nvSpPr>
              <p:cNvPr id="660" name="Shape 660"/>
              <p:cNvSpPr txBox="1"/>
              <p:nvPr/>
            </p:nvSpPr>
            <p:spPr>
              <a:xfrm>
                <a:off x="685800" y="5486400"/>
                <a:ext cx="7772400" cy="9144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661" name="Shape 661"/>
              <p:cNvGrpSpPr/>
              <p:nvPr/>
            </p:nvGrpSpPr>
            <p:grpSpPr>
              <a:xfrm>
                <a:off x="996950" y="5670550"/>
                <a:ext cx="6757987" cy="727074"/>
                <a:chOff x="996950" y="5670550"/>
                <a:chExt cx="6757987" cy="727074"/>
              </a:xfrm>
            </p:grpSpPr>
            <p:sp>
              <p:nvSpPr>
                <p:cNvPr id="662" name="Shape 662"/>
                <p:cNvSpPr txBox="1"/>
                <p:nvPr/>
              </p:nvSpPr>
              <p:spPr>
                <a:xfrm>
                  <a:off x="996950"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6CO</a:t>
                  </a:r>
                  <a:r>
                    <a:rPr b="1" baseline="-25000" i="0" lang="en-US" sz="2600" u="none" cap="none" strike="noStrike">
                      <a:solidFill>
                        <a:srgbClr val="0F116A"/>
                      </a:solidFill>
                      <a:latin typeface="Arial"/>
                      <a:ea typeface="Arial"/>
                      <a:cs typeface="Arial"/>
                      <a:sym typeface="Arial"/>
                    </a:rPr>
                    <a:t>2</a:t>
                  </a:r>
                </a:p>
              </p:txBody>
            </p:sp>
            <p:sp>
              <p:nvSpPr>
                <p:cNvPr id="663" name="Shape 663"/>
                <p:cNvSpPr txBox="1"/>
                <p:nvPr/>
              </p:nvSpPr>
              <p:spPr>
                <a:xfrm>
                  <a:off x="2389186"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6H</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O</a:t>
                  </a:r>
                </a:p>
              </p:txBody>
            </p:sp>
            <p:sp>
              <p:nvSpPr>
                <p:cNvPr id="664" name="Shape 664"/>
                <p:cNvSpPr txBox="1"/>
                <p:nvPr/>
              </p:nvSpPr>
              <p:spPr>
                <a:xfrm>
                  <a:off x="5257800" y="5722937"/>
                  <a:ext cx="13128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400" u="none" cap="none" strike="noStrike">
                      <a:solidFill>
                        <a:srgbClr val="0F116A"/>
                      </a:solidFill>
                      <a:latin typeface="Arial"/>
                      <a:ea typeface="Arial"/>
                      <a:cs typeface="Arial"/>
                      <a:sym typeface="Arial"/>
                    </a:rPr>
                    <a:t>C</a:t>
                  </a:r>
                  <a:r>
                    <a:rPr b="1" baseline="-25000" i="0" lang="en-US" sz="2400" u="none" cap="none" strike="noStrike">
                      <a:solidFill>
                        <a:srgbClr val="0F116A"/>
                      </a:solidFill>
                      <a:latin typeface="Arial"/>
                      <a:ea typeface="Arial"/>
                      <a:cs typeface="Arial"/>
                      <a:sym typeface="Arial"/>
                    </a:rPr>
                    <a:t>6</a:t>
                  </a:r>
                  <a:r>
                    <a:rPr b="1" baseline="0" i="0" lang="en-US" sz="2400" u="none" cap="none" strike="noStrike">
                      <a:solidFill>
                        <a:srgbClr val="0F116A"/>
                      </a:solidFill>
                      <a:latin typeface="Arial"/>
                      <a:ea typeface="Arial"/>
                      <a:cs typeface="Arial"/>
                      <a:sym typeface="Arial"/>
                    </a:rPr>
                    <a:t>H</a:t>
                  </a:r>
                  <a:r>
                    <a:rPr b="1" baseline="-25000" i="0" lang="en-US" sz="2400" u="none" cap="none" strike="noStrike">
                      <a:solidFill>
                        <a:srgbClr val="0F116A"/>
                      </a:solidFill>
                      <a:latin typeface="Arial"/>
                      <a:ea typeface="Arial"/>
                      <a:cs typeface="Arial"/>
                      <a:sym typeface="Arial"/>
                    </a:rPr>
                    <a:t>12</a:t>
                  </a:r>
                  <a:r>
                    <a:rPr b="1" baseline="0" i="0" lang="en-US" sz="2400" u="none" cap="none" strike="noStrike">
                      <a:solidFill>
                        <a:srgbClr val="0F116A"/>
                      </a:solidFill>
                      <a:latin typeface="Arial"/>
                      <a:ea typeface="Arial"/>
                      <a:cs typeface="Arial"/>
                      <a:sym typeface="Arial"/>
                    </a:rPr>
                    <a:t>O</a:t>
                  </a:r>
                  <a:r>
                    <a:rPr b="1" baseline="-25000" i="0" lang="en-US" sz="2400" u="none" cap="none" strike="noStrike">
                      <a:solidFill>
                        <a:srgbClr val="0F116A"/>
                      </a:solidFill>
                      <a:latin typeface="Arial"/>
                      <a:ea typeface="Arial"/>
                      <a:cs typeface="Arial"/>
                      <a:sym typeface="Arial"/>
                    </a:rPr>
                    <a:t>6</a:t>
                  </a:r>
                </a:p>
              </p:txBody>
            </p:sp>
            <p:sp>
              <p:nvSpPr>
                <p:cNvPr id="665" name="Shape 665"/>
                <p:cNvSpPr txBox="1"/>
                <p:nvPr/>
              </p:nvSpPr>
              <p:spPr>
                <a:xfrm>
                  <a:off x="7010400" y="5707062"/>
                  <a:ext cx="74453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6O</a:t>
                  </a:r>
                  <a:r>
                    <a:rPr b="1" baseline="-25000" i="0" lang="en-US" sz="2600" u="none" cap="none" strike="noStrike">
                      <a:solidFill>
                        <a:srgbClr val="0F116A"/>
                      </a:solidFill>
                      <a:latin typeface="Arial"/>
                      <a:ea typeface="Arial"/>
                      <a:cs typeface="Arial"/>
                      <a:sym typeface="Arial"/>
                    </a:rPr>
                    <a:t>2</a:t>
                  </a:r>
                </a:p>
              </p:txBody>
            </p:sp>
            <p:sp>
              <p:nvSpPr>
                <p:cNvPr id="666" name="Shape 666"/>
                <p:cNvSpPr txBox="1"/>
                <p:nvPr/>
              </p:nvSpPr>
              <p:spPr>
                <a:xfrm>
                  <a:off x="3505200" y="5670550"/>
                  <a:ext cx="1266825" cy="72707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light</a:t>
                  </a:r>
                </a:p>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energy</a:t>
                  </a:r>
                </a:p>
              </p:txBody>
            </p:sp>
            <p:sp>
              <p:nvSpPr>
                <p:cNvPr id="667" name="Shape 667"/>
                <p:cNvSpPr txBox="1"/>
                <p:nvPr/>
              </p:nvSpPr>
              <p:spPr>
                <a:xfrm>
                  <a:off x="4724400" y="5676900"/>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668" name="Shape 668"/>
                <p:cNvSpPr txBox="1"/>
                <p:nvPr/>
              </p:nvSpPr>
              <p:spPr>
                <a:xfrm>
                  <a:off x="2008186"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669" name="Shape 669"/>
                <p:cNvSpPr txBox="1"/>
                <p:nvPr/>
              </p:nvSpPr>
              <p:spPr>
                <a:xfrm>
                  <a:off x="6553200"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670" name="Shape 670"/>
                <p:cNvSpPr txBox="1"/>
                <p:nvPr/>
              </p:nvSpPr>
              <p:spPr>
                <a:xfrm>
                  <a:off x="3303587"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grpSp>
        </p:grpSp>
        <p:sp>
          <p:nvSpPr>
            <p:cNvPr id="671" name="Shape 671"/>
            <p:cNvSpPr txBox="1"/>
            <p:nvPr/>
          </p:nvSpPr>
          <p:spPr>
            <a:xfrm>
              <a:off x="714375" y="2438400"/>
              <a:ext cx="18414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672" name="Shape 67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Experimental evidence</a:t>
            </a:r>
          </a:p>
        </p:txBody>
      </p:sp>
      <p:sp>
        <p:nvSpPr>
          <p:cNvPr id="673" name="Shape 673"/>
          <p:cNvSpPr txBox="1"/>
          <p:nvPr>
            <p:ph idx="1" type="body"/>
          </p:nvPr>
        </p:nvSpPr>
        <p:spPr>
          <a:xfrm>
            <a:off x="838200" y="1371600"/>
            <a:ext cx="7772400" cy="11128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Where did the O</a:t>
            </a:r>
            <a:r>
              <a:rPr b="1" baseline="-25000" i="0" lang="en-US" sz="3000" u="none" cap="none" strike="noStrike">
                <a:solidFill>
                  <a:srgbClr val="0F116A"/>
                </a:solidFill>
                <a:latin typeface="Arial"/>
                <a:ea typeface="Arial"/>
                <a:cs typeface="Arial"/>
                <a:sym typeface="Arial"/>
              </a:rPr>
              <a:t>2</a:t>
            </a:r>
            <a:r>
              <a:rPr b="1" baseline="0" i="0" lang="en-US" sz="3000" u="none" cap="none" strike="noStrike">
                <a:solidFill>
                  <a:srgbClr val="0F116A"/>
                </a:solidFill>
                <a:latin typeface="Arial"/>
                <a:ea typeface="Arial"/>
                <a:cs typeface="Arial"/>
                <a:sym typeface="Arial"/>
              </a:rPr>
              <a:t> come from?</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radioactive tracer = </a:t>
            </a:r>
            <a:r>
              <a:rPr b="1" baseline="0" i="0" lang="en-US" sz="2800" u="none" cap="none" strike="noStrike">
                <a:solidFill>
                  <a:srgbClr val="CC0000"/>
                </a:solidFill>
                <a:latin typeface="Arial"/>
                <a:ea typeface="Arial"/>
                <a:cs typeface="Arial"/>
                <a:sym typeface="Arial"/>
              </a:rPr>
              <a:t>O</a:t>
            </a:r>
            <a:r>
              <a:rPr b="1" baseline="-25000" i="0" lang="en-US" sz="2800" u="none" cap="none" strike="noStrike">
                <a:solidFill>
                  <a:srgbClr val="CC0000"/>
                </a:solidFill>
                <a:latin typeface="Arial"/>
                <a:ea typeface="Arial"/>
                <a:cs typeface="Arial"/>
                <a:sym typeface="Arial"/>
              </a:rPr>
              <a:t>18</a:t>
            </a:r>
          </a:p>
        </p:txBody>
      </p:sp>
      <p:grpSp>
        <p:nvGrpSpPr>
          <p:cNvPr id="674" name="Shape 674"/>
          <p:cNvGrpSpPr/>
          <p:nvPr/>
        </p:nvGrpSpPr>
        <p:grpSpPr>
          <a:xfrm>
            <a:off x="714375" y="2514600"/>
            <a:ext cx="7896225" cy="1371600"/>
            <a:chOff x="714375" y="2438400"/>
            <a:chExt cx="7896225" cy="1371600"/>
          </a:xfrm>
        </p:grpSpPr>
        <p:grpSp>
          <p:nvGrpSpPr>
            <p:cNvPr id="675" name="Shape 675"/>
            <p:cNvGrpSpPr/>
            <p:nvPr/>
          </p:nvGrpSpPr>
          <p:grpSpPr>
            <a:xfrm>
              <a:off x="838200" y="2895600"/>
              <a:ext cx="7772400" cy="914400"/>
              <a:chOff x="685800" y="5486400"/>
              <a:chExt cx="7772400" cy="914400"/>
            </a:xfrm>
          </p:grpSpPr>
          <p:sp>
            <p:nvSpPr>
              <p:cNvPr id="676" name="Shape 676"/>
              <p:cNvSpPr txBox="1"/>
              <p:nvPr/>
            </p:nvSpPr>
            <p:spPr>
              <a:xfrm>
                <a:off x="685800" y="5486400"/>
                <a:ext cx="7772400" cy="9144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677" name="Shape 677"/>
              <p:cNvGrpSpPr/>
              <p:nvPr/>
            </p:nvGrpSpPr>
            <p:grpSpPr>
              <a:xfrm>
                <a:off x="996950" y="5670550"/>
                <a:ext cx="6757987" cy="727074"/>
                <a:chOff x="996950" y="5670550"/>
                <a:chExt cx="6757987" cy="727074"/>
              </a:xfrm>
            </p:grpSpPr>
            <p:sp>
              <p:nvSpPr>
                <p:cNvPr id="678" name="Shape 678"/>
                <p:cNvSpPr txBox="1"/>
                <p:nvPr/>
              </p:nvSpPr>
              <p:spPr>
                <a:xfrm>
                  <a:off x="996950"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6CO</a:t>
                  </a:r>
                  <a:r>
                    <a:rPr b="1" baseline="-25000" i="0" lang="en-US" sz="2600" u="none" cap="none" strike="noStrike">
                      <a:solidFill>
                        <a:srgbClr val="0F116A"/>
                      </a:solidFill>
                      <a:latin typeface="Arial"/>
                      <a:ea typeface="Arial"/>
                      <a:cs typeface="Arial"/>
                      <a:sym typeface="Arial"/>
                    </a:rPr>
                    <a:t>2</a:t>
                  </a:r>
                </a:p>
              </p:txBody>
            </p:sp>
            <p:sp>
              <p:nvSpPr>
                <p:cNvPr id="679" name="Shape 679"/>
                <p:cNvSpPr txBox="1"/>
                <p:nvPr/>
              </p:nvSpPr>
              <p:spPr>
                <a:xfrm>
                  <a:off x="2389186"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6H</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CC0000"/>
                      </a:solidFill>
                      <a:latin typeface="Arial"/>
                      <a:ea typeface="Arial"/>
                      <a:cs typeface="Arial"/>
                      <a:sym typeface="Arial"/>
                    </a:rPr>
                    <a:t>O</a:t>
                  </a:r>
                </a:p>
              </p:txBody>
            </p:sp>
            <p:sp>
              <p:nvSpPr>
                <p:cNvPr id="680" name="Shape 680"/>
                <p:cNvSpPr txBox="1"/>
                <p:nvPr/>
              </p:nvSpPr>
              <p:spPr>
                <a:xfrm>
                  <a:off x="5257800" y="5722937"/>
                  <a:ext cx="13128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400" u="none" cap="none" strike="noStrike">
                      <a:solidFill>
                        <a:srgbClr val="0F116A"/>
                      </a:solidFill>
                      <a:latin typeface="Arial"/>
                      <a:ea typeface="Arial"/>
                      <a:cs typeface="Arial"/>
                      <a:sym typeface="Arial"/>
                    </a:rPr>
                    <a:t>C</a:t>
                  </a:r>
                  <a:r>
                    <a:rPr b="1" baseline="-25000" i="0" lang="en-US" sz="2400" u="none" cap="none" strike="noStrike">
                      <a:solidFill>
                        <a:srgbClr val="0F116A"/>
                      </a:solidFill>
                      <a:latin typeface="Arial"/>
                      <a:ea typeface="Arial"/>
                      <a:cs typeface="Arial"/>
                      <a:sym typeface="Arial"/>
                    </a:rPr>
                    <a:t>6</a:t>
                  </a:r>
                  <a:r>
                    <a:rPr b="1" baseline="0" i="0" lang="en-US" sz="2400" u="none" cap="none" strike="noStrike">
                      <a:solidFill>
                        <a:srgbClr val="0F116A"/>
                      </a:solidFill>
                      <a:latin typeface="Arial"/>
                      <a:ea typeface="Arial"/>
                      <a:cs typeface="Arial"/>
                      <a:sym typeface="Arial"/>
                    </a:rPr>
                    <a:t>H</a:t>
                  </a:r>
                  <a:r>
                    <a:rPr b="1" baseline="-25000" i="0" lang="en-US" sz="2400" u="none" cap="none" strike="noStrike">
                      <a:solidFill>
                        <a:srgbClr val="0F116A"/>
                      </a:solidFill>
                      <a:latin typeface="Arial"/>
                      <a:ea typeface="Arial"/>
                      <a:cs typeface="Arial"/>
                      <a:sym typeface="Arial"/>
                    </a:rPr>
                    <a:t>12</a:t>
                  </a:r>
                  <a:r>
                    <a:rPr b="1" baseline="0" i="0" lang="en-US" sz="2400" u="none" cap="none" strike="noStrike">
                      <a:solidFill>
                        <a:srgbClr val="0F116A"/>
                      </a:solidFill>
                      <a:latin typeface="Arial"/>
                      <a:ea typeface="Arial"/>
                      <a:cs typeface="Arial"/>
                      <a:sym typeface="Arial"/>
                    </a:rPr>
                    <a:t>O</a:t>
                  </a:r>
                  <a:r>
                    <a:rPr b="1" baseline="-25000" i="0" lang="en-US" sz="2400" u="none" cap="none" strike="noStrike">
                      <a:solidFill>
                        <a:srgbClr val="0F116A"/>
                      </a:solidFill>
                      <a:latin typeface="Arial"/>
                      <a:ea typeface="Arial"/>
                      <a:cs typeface="Arial"/>
                      <a:sym typeface="Arial"/>
                    </a:rPr>
                    <a:t>6</a:t>
                  </a:r>
                </a:p>
              </p:txBody>
            </p:sp>
            <p:sp>
              <p:nvSpPr>
                <p:cNvPr id="681" name="Shape 681"/>
                <p:cNvSpPr txBox="1"/>
                <p:nvPr/>
              </p:nvSpPr>
              <p:spPr>
                <a:xfrm>
                  <a:off x="7010400" y="5707062"/>
                  <a:ext cx="74453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a:t>
                  </a:r>
                  <a:r>
                    <a:rPr b="1" baseline="0" i="0" lang="en-US" sz="2600" u="none" cap="none" strike="noStrike">
                      <a:solidFill>
                        <a:srgbClr val="CC0000"/>
                      </a:solidFill>
                      <a:latin typeface="Arial"/>
                      <a:ea typeface="Arial"/>
                      <a:cs typeface="Arial"/>
                      <a:sym typeface="Arial"/>
                    </a:rPr>
                    <a:t>O</a:t>
                  </a:r>
                  <a:r>
                    <a:rPr b="1" baseline="-25000" i="0" lang="en-US" sz="2600" u="none" cap="none" strike="noStrike">
                      <a:solidFill>
                        <a:srgbClr val="0F116A"/>
                      </a:solidFill>
                      <a:latin typeface="Arial"/>
                      <a:ea typeface="Arial"/>
                      <a:cs typeface="Arial"/>
                      <a:sym typeface="Arial"/>
                    </a:rPr>
                    <a:t>2</a:t>
                  </a:r>
                </a:p>
              </p:txBody>
            </p:sp>
            <p:sp>
              <p:nvSpPr>
                <p:cNvPr id="682" name="Shape 682"/>
                <p:cNvSpPr txBox="1"/>
                <p:nvPr/>
              </p:nvSpPr>
              <p:spPr>
                <a:xfrm>
                  <a:off x="3505200" y="5670550"/>
                  <a:ext cx="1266825" cy="72707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light</a:t>
                  </a:r>
                </a:p>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energy</a:t>
                  </a:r>
                </a:p>
              </p:txBody>
            </p:sp>
            <p:sp>
              <p:nvSpPr>
                <p:cNvPr id="683" name="Shape 683"/>
                <p:cNvSpPr txBox="1"/>
                <p:nvPr/>
              </p:nvSpPr>
              <p:spPr>
                <a:xfrm>
                  <a:off x="4724400" y="5676900"/>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684" name="Shape 684"/>
                <p:cNvSpPr txBox="1"/>
                <p:nvPr/>
              </p:nvSpPr>
              <p:spPr>
                <a:xfrm>
                  <a:off x="2008186"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685" name="Shape 685"/>
                <p:cNvSpPr txBox="1"/>
                <p:nvPr/>
              </p:nvSpPr>
              <p:spPr>
                <a:xfrm>
                  <a:off x="6553200"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686" name="Shape 686"/>
                <p:cNvSpPr txBox="1"/>
                <p:nvPr/>
              </p:nvSpPr>
              <p:spPr>
                <a:xfrm>
                  <a:off x="3303587"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grpSp>
        </p:grpSp>
        <p:sp>
          <p:nvSpPr>
            <p:cNvPr id="687" name="Shape 687"/>
            <p:cNvSpPr txBox="1"/>
            <p:nvPr/>
          </p:nvSpPr>
          <p:spPr>
            <a:xfrm>
              <a:off x="714375" y="2438400"/>
              <a:ext cx="2257425" cy="4889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C8F0F"/>
                </a:buClr>
                <a:buSzPct val="25000"/>
                <a:buFont typeface="Arial"/>
                <a:buNone/>
              </a:pPr>
              <a:r>
                <a:rPr b="1" baseline="0" i="0" lang="en-US" sz="2600" u="none" cap="none" strike="noStrike">
                  <a:solidFill>
                    <a:srgbClr val="0C8F0F"/>
                  </a:solidFill>
                  <a:latin typeface="Arial"/>
                  <a:ea typeface="Arial"/>
                  <a:cs typeface="Arial"/>
                  <a:sym typeface="Arial"/>
                </a:rPr>
                <a:t>Experiment 1</a:t>
              </a:r>
            </a:p>
          </p:txBody>
        </p:sp>
      </p:grpSp>
      <p:grpSp>
        <p:nvGrpSpPr>
          <p:cNvPr id="688" name="Shape 688"/>
          <p:cNvGrpSpPr/>
          <p:nvPr/>
        </p:nvGrpSpPr>
        <p:grpSpPr>
          <a:xfrm>
            <a:off x="714375" y="4191000"/>
            <a:ext cx="7896225" cy="1371600"/>
            <a:chOff x="714375" y="2438400"/>
            <a:chExt cx="7896225" cy="1371600"/>
          </a:xfrm>
        </p:grpSpPr>
        <p:grpSp>
          <p:nvGrpSpPr>
            <p:cNvPr id="689" name="Shape 689"/>
            <p:cNvGrpSpPr/>
            <p:nvPr/>
          </p:nvGrpSpPr>
          <p:grpSpPr>
            <a:xfrm>
              <a:off x="838200" y="2895600"/>
              <a:ext cx="7772400" cy="914400"/>
              <a:chOff x="685800" y="5486400"/>
              <a:chExt cx="7772400" cy="914400"/>
            </a:xfrm>
          </p:grpSpPr>
          <p:sp>
            <p:nvSpPr>
              <p:cNvPr id="690" name="Shape 690"/>
              <p:cNvSpPr txBox="1"/>
              <p:nvPr/>
            </p:nvSpPr>
            <p:spPr>
              <a:xfrm>
                <a:off x="685800" y="5486400"/>
                <a:ext cx="7772400" cy="9144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691" name="Shape 691"/>
              <p:cNvGrpSpPr/>
              <p:nvPr/>
            </p:nvGrpSpPr>
            <p:grpSpPr>
              <a:xfrm>
                <a:off x="996950" y="5670550"/>
                <a:ext cx="6757987" cy="727074"/>
                <a:chOff x="996950" y="5670550"/>
                <a:chExt cx="6757987" cy="727074"/>
              </a:xfrm>
            </p:grpSpPr>
            <p:sp>
              <p:nvSpPr>
                <p:cNvPr id="692" name="Shape 692"/>
                <p:cNvSpPr txBox="1"/>
                <p:nvPr/>
              </p:nvSpPr>
              <p:spPr>
                <a:xfrm>
                  <a:off x="996950"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6C</a:t>
                  </a:r>
                  <a:r>
                    <a:rPr b="1" baseline="0" i="0" lang="en-US" sz="2600" u="none" cap="none" strike="noStrike">
                      <a:solidFill>
                        <a:srgbClr val="CC0000"/>
                      </a:solidFill>
                      <a:latin typeface="Arial"/>
                      <a:ea typeface="Arial"/>
                      <a:cs typeface="Arial"/>
                      <a:sym typeface="Arial"/>
                    </a:rPr>
                    <a:t>O</a:t>
                  </a:r>
                  <a:r>
                    <a:rPr b="1" baseline="-25000" i="0" lang="en-US" sz="2600" u="none" cap="none" strike="noStrike">
                      <a:solidFill>
                        <a:srgbClr val="0F116A"/>
                      </a:solidFill>
                      <a:latin typeface="Arial"/>
                      <a:ea typeface="Arial"/>
                      <a:cs typeface="Arial"/>
                      <a:sym typeface="Arial"/>
                    </a:rPr>
                    <a:t>2</a:t>
                  </a:r>
                </a:p>
              </p:txBody>
            </p:sp>
            <p:sp>
              <p:nvSpPr>
                <p:cNvPr id="693" name="Shape 693"/>
                <p:cNvSpPr txBox="1"/>
                <p:nvPr/>
              </p:nvSpPr>
              <p:spPr>
                <a:xfrm>
                  <a:off x="2389186"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6H</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O</a:t>
                  </a:r>
                </a:p>
              </p:txBody>
            </p:sp>
            <p:sp>
              <p:nvSpPr>
                <p:cNvPr id="694" name="Shape 694"/>
                <p:cNvSpPr txBox="1"/>
                <p:nvPr/>
              </p:nvSpPr>
              <p:spPr>
                <a:xfrm>
                  <a:off x="5257800" y="5722937"/>
                  <a:ext cx="13128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400" u="none" cap="none" strike="noStrike">
                      <a:solidFill>
                        <a:srgbClr val="0F116A"/>
                      </a:solidFill>
                      <a:latin typeface="Arial"/>
                      <a:ea typeface="Arial"/>
                      <a:cs typeface="Arial"/>
                      <a:sym typeface="Arial"/>
                    </a:rPr>
                    <a:t>C</a:t>
                  </a:r>
                  <a:r>
                    <a:rPr b="1" baseline="-25000" i="0" lang="en-US" sz="2400" u="none" cap="none" strike="noStrike">
                      <a:solidFill>
                        <a:srgbClr val="0F116A"/>
                      </a:solidFill>
                      <a:latin typeface="Arial"/>
                      <a:ea typeface="Arial"/>
                      <a:cs typeface="Arial"/>
                      <a:sym typeface="Arial"/>
                    </a:rPr>
                    <a:t>6</a:t>
                  </a:r>
                  <a:r>
                    <a:rPr b="1" baseline="0" i="0" lang="en-US" sz="2400" u="none" cap="none" strike="noStrike">
                      <a:solidFill>
                        <a:srgbClr val="0F116A"/>
                      </a:solidFill>
                      <a:latin typeface="Arial"/>
                      <a:ea typeface="Arial"/>
                      <a:cs typeface="Arial"/>
                      <a:sym typeface="Arial"/>
                    </a:rPr>
                    <a:t>H</a:t>
                  </a:r>
                  <a:r>
                    <a:rPr b="1" baseline="-25000" i="0" lang="en-US" sz="2400" u="none" cap="none" strike="noStrike">
                      <a:solidFill>
                        <a:srgbClr val="0F116A"/>
                      </a:solidFill>
                      <a:latin typeface="Arial"/>
                      <a:ea typeface="Arial"/>
                      <a:cs typeface="Arial"/>
                      <a:sym typeface="Arial"/>
                    </a:rPr>
                    <a:t>12</a:t>
                  </a:r>
                  <a:r>
                    <a:rPr b="1" baseline="0" i="0" lang="en-US" sz="2400" u="none" cap="none" strike="noStrike">
                      <a:solidFill>
                        <a:srgbClr val="CC0000"/>
                      </a:solidFill>
                      <a:latin typeface="Arial"/>
                      <a:ea typeface="Arial"/>
                      <a:cs typeface="Arial"/>
                      <a:sym typeface="Arial"/>
                    </a:rPr>
                    <a:t>O</a:t>
                  </a:r>
                  <a:r>
                    <a:rPr b="1" baseline="-25000" i="0" lang="en-US" sz="2400" u="none" cap="none" strike="noStrike">
                      <a:solidFill>
                        <a:srgbClr val="0F116A"/>
                      </a:solidFill>
                      <a:latin typeface="Arial"/>
                      <a:ea typeface="Arial"/>
                      <a:cs typeface="Arial"/>
                      <a:sym typeface="Arial"/>
                    </a:rPr>
                    <a:t>6</a:t>
                  </a:r>
                </a:p>
              </p:txBody>
            </p:sp>
            <p:sp>
              <p:nvSpPr>
                <p:cNvPr id="695" name="Shape 695"/>
                <p:cNvSpPr txBox="1"/>
                <p:nvPr/>
              </p:nvSpPr>
              <p:spPr>
                <a:xfrm>
                  <a:off x="7010400" y="5707062"/>
                  <a:ext cx="74453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6O</a:t>
                  </a:r>
                  <a:r>
                    <a:rPr b="1" baseline="-25000" i="0" lang="en-US" sz="2600" u="none" cap="none" strike="noStrike">
                      <a:solidFill>
                        <a:srgbClr val="0F116A"/>
                      </a:solidFill>
                      <a:latin typeface="Arial"/>
                      <a:ea typeface="Arial"/>
                      <a:cs typeface="Arial"/>
                      <a:sym typeface="Arial"/>
                    </a:rPr>
                    <a:t>2</a:t>
                  </a:r>
                </a:p>
              </p:txBody>
            </p:sp>
            <p:sp>
              <p:nvSpPr>
                <p:cNvPr id="696" name="Shape 696"/>
                <p:cNvSpPr txBox="1"/>
                <p:nvPr/>
              </p:nvSpPr>
              <p:spPr>
                <a:xfrm>
                  <a:off x="3505200" y="5670550"/>
                  <a:ext cx="1266825" cy="72707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light</a:t>
                  </a:r>
                </a:p>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energy</a:t>
                  </a:r>
                </a:p>
              </p:txBody>
            </p:sp>
            <p:sp>
              <p:nvSpPr>
                <p:cNvPr id="697" name="Shape 697"/>
                <p:cNvSpPr txBox="1"/>
                <p:nvPr/>
              </p:nvSpPr>
              <p:spPr>
                <a:xfrm>
                  <a:off x="4724400" y="5676900"/>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698" name="Shape 698"/>
                <p:cNvSpPr txBox="1"/>
                <p:nvPr/>
              </p:nvSpPr>
              <p:spPr>
                <a:xfrm>
                  <a:off x="2008186"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699" name="Shape 699"/>
                <p:cNvSpPr txBox="1"/>
                <p:nvPr/>
              </p:nvSpPr>
              <p:spPr>
                <a:xfrm>
                  <a:off x="6553200"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700" name="Shape 700"/>
                <p:cNvSpPr txBox="1"/>
                <p:nvPr/>
              </p:nvSpPr>
              <p:spPr>
                <a:xfrm>
                  <a:off x="3303587"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grpSp>
        </p:grpSp>
        <p:sp>
          <p:nvSpPr>
            <p:cNvPr id="701" name="Shape 701"/>
            <p:cNvSpPr txBox="1"/>
            <p:nvPr/>
          </p:nvSpPr>
          <p:spPr>
            <a:xfrm>
              <a:off x="714375" y="2438400"/>
              <a:ext cx="2257425" cy="4889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C8F0F"/>
                </a:buClr>
                <a:buSzPct val="25000"/>
                <a:buFont typeface="Arial"/>
                <a:buNone/>
              </a:pPr>
              <a:r>
                <a:rPr b="1" baseline="0" i="0" lang="en-US" sz="2600" u="none" cap="none" strike="noStrike">
                  <a:solidFill>
                    <a:srgbClr val="0C8F0F"/>
                  </a:solidFill>
                  <a:latin typeface="Arial"/>
                  <a:ea typeface="Arial"/>
                  <a:cs typeface="Arial"/>
                  <a:sym typeface="Arial"/>
                </a:rPr>
                <a:t>Experiment 2</a:t>
              </a:r>
            </a:p>
          </p:txBody>
        </p:sp>
      </p:grpSp>
      <p:sp>
        <p:nvSpPr>
          <p:cNvPr id="702" name="Shape 702"/>
          <p:cNvSpPr txBox="1"/>
          <p:nvPr/>
        </p:nvSpPr>
        <p:spPr>
          <a:xfrm>
            <a:off x="314325" y="6257925"/>
            <a:ext cx="8521699" cy="488949"/>
          </a:xfrm>
          <a:prstGeom prst="rect">
            <a:avLst/>
          </a:prstGeom>
          <a:solidFill>
            <a:srgbClr val="CCFF66"/>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Proved O</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 came from H</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O </a:t>
            </a:r>
            <a:r>
              <a:rPr b="1" baseline="0" i="0" lang="en-US" sz="2600" u="sng" cap="none" strike="noStrike">
                <a:solidFill>
                  <a:srgbClr val="0F116A"/>
                </a:solidFill>
                <a:latin typeface="Arial"/>
                <a:ea typeface="Arial"/>
                <a:cs typeface="Arial"/>
                <a:sym typeface="Arial"/>
              </a:rPr>
              <a:t>not</a:t>
            </a:r>
            <a:r>
              <a:rPr b="1" baseline="0" i="0" lang="en-US" sz="2600" u="none" cap="none" strike="noStrike">
                <a:solidFill>
                  <a:srgbClr val="0F116A"/>
                </a:solidFill>
                <a:latin typeface="Arial"/>
                <a:ea typeface="Arial"/>
                <a:cs typeface="Arial"/>
                <a:sym typeface="Arial"/>
              </a:rPr>
              <a:t> CO</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 = plants split H</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O</a:t>
            </a:r>
            <a:r>
              <a:rPr b="1" baseline="0" i="1" lang="en-US" sz="2600" u="none" cap="none" strike="noStrike">
                <a:solidFill>
                  <a:srgbClr val="0F116A"/>
                </a:solidFill>
                <a:latin typeface="Arial"/>
                <a:ea typeface="Arial"/>
                <a:cs typeface="Arial"/>
                <a:sym typeface="Arial"/>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7" name="Shape 707"/>
        <p:cNvGrpSpPr/>
        <p:nvPr/>
      </p:nvGrpSpPr>
      <p:grpSpPr>
        <a:xfrm>
          <a:off x="0" y="0"/>
          <a:ext cx="0" cy="0"/>
          <a:chOff x="0" y="0"/>
          <a:chExt cx="0" cy="0"/>
        </a:xfrm>
      </p:grpSpPr>
      <p:sp>
        <p:nvSpPr>
          <p:cNvPr id="708" name="Shape 708"/>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Noncyclic Photophosphorylation</a:t>
            </a:r>
          </a:p>
        </p:txBody>
      </p:sp>
      <p:pic>
        <p:nvPicPr>
          <p:cNvPr id="709" name="Shape 709"/>
          <p:cNvPicPr preferRelativeResize="0"/>
          <p:nvPr/>
        </p:nvPicPr>
        <p:blipFill rotWithShape="1">
          <a:blip r:embed="rId3">
            <a:alphaModFix/>
          </a:blip>
          <a:srcRect b="3355" l="0" r="0" t="0"/>
          <a:stretch/>
        </p:blipFill>
        <p:spPr>
          <a:xfrm>
            <a:off x="4197350" y="1600200"/>
            <a:ext cx="4718050" cy="5181600"/>
          </a:xfrm>
          <a:prstGeom prst="rect">
            <a:avLst/>
          </a:prstGeom>
          <a:noFill/>
          <a:ln>
            <a:noFill/>
          </a:ln>
        </p:spPr>
      </p:pic>
      <p:sp>
        <p:nvSpPr>
          <p:cNvPr id="710" name="Shape 710"/>
          <p:cNvSpPr txBox="1"/>
          <p:nvPr>
            <p:ph idx="1" type="body"/>
          </p:nvPr>
        </p:nvSpPr>
        <p:spPr>
          <a:xfrm>
            <a:off x="609600" y="1371600"/>
            <a:ext cx="4884737" cy="38115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Light reactions elevate electrons in </a:t>
            </a:r>
            <a:br>
              <a:rPr b="1" baseline="0" i="0" lang="en-US" sz="3000" u="none" cap="none" strike="noStrike">
                <a:solidFill>
                  <a:srgbClr val="0F116A"/>
                </a:solidFill>
                <a:latin typeface="Arial"/>
                <a:ea typeface="Arial"/>
                <a:cs typeface="Arial"/>
                <a:sym typeface="Arial"/>
              </a:rPr>
            </a:br>
            <a:r>
              <a:rPr b="1" baseline="0" i="0" lang="en-US" sz="3000" u="none" cap="none" strike="noStrike">
                <a:solidFill>
                  <a:srgbClr val="0F116A"/>
                </a:solidFill>
                <a:latin typeface="Arial"/>
                <a:ea typeface="Arial"/>
                <a:cs typeface="Arial"/>
                <a:sym typeface="Arial"/>
              </a:rPr>
              <a:t>2 steps (PS II &amp; PS I)</a:t>
            </a:r>
            <a:r>
              <a:rPr b="1" baseline="0" i="0" lang="en-US" sz="2600" u="none" cap="none" strike="noStrike">
                <a:solidFill>
                  <a:srgbClr val="0F116A"/>
                </a:solidFill>
                <a:latin typeface="Arial"/>
                <a:ea typeface="Arial"/>
                <a:cs typeface="Arial"/>
                <a:sym typeface="Arial"/>
              </a:rPr>
              <a:t>  ** Any time you make NADPH</a:t>
            </a:r>
          </a:p>
          <a:p>
            <a:pPr indent="-285750" lvl="1" marL="742950" marR="0" rtl="0" algn="l">
              <a:lnSpc>
                <a:spcPct val="11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PS II</a:t>
            </a:r>
            <a:r>
              <a:rPr b="1" baseline="0" i="0" lang="en-US" sz="2400" u="none" cap="none" strike="noStrike">
                <a:solidFill>
                  <a:schemeClr val="dk1"/>
                </a:solidFill>
                <a:latin typeface="Arial"/>
                <a:ea typeface="Arial"/>
                <a:cs typeface="Arial"/>
                <a:sym typeface="Arial"/>
              </a:rPr>
              <a:t> generates </a:t>
            </a:r>
            <a:br>
              <a:rPr b="1" baseline="0" i="0" lang="en-US" sz="2400" u="none" cap="none" strike="noStrike">
                <a:solidFill>
                  <a:schemeClr val="dk1"/>
                </a:solidFill>
                <a:latin typeface="Arial"/>
                <a:ea typeface="Arial"/>
                <a:cs typeface="Arial"/>
                <a:sym typeface="Arial"/>
              </a:rPr>
            </a:br>
            <a:r>
              <a:rPr b="1" baseline="0" i="0" lang="en-US" sz="2400" u="sng" cap="none" strike="noStrike">
                <a:solidFill>
                  <a:srgbClr val="CC0000"/>
                </a:solidFill>
                <a:latin typeface="Arial"/>
                <a:ea typeface="Arial"/>
                <a:cs typeface="Arial"/>
                <a:sym typeface="Arial"/>
              </a:rPr>
              <a:t>energy as ATP</a:t>
            </a:r>
          </a:p>
          <a:p>
            <a:pPr indent="-285750" lvl="1" marL="742950" marR="0" rtl="0" algn="l">
              <a:lnSpc>
                <a:spcPct val="11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PS I</a:t>
            </a:r>
            <a:r>
              <a:rPr b="1" baseline="0" i="0" lang="en-US" sz="2400" u="none" cap="none" strike="noStrike">
                <a:solidFill>
                  <a:schemeClr val="dk1"/>
                </a:solidFill>
                <a:latin typeface="Arial"/>
                <a:ea typeface="Arial"/>
                <a:cs typeface="Arial"/>
                <a:sym typeface="Arial"/>
              </a:rPr>
              <a:t> generates </a:t>
            </a:r>
            <a:br>
              <a:rPr b="1" baseline="0" i="0" lang="en-US" sz="2400" u="none" cap="none" strike="noStrike">
                <a:solidFill>
                  <a:schemeClr val="dk1"/>
                </a:solidFill>
                <a:latin typeface="Arial"/>
                <a:ea typeface="Arial"/>
                <a:cs typeface="Arial"/>
                <a:sym typeface="Arial"/>
              </a:rPr>
            </a:br>
            <a:r>
              <a:rPr b="1" baseline="0" i="0" lang="en-US" sz="2400" u="sng" cap="none" strike="noStrike">
                <a:solidFill>
                  <a:srgbClr val="CC0000"/>
                </a:solidFill>
                <a:latin typeface="Arial"/>
                <a:ea typeface="Arial"/>
                <a:cs typeface="Arial"/>
                <a:sym typeface="Arial"/>
              </a:rPr>
              <a:t>reducing power as NADPH</a:t>
            </a:r>
          </a:p>
        </p:txBody>
      </p:sp>
      <p:sp>
        <p:nvSpPr>
          <p:cNvPr id="711" name="Shape 711"/>
          <p:cNvSpPr/>
          <p:nvPr/>
        </p:nvSpPr>
        <p:spPr>
          <a:xfrm>
            <a:off x="6303962" y="4918075"/>
            <a:ext cx="1127125" cy="738187"/>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pic>
        <p:nvPicPr>
          <p:cNvPr id="712" name="Shape 712"/>
          <p:cNvPicPr preferRelativeResize="0"/>
          <p:nvPr/>
        </p:nvPicPr>
        <p:blipFill rotWithShape="1">
          <a:blip r:embed="rId4">
            <a:alphaModFix/>
          </a:blip>
          <a:srcRect b="0" l="0" r="0" t="0"/>
          <a:stretch/>
        </p:blipFill>
        <p:spPr>
          <a:xfrm>
            <a:off x="8204200" y="3268661"/>
            <a:ext cx="896937" cy="7969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7" name="Shape 717"/>
        <p:cNvGrpSpPr/>
        <p:nvPr/>
      </p:nvGrpSpPr>
      <p:grpSpPr>
        <a:xfrm>
          <a:off x="0" y="0"/>
          <a:ext cx="0" cy="0"/>
          <a:chOff x="0" y="0"/>
          <a:chExt cx="0" cy="0"/>
        </a:xfrm>
      </p:grpSpPr>
      <p:sp>
        <p:nvSpPr>
          <p:cNvPr id="718" name="Shape 718"/>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Cyclic photophosphorylation</a:t>
            </a:r>
          </a:p>
        </p:txBody>
      </p:sp>
      <p:pic>
        <p:nvPicPr>
          <p:cNvPr id="719" name="Shape 719"/>
          <p:cNvPicPr preferRelativeResize="0"/>
          <p:nvPr/>
        </p:nvPicPr>
        <p:blipFill rotWithShape="1">
          <a:blip r:embed="rId3">
            <a:alphaModFix/>
          </a:blip>
          <a:srcRect b="3358" l="0" r="1364" t="0"/>
          <a:stretch/>
        </p:blipFill>
        <p:spPr>
          <a:xfrm>
            <a:off x="4451350" y="1330325"/>
            <a:ext cx="4652962" cy="5181600"/>
          </a:xfrm>
          <a:prstGeom prst="rect">
            <a:avLst/>
          </a:prstGeom>
          <a:noFill/>
          <a:ln>
            <a:noFill/>
          </a:ln>
        </p:spPr>
      </p:pic>
      <p:sp>
        <p:nvSpPr>
          <p:cNvPr id="720" name="Shape 720"/>
          <p:cNvSpPr txBox="1"/>
          <p:nvPr>
            <p:ph idx="1" type="body"/>
          </p:nvPr>
        </p:nvSpPr>
        <p:spPr>
          <a:xfrm>
            <a:off x="600075" y="1371600"/>
            <a:ext cx="5053012" cy="4791075"/>
          </a:xfrm>
          <a:prstGeom prst="rect">
            <a:avLst/>
          </a:prstGeom>
          <a:noFill/>
          <a:ln>
            <a:noFill/>
          </a:ln>
        </p:spPr>
        <p:txBody>
          <a:bodyPr anchorCtr="0" anchor="t" bIns="45700" lIns="0" rIns="0"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If </a:t>
            </a:r>
            <a:r>
              <a:rPr b="1" baseline="0" i="0" lang="en-US" sz="3000" u="sng" cap="none" strike="noStrike">
                <a:solidFill>
                  <a:srgbClr val="CC0000"/>
                </a:solidFill>
                <a:latin typeface="Arial"/>
                <a:ea typeface="Arial"/>
                <a:cs typeface="Arial"/>
                <a:sym typeface="Arial"/>
              </a:rPr>
              <a:t>PS I</a:t>
            </a:r>
            <a:r>
              <a:rPr b="1" baseline="0" i="0" lang="en-US" sz="3000" u="none" cap="none" strike="noStrike">
                <a:solidFill>
                  <a:srgbClr val="0F116A"/>
                </a:solidFill>
                <a:latin typeface="Arial"/>
                <a:ea typeface="Arial"/>
                <a:cs typeface="Arial"/>
                <a:sym typeface="Arial"/>
              </a:rPr>
              <a:t> can’t pass electron to NADP…it </a:t>
            </a:r>
            <a:r>
              <a:rPr b="1" baseline="0" i="0" lang="en-US" sz="3000" u="sng" cap="none" strike="noStrike">
                <a:solidFill>
                  <a:srgbClr val="CC0000"/>
                </a:solidFill>
                <a:latin typeface="Arial"/>
                <a:ea typeface="Arial"/>
                <a:cs typeface="Arial"/>
                <a:sym typeface="Arial"/>
              </a:rPr>
              <a:t>cycles back to PS II</a:t>
            </a:r>
            <a:r>
              <a:rPr b="1" baseline="0" i="0" lang="en-US" sz="3000" u="none" cap="none" strike="noStrike">
                <a:solidFill>
                  <a:srgbClr val="0F116A"/>
                </a:solidFill>
                <a:latin typeface="Arial"/>
                <a:ea typeface="Arial"/>
                <a:cs typeface="Arial"/>
                <a:sym typeface="Arial"/>
              </a:rPr>
              <a:t> &amp; makes more </a:t>
            </a:r>
            <a:r>
              <a:rPr b="1" baseline="0" i="0" lang="en-US" sz="3000" u="none" cap="none" strike="noStrike">
                <a:solidFill>
                  <a:srgbClr val="CC0000"/>
                </a:solidFill>
                <a:latin typeface="Arial"/>
                <a:ea typeface="Arial"/>
                <a:cs typeface="Arial"/>
                <a:sym typeface="Arial"/>
              </a:rPr>
              <a:t>ATP</a:t>
            </a:r>
            <a:r>
              <a:rPr b="1" baseline="0" i="0" lang="en-US" sz="3000" u="none" cap="none" strike="noStrike">
                <a:solidFill>
                  <a:srgbClr val="0F116A"/>
                </a:solidFill>
                <a:latin typeface="Arial"/>
                <a:ea typeface="Arial"/>
                <a:cs typeface="Arial"/>
                <a:sym typeface="Arial"/>
              </a:rPr>
              <a:t>, but </a:t>
            </a:r>
            <a:r>
              <a:rPr b="1" baseline="0" i="0" lang="en-US" sz="3000" u="sng" cap="none" strike="noStrike">
                <a:solidFill>
                  <a:srgbClr val="CC0000"/>
                </a:solidFill>
                <a:latin typeface="Arial"/>
                <a:ea typeface="Arial"/>
                <a:cs typeface="Arial"/>
                <a:sym typeface="Arial"/>
              </a:rPr>
              <a:t>no NADPH</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coordinates light reactions to Calvin cycle</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Calvin cycle uses more ATP than NADPH</a:t>
            </a:r>
          </a:p>
        </p:txBody>
      </p:sp>
      <p:sp>
        <p:nvSpPr>
          <p:cNvPr id="721" name="Shape 721"/>
          <p:cNvSpPr txBox="1"/>
          <p:nvPr/>
        </p:nvSpPr>
        <p:spPr>
          <a:xfrm>
            <a:off x="8266111" y="2492375"/>
            <a:ext cx="633412" cy="10366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6200" u="none" cap="none" strike="noStrike">
                <a:solidFill>
                  <a:srgbClr val="CC0000"/>
                </a:solidFill>
                <a:latin typeface="Arial"/>
                <a:ea typeface="Arial"/>
                <a:cs typeface="Arial"/>
                <a:sym typeface="Arial"/>
              </a:rPr>
              <a:t></a:t>
            </a:r>
          </a:p>
        </p:txBody>
      </p:sp>
      <p:sp>
        <p:nvSpPr>
          <p:cNvPr id="722" name="Shape 722"/>
          <p:cNvSpPr/>
          <p:nvPr/>
        </p:nvSpPr>
        <p:spPr>
          <a:xfrm>
            <a:off x="285750" y="5821362"/>
            <a:ext cx="2158999" cy="882649"/>
          </a:xfrm>
          <a:prstGeom prst="roundRect">
            <a:avLst>
              <a:gd fmla="val 16667" name="adj"/>
            </a:avLst>
          </a:prstGeom>
          <a:solidFill>
            <a:srgbClr val="CCFF66"/>
          </a:solidFill>
          <a:ln>
            <a:noFill/>
          </a:ln>
        </p:spPr>
        <p:txBody>
          <a:bodyPr anchorCtr="0" anchor="ctr" bIns="0" lIns="91425" rIns="91425" tIns="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sng" cap="none" strike="noStrike">
                <a:solidFill>
                  <a:srgbClr val="CC0000"/>
                </a:solidFill>
                <a:latin typeface="Arial"/>
                <a:ea typeface="Arial"/>
                <a:cs typeface="Arial"/>
                <a:sym typeface="Arial"/>
              </a:rPr>
              <a:t>18</a:t>
            </a:r>
            <a:r>
              <a:rPr b="1" baseline="0" i="0" lang="en-US" sz="2600" u="none" cap="none" strike="noStrike">
                <a:solidFill>
                  <a:srgbClr val="CC0000"/>
                </a:solidFill>
                <a:latin typeface="Arial"/>
                <a:ea typeface="Arial"/>
                <a:cs typeface="Arial"/>
                <a:sym typeface="Arial"/>
              </a:rPr>
              <a:t> ATP </a:t>
            </a:r>
            <a:r>
              <a:rPr b="1" baseline="0" i="0" lang="en-US" sz="2600" u="none" cap="none" strike="noStrike">
                <a:solidFill>
                  <a:srgbClr val="0F116A"/>
                </a:solidFill>
                <a:latin typeface="Arial"/>
                <a:ea typeface="Arial"/>
                <a:cs typeface="Arial"/>
                <a:sym typeface="Arial"/>
              </a:rPr>
              <a:t>+</a:t>
            </a:r>
            <a:br>
              <a:rPr b="1" baseline="0" i="0" lang="en-US" sz="2600" u="none" cap="none" strike="noStrike">
                <a:solidFill>
                  <a:srgbClr val="0F116A"/>
                </a:solidFill>
                <a:latin typeface="Arial"/>
                <a:ea typeface="Arial"/>
                <a:cs typeface="Arial"/>
                <a:sym typeface="Arial"/>
              </a:rPr>
            </a:br>
            <a:r>
              <a:rPr b="1" baseline="0" i="0" lang="en-US" sz="2600" u="sng" cap="none" strike="noStrike">
                <a:solidFill>
                  <a:srgbClr val="804000"/>
                </a:solidFill>
                <a:latin typeface="Arial"/>
                <a:ea typeface="Arial"/>
                <a:cs typeface="Arial"/>
                <a:sym typeface="Arial"/>
              </a:rPr>
              <a:t>12</a:t>
            </a:r>
            <a:r>
              <a:rPr b="1" baseline="0" i="0" lang="en-US" sz="2600" u="none" cap="none" strike="noStrike">
                <a:solidFill>
                  <a:srgbClr val="804000"/>
                </a:solidFill>
                <a:latin typeface="Arial"/>
                <a:ea typeface="Arial"/>
                <a:cs typeface="Arial"/>
                <a:sym typeface="Arial"/>
              </a:rPr>
              <a:t> NADPH</a:t>
            </a:r>
          </a:p>
        </p:txBody>
      </p:sp>
      <p:sp>
        <p:nvSpPr>
          <p:cNvPr id="723" name="Shape 723"/>
          <p:cNvSpPr/>
          <p:nvPr/>
        </p:nvSpPr>
        <p:spPr>
          <a:xfrm>
            <a:off x="2774950" y="5995987"/>
            <a:ext cx="1720850" cy="533399"/>
          </a:xfrm>
          <a:prstGeom prst="roundRect">
            <a:avLst>
              <a:gd fmla="val 16667"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sng" cap="none" strike="noStrike">
                <a:solidFill>
                  <a:srgbClr val="000000"/>
                </a:solidFill>
                <a:latin typeface="Arial"/>
                <a:ea typeface="Arial"/>
                <a:cs typeface="Arial"/>
                <a:sym typeface="Arial"/>
              </a:rPr>
              <a:t>1</a:t>
            </a:r>
            <a:r>
              <a:rPr b="1" baseline="0" i="0" lang="en-US" sz="2600" u="none" cap="none" strike="noStrike">
                <a:solidFill>
                  <a:srgbClr val="000000"/>
                </a:solidFill>
                <a:latin typeface="Arial"/>
                <a:ea typeface="Arial"/>
                <a:cs typeface="Arial"/>
                <a:sym typeface="Arial"/>
              </a:rPr>
              <a:t> C</a:t>
            </a:r>
            <a:r>
              <a:rPr b="1" baseline="-25000" i="0" lang="en-US" sz="2600" u="none" cap="none" strike="noStrike">
                <a:solidFill>
                  <a:srgbClr val="000000"/>
                </a:solidFill>
                <a:latin typeface="Arial"/>
                <a:ea typeface="Arial"/>
                <a:cs typeface="Arial"/>
                <a:sym typeface="Arial"/>
              </a:rPr>
              <a:t>6</a:t>
            </a:r>
            <a:r>
              <a:rPr b="1" baseline="0" i="0" lang="en-US" sz="2600" u="none" cap="none" strike="noStrike">
                <a:solidFill>
                  <a:srgbClr val="000000"/>
                </a:solidFill>
                <a:latin typeface="Arial"/>
                <a:ea typeface="Arial"/>
                <a:cs typeface="Arial"/>
                <a:sym typeface="Arial"/>
              </a:rPr>
              <a:t>H</a:t>
            </a:r>
            <a:r>
              <a:rPr b="1" baseline="-25000" i="0" lang="en-US" sz="2600" u="none" cap="none" strike="noStrike">
                <a:solidFill>
                  <a:srgbClr val="000000"/>
                </a:solidFill>
                <a:latin typeface="Arial"/>
                <a:ea typeface="Arial"/>
                <a:cs typeface="Arial"/>
                <a:sym typeface="Arial"/>
              </a:rPr>
              <a:t>12</a:t>
            </a:r>
            <a:r>
              <a:rPr b="1" baseline="0" i="0" lang="en-US" sz="2600" u="none" cap="none" strike="noStrike">
                <a:solidFill>
                  <a:srgbClr val="000000"/>
                </a:solidFill>
                <a:latin typeface="Arial"/>
                <a:ea typeface="Arial"/>
                <a:cs typeface="Arial"/>
                <a:sym typeface="Arial"/>
              </a:rPr>
              <a:t>O</a:t>
            </a:r>
            <a:r>
              <a:rPr b="1" baseline="-25000" i="0" lang="en-US" sz="2600" u="none" cap="none" strike="noStrike">
                <a:solidFill>
                  <a:srgbClr val="000000"/>
                </a:solidFill>
                <a:latin typeface="Arial"/>
                <a:ea typeface="Arial"/>
                <a:cs typeface="Arial"/>
                <a:sym typeface="Arial"/>
              </a:rPr>
              <a:t>6</a:t>
            </a:r>
          </a:p>
        </p:txBody>
      </p:sp>
      <p:sp>
        <p:nvSpPr>
          <p:cNvPr id="724" name="Shape 724"/>
          <p:cNvSpPr txBox="1"/>
          <p:nvPr/>
        </p:nvSpPr>
        <p:spPr>
          <a:xfrm>
            <a:off x="2263775" y="5973762"/>
            <a:ext cx="585786" cy="5794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200" u="none" cap="none" strike="noStrike">
                <a:solidFill>
                  <a:srgbClr val="0F116A"/>
                </a:solidFill>
                <a:latin typeface="Arial"/>
                <a:ea typeface="Arial"/>
                <a:cs typeface="Arial"/>
                <a:sym typeface="Arial"/>
              </a:rPr>
              <a:t>→</a:t>
            </a:r>
          </a:p>
        </p:txBody>
      </p:sp>
      <p:sp>
        <p:nvSpPr>
          <p:cNvPr id="725" name="Shape 725"/>
          <p:cNvSpPr/>
          <p:nvPr/>
        </p:nvSpPr>
        <p:spPr>
          <a:xfrm>
            <a:off x="6183312" y="1500187"/>
            <a:ext cx="1658936" cy="968374"/>
          </a:xfrm>
          <a:custGeom>
            <a:pathLst>
              <a:path extrusionOk="0" h="120000" w="120000">
                <a:moveTo>
                  <a:pt x="120000" y="55081"/>
                </a:moveTo>
                <a:cubicBezTo>
                  <a:pt x="92899" y="27540"/>
                  <a:pt x="65913" y="0"/>
                  <a:pt x="45933" y="10819"/>
                </a:cubicBezTo>
                <a:cubicBezTo>
                  <a:pt x="25952" y="21639"/>
                  <a:pt x="7693" y="101901"/>
                  <a:pt x="0" y="120000"/>
                </a:cubicBezTo>
              </a:path>
            </a:pathLst>
          </a:custGeom>
          <a:noFill/>
          <a:ln cap="flat" cmpd="sng" w="762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726" name="Shape 726"/>
          <p:cNvSpPr/>
          <p:nvPr/>
        </p:nvSpPr>
        <p:spPr>
          <a:xfrm>
            <a:off x="6557961" y="4751387"/>
            <a:ext cx="1127125" cy="738187"/>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1" name="Shape 731"/>
        <p:cNvGrpSpPr/>
        <p:nvPr/>
      </p:nvGrpSpPr>
      <p:grpSpPr>
        <a:xfrm>
          <a:off x="0" y="0"/>
          <a:ext cx="0" cy="0"/>
          <a:chOff x="0" y="0"/>
          <a:chExt cx="0" cy="0"/>
        </a:xfrm>
      </p:grpSpPr>
      <p:sp>
        <p:nvSpPr>
          <p:cNvPr id="732" name="Shape 73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Photophosphorylation </a:t>
            </a:r>
          </a:p>
        </p:txBody>
      </p:sp>
      <p:pic>
        <p:nvPicPr>
          <p:cNvPr id="733" name="Shape 733"/>
          <p:cNvPicPr preferRelativeResize="0"/>
          <p:nvPr/>
        </p:nvPicPr>
        <p:blipFill rotWithShape="1">
          <a:blip r:embed="rId3">
            <a:alphaModFix/>
          </a:blip>
          <a:srcRect b="4471" l="0" r="0" t="0"/>
          <a:stretch/>
        </p:blipFill>
        <p:spPr>
          <a:xfrm>
            <a:off x="985050" y="2120450"/>
            <a:ext cx="7173899" cy="4136999"/>
          </a:xfrm>
          <a:prstGeom prst="rect">
            <a:avLst/>
          </a:prstGeom>
          <a:noFill/>
          <a:ln>
            <a:noFill/>
          </a:ln>
        </p:spPr>
      </p:pic>
      <p:sp>
        <p:nvSpPr>
          <p:cNvPr id="734" name="Shape 734"/>
          <p:cNvSpPr/>
          <p:nvPr/>
        </p:nvSpPr>
        <p:spPr>
          <a:xfrm>
            <a:off x="6137275" y="4522787"/>
            <a:ext cx="2952750" cy="768349"/>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NONcyclic</a:t>
            </a:r>
          </a:p>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photophosphorylation</a:t>
            </a:r>
          </a:p>
        </p:txBody>
      </p:sp>
      <p:sp>
        <p:nvSpPr>
          <p:cNvPr id="735" name="Shape 735"/>
          <p:cNvSpPr/>
          <p:nvPr/>
        </p:nvSpPr>
        <p:spPr>
          <a:xfrm>
            <a:off x="1335087" y="1474787"/>
            <a:ext cx="2952750" cy="768349"/>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cyclic</a:t>
            </a:r>
          </a:p>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photophosphorylation</a:t>
            </a:r>
          </a:p>
        </p:txBody>
      </p:sp>
      <p:pic>
        <p:nvPicPr>
          <p:cNvPr id="736" name="Shape 736"/>
          <p:cNvPicPr preferRelativeResize="0"/>
          <p:nvPr/>
        </p:nvPicPr>
        <p:blipFill rotWithShape="1">
          <a:blip r:embed="rId4">
            <a:alphaModFix/>
          </a:blip>
          <a:srcRect b="0" l="0" r="0" t="0"/>
          <a:stretch/>
        </p:blipFill>
        <p:spPr>
          <a:xfrm>
            <a:off x="8045450" y="3681412"/>
            <a:ext cx="896937" cy="796924"/>
          </a:xfrm>
          <a:prstGeom prst="rect">
            <a:avLst/>
          </a:prstGeom>
          <a:noFill/>
          <a:ln>
            <a:noFill/>
          </a:ln>
        </p:spPr>
      </p:pic>
      <p:sp>
        <p:nvSpPr>
          <p:cNvPr id="737" name="Shape 737"/>
          <p:cNvSpPr/>
          <p:nvPr/>
        </p:nvSpPr>
        <p:spPr>
          <a:xfrm>
            <a:off x="2747961" y="5672137"/>
            <a:ext cx="1206500" cy="825499"/>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sp>
        <p:nvSpPr>
          <p:cNvPr id="738" name="Shape 738"/>
          <p:cNvSpPr/>
          <p:nvPr/>
        </p:nvSpPr>
        <p:spPr>
          <a:xfrm>
            <a:off x="1619250" y="2289175"/>
            <a:ext cx="6305550" cy="3155950"/>
          </a:xfrm>
          <a:custGeom>
            <a:pathLst>
              <a:path extrusionOk="0" h="120000" w="120000">
                <a:moveTo>
                  <a:pt x="0" y="120000"/>
                </a:moveTo>
                <a:lnTo>
                  <a:pt x="0" y="11589"/>
                </a:lnTo>
                <a:lnTo>
                  <a:pt x="59788" y="103822"/>
                </a:lnTo>
                <a:lnTo>
                  <a:pt x="59788" y="0"/>
                </a:lnTo>
                <a:lnTo>
                  <a:pt x="120000" y="68511"/>
                </a:lnTo>
              </a:path>
            </a:pathLst>
          </a:custGeom>
          <a:noFill/>
          <a:ln cap="flat" cmpd="sng" w="127000">
            <a:solidFill>
              <a:srgbClr val="0000FF"/>
            </a:solidFill>
            <a:prstDash val="solid"/>
            <a:round/>
            <a:headEnd len="med" w="med" type="none"/>
            <a:tailEnd len="med" w="med" type="stealth"/>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739" name="Shape 739"/>
          <p:cNvSpPr/>
          <p:nvPr/>
        </p:nvSpPr>
        <p:spPr>
          <a:xfrm>
            <a:off x="1635125" y="2243136"/>
            <a:ext cx="3163886" cy="3201987"/>
          </a:xfrm>
          <a:custGeom>
            <a:pathLst>
              <a:path extrusionOk="0" h="120000" w="120000">
                <a:moveTo>
                  <a:pt x="0" y="120000"/>
                </a:moveTo>
                <a:lnTo>
                  <a:pt x="0" y="10589"/>
                </a:lnTo>
                <a:lnTo>
                  <a:pt x="120000" y="105483"/>
                </a:lnTo>
                <a:lnTo>
                  <a:pt x="119698" y="0"/>
                </a:lnTo>
              </a:path>
            </a:pathLst>
          </a:custGeom>
          <a:noFill/>
          <a:ln cap="flat" cmpd="sng" w="127000">
            <a:solidFill>
              <a:srgbClr val="FF0000"/>
            </a:solidFill>
            <a:prstDash val="solid"/>
            <a:round/>
            <a:headEnd len="med" w="med" type="none"/>
            <a:tailEnd len="med" w="med" type="stealth"/>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740" name="Shape 740"/>
          <p:cNvSpPr/>
          <p:nvPr/>
        </p:nvSpPr>
        <p:spPr>
          <a:xfrm>
            <a:off x="2938400" y="2680524"/>
            <a:ext cx="1860599" cy="2798700"/>
          </a:xfrm>
          <a:custGeom>
            <a:pathLst>
              <a:path extrusionOk="0" h="120000" w="120000">
                <a:moveTo>
                  <a:pt x="120000" y="0"/>
                </a:moveTo>
                <a:cubicBezTo>
                  <a:pt x="94095" y="4900"/>
                  <a:pt x="68293" y="9801"/>
                  <a:pt x="49351" y="19602"/>
                </a:cubicBezTo>
                <a:cubicBezTo>
                  <a:pt x="30409" y="29404"/>
                  <a:pt x="12286" y="42268"/>
                  <a:pt x="6143" y="59013"/>
                </a:cubicBezTo>
                <a:cubicBezTo>
                  <a:pt x="0" y="75757"/>
                  <a:pt x="6245" y="97878"/>
                  <a:pt x="12593" y="120000"/>
                </a:cubicBezTo>
              </a:path>
            </a:pathLst>
          </a:custGeom>
          <a:noFill/>
          <a:ln cap="flat" cmpd="sng" w="1270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741" name="Shape 741"/>
          <p:cNvGrpSpPr/>
          <p:nvPr/>
        </p:nvGrpSpPr>
        <p:grpSpPr>
          <a:xfrm>
            <a:off x="7897811" y="3179761"/>
            <a:ext cx="971549" cy="866775"/>
            <a:chOff x="7897811" y="3179761"/>
            <a:chExt cx="971549" cy="866775"/>
          </a:xfrm>
        </p:grpSpPr>
        <p:sp>
          <p:nvSpPr>
            <p:cNvPr id="742" name="Shape 742"/>
            <p:cNvSpPr/>
            <p:nvPr/>
          </p:nvSpPr>
          <p:spPr>
            <a:xfrm>
              <a:off x="8148636" y="3179761"/>
              <a:ext cx="720724" cy="430212"/>
            </a:xfrm>
            <a:prstGeom prst="ellipse">
              <a:avLst/>
            </a:prstGeom>
            <a:solidFill>
              <a:srgbClr val="66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NADP</a:t>
              </a:r>
            </a:p>
          </p:txBody>
        </p:sp>
        <p:sp>
          <p:nvSpPr>
            <p:cNvPr id="743" name="Shape 743"/>
            <p:cNvSpPr/>
            <p:nvPr/>
          </p:nvSpPr>
          <p:spPr>
            <a:xfrm>
              <a:off x="7897811" y="3392487"/>
              <a:ext cx="215899" cy="654050"/>
            </a:xfrm>
            <a:custGeom>
              <a:pathLst>
                <a:path extrusionOk="0" h="120000" w="120000">
                  <a:moveTo>
                    <a:pt x="120000" y="0"/>
                  </a:moveTo>
                  <a:cubicBezTo>
                    <a:pt x="66176" y="20388"/>
                    <a:pt x="12352" y="41067"/>
                    <a:pt x="6176" y="61165"/>
                  </a:cubicBezTo>
                  <a:cubicBezTo>
                    <a:pt x="0" y="81262"/>
                    <a:pt x="40588" y="100485"/>
                    <a:pt x="82058" y="120000"/>
                  </a:cubicBezTo>
                </a:path>
              </a:pathLst>
            </a:custGeom>
            <a:noFill/>
            <a:ln cap="flat" cmpd="sng" w="57150">
              <a:solidFill>
                <a:srgbClr val="66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8" name="Shape 748"/>
        <p:cNvGrpSpPr/>
        <p:nvPr/>
      </p:nvGrpSpPr>
      <p:grpSpPr>
        <a:xfrm>
          <a:off x="0" y="0"/>
          <a:ext cx="0" cy="0"/>
          <a:chOff x="0" y="0"/>
          <a:chExt cx="0" cy="0"/>
        </a:xfrm>
      </p:grpSpPr>
      <p:sp>
        <p:nvSpPr>
          <p:cNvPr id="749" name="Shape 749"/>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Photosynthesis summary </a:t>
            </a:r>
          </a:p>
        </p:txBody>
      </p:sp>
      <p:sp>
        <p:nvSpPr>
          <p:cNvPr id="750" name="Shape 750"/>
          <p:cNvSpPr txBox="1"/>
          <p:nvPr>
            <p:ph idx="1" type="body"/>
          </p:nvPr>
        </p:nvSpPr>
        <p:spPr>
          <a:xfrm>
            <a:off x="838200" y="1284287"/>
            <a:ext cx="7772400" cy="5078411"/>
          </a:xfrm>
          <a:prstGeom prst="rect">
            <a:avLst/>
          </a:prstGeom>
          <a:noFill/>
          <a:ln>
            <a:noFill/>
          </a:ln>
        </p:spPr>
        <p:txBody>
          <a:bodyPr anchorCtr="0" anchor="t" bIns="45700" lIns="91425" rIns="91425" tIns="45700">
            <a:noAutofit/>
          </a:bodyPr>
          <a:lstStyle/>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Where did the energy come from?</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Where did the electrons come from? </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Where did the H</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O come from?</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Where did the O</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 come from?</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Where did the O</a:t>
            </a:r>
            <a:r>
              <a:rPr b="1" baseline="-25000" i="0" lang="en-US" sz="2600" u="none" cap="none" strike="noStrike">
                <a:solidFill>
                  <a:srgbClr val="0F116A"/>
                </a:solidFill>
                <a:latin typeface="Arial"/>
                <a:ea typeface="Arial"/>
                <a:cs typeface="Arial"/>
                <a:sym typeface="Arial"/>
              </a:rPr>
              <a:t>2</a:t>
            </a:r>
            <a:r>
              <a:rPr b="1" baseline="0" i="0" lang="en-US" sz="2600" u="none" cap="none" strike="noStrike">
                <a:solidFill>
                  <a:srgbClr val="0F116A"/>
                </a:solidFill>
                <a:latin typeface="Arial"/>
                <a:ea typeface="Arial"/>
                <a:cs typeface="Arial"/>
                <a:sym typeface="Arial"/>
              </a:rPr>
              <a:t> go? </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Where did the H</a:t>
            </a:r>
            <a:r>
              <a:rPr b="1" baseline="30000" i="0" lang="en-US" sz="2600" u="none" cap="none" strike="noStrike">
                <a:solidFill>
                  <a:srgbClr val="0F116A"/>
                </a:solidFill>
                <a:latin typeface="Arial"/>
                <a:ea typeface="Arial"/>
                <a:cs typeface="Arial"/>
                <a:sym typeface="Arial"/>
              </a:rPr>
              <a:t>+</a:t>
            </a:r>
            <a:r>
              <a:rPr b="1" baseline="0" i="0" lang="en-US" sz="2600" u="none" cap="none" strike="noStrike">
                <a:solidFill>
                  <a:srgbClr val="0F116A"/>
                </a:solidFill>
                <a:latin typeface="Arial"/>
                <a:ea typeface="Arial"/>
                <a:cs typeface="Arial"/>
                <a:sym typeface="Arial"/>
              </a:rPr>
              <a:t> come from?</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Where did the ATP come from?</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What will the ATP be used for? </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Where did the NADPH come from?</a:t>
            </a:r>
          </a:p>
          <a:p>
            <a:pPr indent="-342900" lvl="0" marL="342900" marR="0" rtl="0" algn="l">
              <a:lnSpc>
                <a:spcPct val="120000"/>
              </a:lnSpc>
              <a:spcBef>
                <a:spcPts val="0"/>
              </a:spcBef>
              <a:spcAft>
                <a:spcPts val="0"/>
              </a:spcAft>
              <a:buClr>
                <a:srgbClr val="0F116A"/>
              </a:buClr>
              <a:buSzPct val="25000"/>
              <a:buFont typeface="Noto Symbol"/>
              <a:buNone/>
            </a:pPr>
            <a:r>
              <a:rPr b="1" baseline="0" i="0" lang="en-US" sz="2600" u="none" cap="none" strike="noStrike">
                <a:solidFill>
                  <a:srgbClr val="0F116A"/>
                </a:solidFill>
                <a:latin typeface="Arial"/>
                <a:ea typeface="Arial"/>
                <a:cs typeface="Arial"/>
                <a:sym typeface="Arial"/>
              </a:rPr>
              <a:t>What will the NADPH be used for?</a:t>
            </a:r>
          </a:p>
        </p:txBody>
      </p:sp>
      <p:sp>
        <p:nvSpPr>
          <p:cNvPr id="751" name="Shape 751"/>
          <p:cNvSpPr txBox="1"/>
          <p:nvPr/>
        </p:nvSpPr>
        <p:spPr>
          <a:xfrm>
            <a:off x="4541837" y="6335712"/>
            <a:ext cx="4500561" cy="427037"/>
          </a:xfrm>
          <a:prstGeom prst="rect">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1" lang="en-US" sz="2200" u="none" cap="none" strike="noStrike">
                <a:solidFill>
                  <a:schemeClr val="dk2"/>
                </a:solidFill>
                <a:latin typeface="Arial"/>
                <a:ea typeface="Arial"/>
                <a:cs typeface="Arial"/>
                <a:sym typeface="Arial"/>
              </a:rPr>
              <a:t>…stay tuned for the Calvin cycle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grpSp>
        <p:nvGrpSpPr>
          <p:cNvPr id="100" name="Shape 100"/>
          <p:cNvGrpSpPr/>
          <p:nvPr/>
        </p:nvGrpSpPr>
        <p:grpSpPr>
          <a:xfrm>
            <a:off x="7280274" y="5011737"/>
            <a:ext cx="1281112" cy="1158874"/>
            <a:chOff x="5867400" y="3352800"/>
            <a:chExt cx="1600200" cy="1447800"/>
          </a:xfrm>
        </p:grpSpPr>
        <p:sp>
          <p:nvSpPr>
            <p:cNvPr id="101" name="Shape 101"/>
            <p:cNvSpPr/>
            <p:nvPr/>
          </p:nvSpPr>
          <p:spPr>
            <a:xfrm>
              <a:off x="5943600" y="3352800"/>
              <a:ext cx="1524000" cy="1066799"/>
            </a:xfrm>
            <a:prstGeom prst="cloudCallout">
              <a:avLst>
                <a:gd fmla="val -20833" name="adj1"/>
                <a:gd fmla="val 62500" name="adj2"/>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2" name="Shape 102"/>
            <p:cNvSpPr/>
            <p:nvPr/>
          </p:nvSpPr>
          <p:spPr>
            <a:xfrm>
              <a:off x="5867400" y="4267200"/>
              <a:ext cx="457200" cy="457200"/>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3" name="Shape 103"/>
            <p:cNvSpPr/>
            <p:nvPr/>
          </p:nvSpPr>
          <p:spPr>
            <a:xfrm>
              <a:off x="6005512" y="4343400"/>
              <a:ext cx="457200" cy="457200"/>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04" name="Shape 104"/>
          <p:cNvSpPr/>
          <p:nvPr/>
        </p:nvSpPr>
        <p:spPr>
          <a:xfrm>
            <a:off x="4543425" y="4465637"/>
            <a:ext cx="1614487" cy="1130299"/>
          </a:xfrm>
          <a:prstGeom prst="star16">
            <a:avLst>
              <a:gd fmla="val 37500"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5" name="Shape 105"/>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Energy needs of life</a:t>
            </a:r>
          </a:p>
        </p:txBody>
      </p:sp>
      <p:sp>
        <p:nvSpPr>
          <p:cNvPr id="106" name="Shape 106"/>
          <p:cNvSpPr txBox="1"/>
          <p:nvPr>
            <p:ph idx="1" type="body"/>
          </p:nvPr>
        </p:nvSpPr>
        <p:spPr>
          <a:xfrm>
            <a:off x="685800" y="1371600"/>
            <a:ext cx="8174036" cy="5486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All life needs a constant input of energy</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660000"/>
                </a:solidFill>
                <a:latin typeface="Arial"/>
                <a:ea typeface="Arial"/>
                <a:cs typeface="Arial"/>
                <a:sym typeface="Arial"/>
              </a:rPr>
              <a:t>Heterotrophs (Animals)</a:t>
            </a:r>
          </a:p>
          <a:p>
            <a:pPr indent="-234950" lvl="2" marL="1085850" marR="0" rtl="0" algn="l">
              <a:lnSpc>
                <a:spcPct val="100000"/>
              </a:lnSpc>
              <a:spcBef>
                <a:spcPts val="520"/>
              </a:spcBef>
              <a:spcAft>
                <a:spcPts val="0"/>
              </a:spcAft>
              <a:buClr>
                <a:schemeClr val="hlink"/>
              </a:buClr>
              <a:buSzPct val="95000"/>
              <a:buFont typeface="Noto Symbol"/>
              <a:buChar char="▪"/>
            </a:pPr>
            <a:r>
              <a:rPr b="1" baseline="0" i="0" lang="en-US" sz="2600" u="none" cap="none" strike="noStrike">
                <a:solidFill>
                  <a:srgbClr val="0F116A"/>
                </a:solidFill>
                <a:latin typeface="Arial"/>
                <a:ea typeface="Arial"/>
                <a:cs typeface="Arial"/>
                <a:sym typeface="Arial"/>
              </a:rPr>
              <a:t>get their energy from “eating others”</a:t>
            </a:r>
          </a:p>
          <a:p>
            <a:pPr indent="-234950" lvl="3" marL="1428750" marR="0" rtl="0" algn="l">
              <a:lnSpc>
                <a:spcPct val="100000"/>
              </a:lnSpc>
              <a:spcBef>
                <a:spcPts val="440"/>
              </a:spcBef>
              <a:spcAft>
                <a:spcPts val="0"/>
              </a:spcAft>
              <a:buClr>
                <a:schemeClr val="dk1"/>
              </a:buClr>
              <a:buSzPct val="110000"/>
              <a:buFont typeface="Noto Symbol"/>
              <a:buChar char="•"/>
            </a:pPr>
            <a:r>
              <a:rPr b="1" baseline="0" i="0" lang="en-US" sz="2200" u="none" cap="none" strike="noStrike">
                <a:solidFill>
                  <a:schemeClr val="dk1"/>
                </a:solidFill>
                <a:latin typeface="Arial"/>
                <a:ea typeface="Arial"/>
                <a:cs typeface="Arial"/>
                <a:sym typeface="Arial"/>
              </a:rPr>
              <a:t>eat food = other organisms = </a:t>
            </a:r>
            <a:r>
              <a:rPr b="1" baseline="0" i="0" lang="en-US" sz="2200" u="none" cap="none" strike="noStrike">
                <a:solidFill>
                  <a:srgbClr val="CC0000"/>
                </a:solidFill>
                <a:latin typeface="Arial"/>
                <a:ea typeface="Arial"/>
                <a:cs typeface="Arial"/>
                <a:sym typeface="Arial"/>
              </a:rPr>
              <a:t>organic molecules</a:t>
            </a:r>
          </a:p>
          <a:p>
            <a:pPr indent="-234950" lvl="2" marL="1085850" marR="0" rtl="0" algn="l">
              <a:lnSpc>
                <a:spcPct val="100000"/>
              </a:lnSpc>
              <a:spcBef>
                <a:spcPts val="520"/>
              </a:spcBef>
              <a:spcAft>
                <a:spcPts val="0"/>
              </a:spcAft>
              <a:buClr>
                <a:schemeClr val="hlink"/>
              </a:buClr>
              <a:buSzPct val="95000"/>
              <a:buFont typeface="Noto Symbol"/>
              <a:buChar char="▪"/>
            </a:pPr>
            <a:r>
              <a:rPr b="1" baseline="0" i="0" lang="en-US" sz="2600" u="none" cap="none" strike="noStrike">
                <a:solidFill>
                  <a:srgbClr val="0F116A"/>
                </a:solidFill>
                <a:latin typeface="Arial"/>
                <a:ea typeface="Arial"/>
                <a:cs typeface="Arial"/>
                <a:sym typeface="Arial"/>
              </a:rPr>
              <a:t>make energy through </a:t>
            </a:r>
            <a:r>
              <a:rPr b="1" baseline="0" i="0" lang="en-US" sz="2600" u="sng" cap="none" strike="noStrike">
                <a:solidFill>
                  <a:srgbClr val="660000"/>
                </a:solidFill>
                <a:latin typeface="Arial"/>
                <a:ea typeface="Arial"/>
                <a:cs typeface="Arial"/>
                <a:sym typeface="Arial"/>
              </a:rPr>
              <a:t>respiration</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0C8F0F"/>
                </a:solidFill>
                <a:latin typeface="Arial"/>
                <a:ea typeface="Arial"/>
                <a:cs typeface="Arial"/>
                <a:sym typeface="Arial"/>
              </a:rPr>
              <a:t>Autotrophs (Plants)</a:t>
            </a:r>
            <a:r>
              <a:rPr b="1" baseline="0" i="0" lang="en-US" sz="2800" u="none" cap="none" strike="noStrike">
                <a:solidFill>
                  <a:schemeClr val="dk1"/>
                </a:solidFill>
                <a:latin typeface="Arial"/>
                <a:ea typeface="Arial"/>
                <a:cs typeface="Arial"/>
                <a:sym typeface="Arial"/>
              </a:rPr>
              <a:t> </a:t>
            </a:r>
          </a:p>
          <a:p>
            <a:pPr indent="-234950" lvl="2" marL="1085850" marR="0" rtl="0" algn="l">
              <a:lnSpc>
                <a:spcPct val="100000"/>
              </a:lnSpc>
              <a:spcBef>
                <a:spcPts val="520"/>
              </a:spcBef>
              <a:spcAft>
                <a:spcPts val="0"/>
              </a:spcAft>
              <a:buClr>
                <a:schemeClr val="hlink"/>
              </a:buClr>
              <a:buSzPct val="95000"/>
              <a:buFont typeface="Noto Symbol"/>
              <a:buChar char="▪"/>
            </a:pPr>
            <a:r>
              <a:rPr b="1" baseline="0" i="0" lang="en-US" sz="2600" u="none" cap="none" strike="noStrike">
                <a:solidFill>
                  <a:srgbClr val="0F116A"/>
                </a:solidFill>
                <a:latin typeface="Arial"/>
                <a:ea typeface="Arial"/>
                <a:cs typeface="Arial"/>
                <a:sym typeface="Arial"/>
              </a:rPr>
              <a:t>produce their own energy (from “self”)</a:t>
            </a:r>
          </a:p>
          <a:p>
            <a:pPr indent="-234950" lvl="2" marL="1085850" marR="0" rtl="0" algn="l">
              <a:lnSpc>
                <a:spcPct val="100000"/>
              </a:lnSpc>
              <a:spcBef>
                <a:spcPts val="520"/>
              </a:spcBef>
              <a:spcAft>
                <a:spcPts val="0"/>
              </a:spcAft>
              <a:buClr>
                <a:schemeClr val="hlink"/>
              </a:buClr>
              <a:buSzPct val="95000"/>
              <a:buFont typeface="Noto Symbol"/>
              <a:buChar char="▪"/>
            </a:pPr>
            <a:r>
              <a:rPr b="1" baseline="0" i="0" lang="en-US" sz="2600" u="none" cap="none" strike="noStrike">
                <a:solidFill>
                  <a:srgbClr val="0F116A"/>
                </a:solidFill>
                <a:latin typeface="Arial"/>
                <a:ea typeface="Arial"/>
                <a:cs typeface="Arial"/>
                <a:sym typeface="Arial"/>
              </a:rPr>
              <a:t>convert energy of sunlight</a:t>
            </a:r>
          </a:p>
          <a:p>
            <a:pPr indent="-234950" lvl="2" marL="1085850" marR="0" rtl="0" algn="l">
              <a:lnSpc>
                <a:spcPct val="100000"/>
              </a:lnSpc>
              <a:spcBef>
                <a:spcPts val="520"/>
              </a:spcBef>
              <a:spcAft>
                <a:spcPts val="0"/>
              </a:spcAft>
              <a:buClr>
                <a:schemeClr val="hlink"/>
              </a:buClr>
              <a:buSzPct val="95000"/>
              <a:buFont typeface="Noto Symbol"/>
              <a:buChar char="▪"/>
            </a:pPr>
            <a:r>
              <a:rPr b="1" baseline="0" i="0" lang="en-US" sz="2600" u="none" cap="none" strike="noStrike">
                <a:solidFill>
                  <a:srgbClr val="0F116A"/>
                </a:solidFill>
                <a:latin typeface="Arial"/>
                <a:ea typeface="Arial"/>
                <a:cs typeface="Arial"/>
                <a:sym typeface="Arial"/>
              </a:rPr>
              <a:t>build </a:t>
            </a:r>
            <a:r>
              <a:rPr b="1" baseline="0" i="0" lang="en-US" sz="2600" u="none" cap="none" strike="noStrike">
                <a:solidFill>
                  <a:srgbClr val="CC0000"/>
                </a:solidFill>
                <a:latin typeface="Arial"/>
                <a:ea typeface="Arial"/>
                <a:cs typeface="Arial"/>
                <a:sym typeface="Arial"/>
              </a:rPr>
              <a:t>organic molecules</a:t>
            </a:r>
            <a:r>
              <a:rPr b="1" baseline="0" i="0" lang="en-US" sz="2600" u="none" cap="none" strike="noStrike">
                <a:solidFill>
                  <a:srgbClr val="0F116A"/>
                </a:solidFill>
                <a:latin typeface="Arial"/>
                <a:ea typeface="Arial"/>
                <a:cs typeface="Arial"/>
                <a:sym typeface="Arial"/>
              </a:rPr>
              <a:t> (CHO) from CO</a:t>
            </a:r>
            <a:r>
              <a:rPr b="1" baseline="-25000" i="0" lang="en-US" sz="2600" u="none" cap="none" strike="noStrike">
                <a:solidFill>
                  <a:srgbClr val="0F116A"/>
                </a:solidFill>
                <a:latin typeface="Arial"/>
                <a:ea typeface="Arial"/>
                <a:cs typeface="Arial"/>
                <a:sym typeface="Arial"/>
              </a:rPr>
              <a:t>2 </a:t>
            </a:r>
          </a:p>
          <a:p>
            <a:pPr indent="-234950" lvl="2" marL="1085850" marR="0" rtl="0" algn="l">
              <a:lnSpc>
                <a:spcPct val="100000"/>
              </a:lnSpc>
              <a:spcBef>
                <a:spcPts val="520"/>
              </a:spcBef>
              <a:spcAft>
                <a:spcPts val="0"/>
              </a:spcAft>
              <a:buClr>
                <a:schemeClr val="hlink"/>
              </a:buClr>
              <a:buSzPct val="95000"/>
              <a:buFont typeface="Noto Symbol"/>
              <a:buChar char="▪"/>
            </a:pPr>
            <a:r>
              <a:rPr b="1" baseline="0" i="0" lang="en-US" sz="2600" u="none" cap="none" strike="noStrike">
                <a:solidFill>
                  <a:srgbClr val="0F116A"/>
                </a:solidFill>
                <a:latin typeface="Arial"/>
                <a:ea typeface="Arial"/>
                <a:cs typeface="Arial"/>
                <a:sym typeface="Arial"/>
              </a:rPr>
              <a:t>make energy &amp; synthesize sugars through </a:t>
            </a:r>
            <a:r>
              <a:rPr b="1" baseline="0" i="0" lang="en-US" sz="2600" u="sng" cap="none" strike="noStrike">
                <a:solidFill>
                  <a:srgbClr val="0C8F0F"/>
                </a:solidFill>
                <a:latin typeface="Arial"/>
                <a:ea typeface="Arial"/>
                <a:cs typeface="Arial"/>
                <a:sym typeface="Arial"/>
              </a:rPr>
              <a:t>photosynthesis</a:t>
            </a:r>
          </a:p>
        </p:txBody>
      </p:sp>
      <p:sp>
        <p:nvSpPr>
          <p:cNvPr id="107" name="Shape 107"/>
          <p:cNvSpPr/>
          <p:nvPr/>
        </p:nvSpPr>
        <p:spPr>
          <a:xfrm>
            <a:off x="2582861" y="5253037"/>
            <a:ext cx="3276600" cy="519112"/>
          </a:xfrm>
          <a:prstGeom prst="ellipse">
            <a:avLst/>
          </a:prstGeom>
          <a:noFill/>
          <a:ln cap="flat" cmpd="sng" w="38100">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8" name="Shape 108"/>
          <p:cNvSpPr/>
          <p:nvPr/>
        </p:nvSpPr>
        <p:spPr>
          <a:xfrm>
            <a:off x="6026150" y="2768600"/>
            <a:ext cx="2633661" cy="685799"/>
          </a:xfrm>
          <a:prstGeom prst="ellipse">
            <a:avLst/>
          </a:prstGeom>
          <a:noFill/>
          <a:ln cap="flat" cmpd="sng" w="38100">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9" name="Shape 109"/>
          <p:cNvSpPr/>
          <p:nvPr/>
        </p:nvSpPr>
        <p:spPr>
          <a:xfrm>
            <a:off x="114300" y="2776536"/>
            <a:ext cx="1611312" cy="600075"/>
          </a:xfrm>
          <a:prstGeom prst="wave">
            <a:avLst>
              <a:gd fmla="val 12500" name="adj1"/>
              <a:gd fmla="val 0" name="adj2"/>
            </a:avLst>
          </a:prstGeom>
          <a:solidFill>
            <a:srgbClr val="CC0000"/>
          </a:solidFill>
          <a:ln cap="flat" cmpd="sng" w="2857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000" u="none" cap="none" strike="noStrike">
                <a:solidFill>
                  <a:srgbClr val="000000"/>
                </a:solidFill>
                <a:latin typeface="Arial"/>
                <a:ea typeface="Arial"/>
                <a:cs typeface="Arial"/>
                <a:sym typeface="Arial"/>
              </a:rPr>
              <a:t>consumers</a:t>
            </a:r>
          </a:p>
        </p:txBody>
      </p:sp>
      <p:sp>
        <p:nvSpPr>
          <p:cNvPr id="110" name="Shape 110"/>
          <p:cNvSpPr/>
          <p:nvPr/>
        </p:nvSpPr>
        <p:spPr>
          <a:xfrm>
            <a:off x="114300" y="4945062"/>
            <a:ext cx="1611312" cy="600075"/>
          </a:xfrm>
          <a:prstGeom prst="wave">
            <a:avLst>
              <a:gd fmla="val 12500" name="adj1"/>
              <a:gd fmla="val 0" name="adj2"/>
            </a:avLst>
          </a:prstGeom>
          <a:solidFill>
            <a:srgbClr val="006700"/>
          </a:solidFill>
          <a:ln cap="flat" cmpd="sng" w="2857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B5DDBD"/>
              </a:buClr>
              <a:buSzPct val="25000"/>
              <a:buFont typeface="Arial"/>
              <a:buNone/>
            </a:pPr>
            <a:r>
              <a:rPr b="1" baseline="0" i="0" lang="en-US" sz="2000" u="none" cap="none" strike="noStrike">
                <a:solidFill>
                  <a:srgbClr val="B5DDBD"/>
                </a:solidFill>
                <a:latin typeface="Arial"/>
                <a:ea typeface="Arial"/>
                <a:cs typeface="Arial"/>
                <a:sym typeface="Arial"/>
              </a:rPr>
              <a:t>producers</a:t>
            </a:r>
          </a:p>
        </p:txBody>
      </p:sp>
      <p:sp>
        <p:nvSpPr>
          <p:cNvPr id="111" name="Shape 111"/>
          <p:cNvSpPr/>
          <p:nvPr/>
        </p:nvSpPr>
        <p:spPr>
          <a:xfrm>
            <a:off x="5634037" y="3444875"/>
            <a:ext cx="2454275" cy="1946275"/>
          </a:xfrm>
          <a:custGeom>
            <a:pathLst>
              <a:path extrusionOk="0" h="120000" w="120000">
                <a:moveTo>
                  <a:pt x="0" y="119999"/>
                </a:moveTo>
                <a:cubicBezTo>
                  <a:pt x="41451" y="114105"/>
                  <a:pt x="82903" y="108210"/>
                  <a:pt x="101451" y="88210"/>
                </a:cubicBezTo>
                <a:cubicBezTo>
                  <a:pt x="120000" y="68210"/>
                  <a:pt x="115719" y="34105"/>
                  <a:pt x="111514" y="0"/>
                </a:cubicBezTo>
              </a:path>
            </a:pathLst>
          </a:custGeom>
          <a:noFill/>
          <a:ln cap="flat" cmpd="sng" w="762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6" name="Shape 756"/>
        <p:cNvGrpSpPr/>
        <p:nvPr/>
      </p:nvGrpSpPr>
      <p:grpSpPr>
        <a:xfrm>
          <a:off x="0" y="0"/>
          <a:ext cx="0" cy="0"/>
          <a:chOff x="0" y="0"/>
          <a:chExt cx="0" cy="0"/>
        </a:xfrm>
      </p:grpSpPr>
      <p:pic>
        <p:nvPicPr>
          <p:cNvPr id="757" name="Shape 757"/>
          <p:cNvPicPr preferRelativeResize="0"/>
          <p:nvPr/>
        </p:nvPicPr>
        <p:blipFill rotWithShape="1">
          <a:blip r:embed="rId3">
            <a:alphaModFix/>
          </a:blip>
          <a:srcRect b="0" l="0" r="0" t="0"/>
          <a:stretch/>
        </p:blipFill>
        <p:spPr>
          <a:xfrm>
            <a:off x="98425" y="4071937"/>
            <a:ext cx="4460875" cy="2547936"/>
          </a:xfrm>
          <a:prstGeom prst="rect">
            <a:avLst/>
          </a:prstGeom>
          <a:noFill/>
          <a:ln>
            <a:noFill/>
          </a:ln>
        </p:spPr>
      </p:pic>
      <p:sp>
        <p:nvSpPr>
          <p:cNvPr id="758" name="Shape 758"/>
          <p:cNvSpPr/>
          <p:nvPr/>
        </p:nvSpPr>
        <p:spPr>
          <a:xfrm>
            <a:off x="2144711" y="738187"/>
            <a:ext cx="6924674" cy="2911474"/>
          </a:xfrm>
          <a:prstGeom prst="wedgeEllipseCallout">
            <a:avLst>
              <a:gd fmla="val 1822" name="adj1"/>
              <a:gd fmla="val 25899" name="adj2"/>
            </a:avLst>
          </a:prstGeom>
          <a:solidFill>
            <a:srgbClr val="FFCC00"/>
          </a:solidFill>
          <a:ln cap="flat" cmpd="sng" w="5715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You can grow if you </a:t>
            </a:r>
            <a:br>
              <a:rPr b="1" baseline="0" i="0" lang="en-US" sz="3600" u="none" cap="none" strike="noStrike">
                <a:solidFill>
                  <a:schemeClr val="dk2"/>
                </a:solidFill>
                <a:latin typeface="Arial"/>
                <a:ea typeface="Arial"/>
                <a:cs typeface="Arial"/>
                <a:sym typeface="Arial"/>
              </a:rPr>
            </a:br>
            <a:r>
              <a:rPr b="1" baseline="0" i="0" lang="en-US" sz="3600" u="none" cap="none" strike="noStrike">
                <a:solidFill>
                  <a:schemeClr val="dk2"/>
                </a:solidFill>
                <a:latin typeface="Arial"/>
                <a:ea typeface="Arial"/>
                <a:cs typeface="Arial"/>
                <a:sym typeface="Arial"/>
              </a:rPr>
              <a:t>Ask Questions</a:t>
            </a:r>
            <a:r>
              <a:rPr b="1" baseline="0" i="1" lang="en-US" sz="3600" u="none" cap="none" strike="noStrike">
                <a:solidFill>
                  <a:schemeClr val="dk2"/>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3" name="Shape 763"/>
        <p:cNvGrpSpPr/>
        <p:nvPr/>
      </p:nvGrpSpPr>
      <p:grpSpPr>
        <a:xfrm>
          <a:off x="0" y="0"/>
          <a:ext cx="0" cy="0"/>
          <a:chOff x="0" y="0"/>
          <a:chExt cx="0" cy="0"/>
        </a:xfrm>
      </p:grpSpPr>
      <p:sp>
        <p:nvSpPr>
          <p:cNvPr id="764" name="Shape 764"/>
          <p:cNvSpPr txBox="1"/>
          <p:nvPr/>
        </p:nvSpPr>
        <p:spPr>
          <a:xfrm>
            <a:off x="6934200" y="6264275"/>
            <a:ext cx="15240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Pr>
              <a:t>2007-2008</a:t>
            </a:r>
          </a:p>
        </p:txBody>
      </p:sp>
      <p:pic>
        <p:nvPicPr>
          <p:cNvPr id="765" name="Shape 765"/>
          <p:cNvPicPr preferRelativeResize="0"/>
          <p:nvPr/>
        </p:nvPicPr>
        <p:blipFill rotWithShape="1">
          <a:blip r:embed="rId3">
            <a:alphaModFix/>
          </a:blip>
          <a:srcRect b="0" l="0" r="0" t="0"/>
          <a:stretch/>
        </p:blipFill>
        <p:spPr>
          <a:xfrm>
            <a:off x="6116637" y="3965575"/>
            <a:ext cx="2898775" cy="2892425"/>
          </a:xfrm>
          <a:prstGeom prst="rect">
            <a:avLst/>
          </a:prstGeom>
          <a:noFill/>
          <a:ln>
            <a:noFill/>
          </a:ln>
        </p:spPr>
      </p:pic>
      <p:grpSp>
        <p:nvGrpSpPr>
          <p:cNvPr id="766" name="Shape 766"/>
          <p:cNvGrpSpPr/>
          <p:nvPr/>
        </p:nvGrpSpPr>
        <p:grpSpPr>
          <a:xfrm>
            <a:off x="4556125" y="3733800"/>
            <a:ext cx="1539875" cy="1355724"/>
            <a:chOff x="4556125" y="3733800"/>
            <a:chExt cx="1539875" cy="1355724"/>
          </a:xfrm>
        </p:grpSpPr>
        <p:sp>
          <p:nvSpPr>
            <p:cNvPr id="767" name="Shape 767"/>
            <p:cNvSpPr/>
            <p:nvPr/>
          </p:nvSpPr>
          <p:spPr>
            <a:xfrm>
              <a:off x="4572000" y="3733800"/>
              <a:ext cx="1524000" cy="1066799"/>
            </a:xfrm>
            <a:prstGeom prst="cloudCallout">
              <a:avLst>
                <a:gd fmla="val -20833" name="adj1"/>
                <a:gd fmla="val 62500" name="adj2"/>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768" name="Shape 768"/>
            <p:cNvSpPr/>
            <p:nvPr/>
          </p:nvSpPr>
          <p:spPr>
            <a:xfrm>
              <a:off x="4556125" y="4833937"/>
              <a:ext cx="331786" cy="255587"/>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769" name="Shape 769"/>
            <p:cNvSpPr/>
            <p:nvPr/>
          </p:nvSpPr>
          <p:spPr>
            <a:xfrm>
              <a:off x="4686300" y="4703762"/>
              <a:ext cx="331786" cy="307974"/>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770" name="Shape 770"/>
          <p:cNvSpPr txBox="1"/>
          <p:nvPr>
            <p:ph type="ctrTitle"/>
          </p:nvPr>
        </p:nvSpPr>
        <p:spPr>
          <a:xfrm>
            <a:off x="834225" y="2084950"/>
            <a:ext cx="7239000" cy="22097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3600" u="none" cap="none" strike="noStrike">
                <a:solidFill>
                  <a:srgbClr val="0F116A"/>
                </a:solidFill>
                <a:latin typeface="Arial"/>
                <a:ea typeface="Arial"/>
                <a:cs typeface="Arial"/>
                <a:sym typeface="Arial"/>
              </a:rPr>
              <a:t>	</a:t>
            </a:r>
            <a:r>
              <a:rPr b="1" baseline="0" i="0" lang="en-US" sz="3600" u="none" cap="none" strike="noStrike">
                <a:solidFill>
                  <a:schemeClr val="dk2"/>
                </a:solidFill>
                <a:latin typeface="Arial"/>
                <a:ea typeface="Arial"/>
                <a:cs typeface="Arial"/>
                <a:sym typeface="Arial"/>
              </a:rPr>
              <a:t>Photosynthesis:</a:t>
            </a:r>
            <a:br>
              <a:rPr b="1" baseline="0" i="0" lang="en-US" sz="3600" u="none" cap="none" strike="noStrike">
                <a:solidFill>
                  <a:schemeClr val="dk2"/>
                </a:solidFill>
                <a:latin typeface="Arial"/>
                <a:ea typeface="Arial"/>
                <a:cs typeface="Arial"/>
                <a:sym typeface="Arial"/>
              </a:rPr>
            </a:br>
            <a:r>
              <a:rPr b="1" baseline="0" i="0" lang="en-US" sz="3600" u="none" cap="none" strike="noStrike">
                <a:solidFill>
                  <a:schemeClr val="dk2"/>
                </a:solidFill>
                <a:latin typeface="Arial"/>
                <a:ea typeface="Arial"/>
                <a:cs typeface="Arial"/>
                <a:sym typeface="Arial"/>
              </a:rPr>
              <a:t>	       The Calvin Cycle</a:t>
            </a:r>
            <a:br>
              <a:rPr b="1" baseline="0" i="0" lang="en-US" sz="3600" u="none" cap="none" strike="noStrike">
                <a:solidFill>
                  <a:srgbClr val="0C8F0F"/>
                </a:solidFill>
                <a:latin typeface="Arial"/>
                <a:ea typeface="Arial"/>
                <a:cs typeface="Arial"/>
                <a:sym typeface="Arial"/>
              </a:rPr>
            </a:br>
            <a:r>
              <a:rPr b="1" baseline="0" i="0" lang="en-US" sz="3600" u="none" cap="none" strike="noStrike">
                <a:solidFill>
                  <a:srgbClr val="0C8F0F"/>
                </a:solidFill>
                <a:latin typeface="Arial"/>
                <a:ea typeface="Arial"/>
                <a:cs typeface="Arial"/>
                <a:sym typeface="Arial"/>
              </a:rPr>
              <a:t> 		Life</a:t>
            </a:r>
            <a:r>
              <a:rPr b="1" baseline="0" i="0" lang="en-US" sz="3600" u="none" cap="none" strike="noStrike">
                <a:solidFill>
                  <a:schemeClr val="dk2"/>
                </a:solidFill>
                <a:latin typeface="Arial"/>
                <a:ea typeface="Arial"/>
                <a:cs typeface="Arial"/>
                <a:sym typeface="Arial"/>
              </a:rPr>
              <a:t> </a:t>
            </a:r>
            <a:r>
              <a:rPr b="1" baseline="0" i="0" lang="en-US" sz="3600" u="none" cap="none" strike="noStrike">
                <a:solidFill>
                  <a:srgbClr val="0F116A"/>
                </a:solidFill>
                <a:latin typeface="Arial"/>
                <a:ea typeface="Arial"/>
                <a:cs typeface="Arial"/>
                <a:sym typeface="Arial"/>
              </a:rPr>
              <a:t>from</a:t>
            </a:r>
            <a:r>
              <a:rPr b="1" baseline="0" i="0" lang="en-US" sz="3600" u="none" cap="none" strike="noStrike">
                <a:solidFill>
                  <a:schemeClr val="dk2"/>
                </a:solidFill>
                <a:latin typeface="Arial"/>
                <a:ea typeface="Arial"/>
                <a:cs typeface="Arial"/>
                <a:sym typeface="Arial"/>
              </a:rPr>
              <a:t> </a:t>
            </a:r>
            <a:r>
              <a:rPr b="1" baseline="0" i="0" lang="en-US" sz="3600" u="none" cap="none" strike="noStrike">
                <a:solidFill>
                  <a:srgbClr val="CC0000"/>
                </a:solidFill>
                <a:latin typeface="Arial"/>
                <a:ea typeface="Arial"/>
                <a:cs typeface="Arial"/>
                <a:sym typeface="Arial"/>
              </a:rPr>
              <a:t>Air</a:t>
            </a:r>
          </a:p>
        </p:txBody>
      </p:sp>
      <p:pic>
        <p:nvPicPr>
          <p:cNvPr id="771" name="Shape 771"/>
          <p:cNvPicPr preferRelativeResize="0"/>
          <p:nvPr/>
        </p:nvPicPr>
        <p:blipFill rotWithShape="1">
          <a:blip r:embed="rId4">
            <a:alphaModFix/>
          </a:blip>
          <a:srcRect b="0" l="0" r="0" t="0"/>
          <a:stretch/>
        </p:blipFill>
        <p:spPr>
          <a:xfrm>
            <a:off x="296875" y="3965575"/>
            <a:ext cx="1435199" cy="2563800"/>
          </a:xfrm>
          <a:prstGeom prst="rect">
            <a:avLst/>
          </a:prstGeom>
          <a:noFill/>
          <a:ln>
            <a:noFill/>
          </a:ln>
        </p:spPr>
      </p:pic>
      <p:pic>
        <p:nvPicPr>
          <p:cNvPr id="772" name="Shape 772"/>
          <p:cNvPicPr preferRelativeResize="0"/>
          <p:nvPr/>
        </p:nvPicPr>
        <p:blipFill rotWithShape="1">
          <a:blip r:embed="rId5">
            <a:alphaModFix/>
          </a:blip>
          <a:srcRect b="55499" l="13499" r="33748" t="4499"/>
          <a:stretch/>
        </p:blipFill>
        <p:spPr>
          <a:xfrm>
            <a:off x="5803900" y="555625"/>
            <a:ext cx="3248024" cy="1844674"/>
          </a:xfrm>
          <a:prstGeom prst="rect">
            <a:avLst/>
          </a:prstGeom>
          <a:noFill/>
          <a:ln>
            <a:noFill/>
          </a:ln>
        </p:spPr>
      </p:pic>
      <p:sp>
        <p:nvSpPr>
          <p:cNvPr id="773" name="Shape 773"/>
          <p:cNvSpPr txBox="1"/>
          <p:nvPr/>
        </p:nvSpPr>
        <p:spPr>
          <a:xfrm>
            <a:off x="5788025" y="1870075"/>
            <a:ext cx="49211" cy="57785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774" name="Shape 774"/>
          <p:cNvSpPr txBox="1"/>
          <p:nvPr/>
        </p:nvSpPr>
        <p:spPr>
          <a:xfrm>
            <a:off x="8888411" y="2328861"/>
            <a:ext cx="58737" cy="207961"/>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9" name="Shape 779"/>
        <p:cNvGrpSpPr/>
        <p:nvPr/>
      </p:nvGrpSpPr>
      <p:grpSpPr>
        <a:xfrm>
          <a:off x="0" y="0"/>
          <a:ext cx="0" cy="0"/>
          <a:chOff x="0" y="0"/>
          <a:chExt cx="0" cy="0"/>
        </a:xfrm>
      </p:grpSpPr>
      <p:sp>
        <p:nvSpPr>
          <p:cNvPr id="780" name="Shape 780"/>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The Calvin Cycle</a:t>
            </a:r>
          </a:p>
        </p:txBody>
      </p:sp>
      <p:pic>
        <p:nvPicPr>
          <p:cNvPr id="781" name="Shape 781"/>
          <p:cNvPicPr preferRelativeResize="0"/>
          <p:nvPr/>
        </p:nvPicPr>
        <p:blipFill rotWithShape="1">
          <a:blip r:embed="rId3">
            <a:alphaModFix/>
          </a:blip>
          <a:srcRect b="0" l="0" r="0" t="0"/>
          <a:stretch/>
        </p:blipFill>
        <p:spPr>
          <a:xfrm>
            <a:off x="698500" y="1295400"/>
            <a:ext cx="7173912" cy="5380037"/>
          </a:xfrm>
          <a:prstGeom prst="rect">
            <a:avLst/>
          </a:prstGeom>
          <a:noFill/>
          <a:ln>
            <a:noFill/>
          </a:ln>
        </p:spPr>
      </p:pic>
      <p:pic>
        <p:nvPicPr>
          <p:cNvPr id="782" name="Shape 782"/>
          <p:cNvPicPr preferRelativeResize="0"/>
          <p:nvPr/>
        </p:nvPicPr>
        <p:blipFill rotWithShape="1">
          <a:blip r:embed="rId4">
            <a:alphaModFix/>
          </a:blip>
          <a:srcRect b="0" l="0" r="0" t="0"/>
          <a:stretch/>
        </p:blipFill>
        <p:spPr>
          <a:xfrm>
            <a:off x="6832600" y="4008437"/>
            <a:ext cx="2127249" cy="2751136"/>
          </a:xfrm>
          <a:prstGeom prst="rect">
            <a:avLst/>
          </a:prstGeom>
          <a:noFill/>
          <a:ln>
            <a:noFill/>
          </a:ln>
        </p:spPr>
      </p:pic>
      <p:sp>
        <p:nvSpPr>
          <p:cNvPr id="783" name="Shape 783"/>
          <p:cNvSpPr txBox="1"/>
          <p:nvPr/>
        </p:nvSpPr>
        <p:spPr>
          <a:xfrm>
            <a:off x="701675" y="576262"/>
            <a:ext cx="7772400" cy="692149"/>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1" lang="en-US" sz="3200" u="none" cap="none" strike="noStrike">
                <a:solidFill>
                  <a:srgbClr val="0F116A"/>
                </a:solidFill>
                <a:latin typeface="Arial"/>
                <a:ea typeface="Arial"/>
                <a:cs typeface="Arial"/>
                <a:sym typeface="Arial"/>
              </a:rPr>
              <a:t>Whoops! Wrong Calvin…</a:t>
            </a:r>
          </a:p>
        </p:txBody>
      </p:sp>
      <p:sp>
        <p:nvSpPr>
          <p:cNvPr id="784" name="Shape 784"/>
          <p:cNvSpPr txBox="1"/>
          <p:nvPr/>
        </p:nvSpPr>
        <p:spPr>
          <a:xfrm>
            <a:off x="6391275" y="304800"/>
            <a:ext cx="2706687" cy="6095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0F116A"/>
              </a:buClr>
              <a:buSzPct val="25000"/>
              <a:buFont typeface="Arial"/>
              <a:buNone/>
            </a:pPr>
            <a:r>
              <a:rPr b="1" baseline="0" i="0" lang="en-US" sz="3400" u="none" cap="none" strike="noStrike">
                <a:solidFill>
                  <a:srgbClr val="0F116A"/>
                </a:solidFill>
                <a:latin typeface="Arial"/>
                <a:ea typeface="Arial"/>
                <a:cs typeface="Arial"/>
                <a:sym typeface="Arial"/>
              </a:rPr>
              <a:t>1950s </a:t>
            </a:r>
            <a:r>
              <a:rPr b="1" baseline="0" i="0" lang="en-US" sz="3400" u="none" cap="none" strike="noStrike">
                <a:solidFill>
                  <a:srgbClr val="000005"/>
                </a:solidFill>
                <a:latin typeface="Arial"/>
                <a:ea typeface="Arial"/>
                <a:cs typeface="Arial"/>
                <a:sym typeface="Arial"/>
              </a:rPr>
              <a:t>| </a:t>
            </a:r>
            <a:r>
              <a:rPr b="1" baseline="0" i="0" lang="en-US" sz="3400" u="none" cap="none" strike="noStrike">
                <a:solidFill>
                  <a:srgbClr val="CC0000"/>
                </a:solidFill>
                <a:latin typeface="Arial"/>
                <a:ea typeface="Arial"/>
                <a:cs typeface="Arial"/>
                <a:sym typeface="Arial"/>
              </a:rPr>
              <a:t>1961</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9" name="Shape 789"/>
        <p:cNvGrpSpPr/>
        <p:nvPr/>
      </p:nvGrpSpPr>
      <p:grpSpPr>
        <a:xfrm>
          <a:off x="0" y="0"/>
          <a:ext cx="0" cy="0"/>
          <a:chOff x="0" y="0"/>
          <a:chExt cx="0" cy="0"/>
        </a:xfrm>
      </p:grpSpPr>
      <p:sp>
        <p:nvSpPr>
          <p:cNvPr id="790" name="Shape 790"/>
          <p:cNvSpPr txBox="1"/>
          <p:nvPr>
            <p:ph type="title"/>
          </p:nvPr>
        </p:nvSpPr>
        <p:spPr>
          <a:xfrm>
            <a:off x="609600" y="685800"/>
            <a:ext cx="85343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400" u="none" cap="none" strike="noStrike">
                <a:solidFill>
                  <a:schemeClr val="dk2"/>
                </a:solidFill>
                <a:latin typeface="Arial"/>
                <a:ea typeface="Arial"/>
                <a:cs typeface="Arial"/>
                <a:sym typeface="Arial"/>
              </a:rPr>
              <a:t>Remember what it means to be a </a:t>
            </a:r>
            <a:r>
              <a:rPr b="1" baseline="0" i="0" lang="en-US" sz="3400" u="none" cap="none" strike="noStrike">
                <a:solidFill>
                  <a:srgbClr val="0C8F0F"/>
                </a:solidFill>
                <a:latin typeface="Arial"/>
                <a:ea typeface="Arial"/>
                <a:cs typeface="Arial"/>
                <a:sym typeface="Arial"/>
              </a:rPr>
              <a:t>plant…</a:t>
            </a:r>
          </a:p>
        </p:txBody>
      </p:sp>
      <p:sp>
        <p:nvSpPr>
          <p:cNvPr id="791" name="Shape 791"/>
          <p:cNvSpPr txBox="1"/>
          <p:nvPr>
            <p:ph idx="1" type="body"/>
          </p:nvPr>
        </p:nvSpPr>
        <p:spPr>
          <a:xfrm>
            <a:off x="676275" y="1325562"/>
            <a:ext cx="8467725" cy="4149724"/>
          </a:xfrm>
          <a:prstGeom prst="rect">
            <a:avLst/>
          </a:prstGeom>
          <a:noFill/>
          <a:ln>
            <a:noFill/>
          </a:ln>
        </p:spPr>
        <p:txBody>
          <a:bodyPr anchorCtr="0" anchor="t" bIns="45700" lIns="91425" rIns="0"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Need to produce all </a:t>
            </a:r>
            <a:r>
              <a:rPr b="1" baseline="0" i="0" lang="en-US" sz="3000" u="sng" cap="none" strike="noStrike">
                <a:solidFill>
                  <a:srgbClr val="CC0000"/>
                </a:solidFill>
                <a:latin typeface="Arial"/>
                <a:ea typeface="Arial"/>
                <a:cs typeface="Arial"/>
                <a:sym typeface="Arial"/>
              </a:rPr>
              <a:t>organic molecules</a:t>
            </a:r>
            <a:r>
              <a:rPr b="1" baseline="0" i="0" lang="en-US" sz="3000" u="none" cap="none" strike="noStrike">
                <a:solidFill>
                  <a:srgbClr val="0F116A"/>
                </a:solidFill>
                <a:latin typeface="Arial"/>
                <a:ea typeface="Arial"/>
                <a:cs typeface="Arial"/>
                <a:sym typeface="Arial"/>
              </a:rPr>
              <a:t> necessary for growth</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carbohydrates, lipids, proteins, nucleic acids </a:t>
            </a:r>
          </a:p>
          <a:p>
            <a:pPr indent="-342900" lvl="0" marL="342900" marR="0" rtl="0" algn="l">
              <a:lnSpc>
                <a:spcPct val="100000"/>
              </a:lnSpc>
              <a:spcBef>
                <a:spcPts val="60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Need to store </a:t>
            </a:r>
            <a:r>
              <a:rPr b="1" baseline="0" i="0" lang="en-US" sz="3000" u="sng" cap="none" strike="noStrike">
                <a:solidFill>
                  <a:srgbClr val="CC0000"/>
                </a:solidFill>
                <a:latin typeface="Arial"/>
                <a:ea typeface="Arial"/>
                <a:cs typeface="Arial"/>
                <a:sym typeface="Arial"/>
              </a:rPr>
              <a:t>chemical energy</a:t>
            </a:r>
            <a:r>
              <a:rPr b="1" baseline="0" i="0" lang="en-US" sz="3000" u="none" cap="none" strike="noStrike">
                <a:solidFill>
                  <a:srgbClr val="0F116A"/>
                </a:solidFill>
                <a:latin typeface="Arial"/>
                <a:ea typeface="Arial"/>
                <a:cs typeface="Arial"/>
                <a:sym typeface="Arial"/>
              </a:rPr>
              <a:t> (ATP) produced from </a:t>
            </a:r>
            <a:r>
              <a:rPr b="1" baseline="0" i="0" lang="en-US" sz="3000" u="sng" cap="none" strike="noStrike">
                <a:solidFill>
                  <a:srgbClr val="008000"/>
                </a:solidFill>
                <a:latin typeface="Arial"/>
                <a:ea typeface="Arial"/>
                <a:cs typeface="Arial"/>
                <a:sym typeface="Arial"/>
              </a:rPr>
              <a:t>light reactions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in a more stable form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that can be moved around plant</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saved for a rainy day</a:t>
            </a:r>
          </a:p>
        </p:txBody>
      </p:sp>
      <p:grpSp>
        <p:nvGrpSpPr>
          <p:cNvPr id="792" name="Shape 792"/>
          <p:cNvGrpSpPr/>
          <p:nvPr/>
        </p:nvGrpSpPr>
        <p:grpSpPr>
          <a:xfrm>
            <a:off x="947737" y="5364162"/>
            <a:ext cx="7772400" cy="838200"/>
            <a:chOff x="685800" y="4724400"/>
            <a:chExt cx="7772400" cy="838200"/>
          </a:xfrm>
        </p:grpSpPr>
        <p:sp>
          <p:nvSpPr>
            <p:cNvPr id="793" name="Shape 793"/>
            <p:cNvSpPr txBox="1"/>
            <p:nvPr/>
          </p:nvSpPr>
          <p:spPr>
            <a:xfrm>
              <a:off x="685800" y="4724400"/>
              <a:ext cx="7772400" cy="762000"/>
            </a:xfrm>
            <a:prstGeom prst="rect">
              <a:avLst/>
            </a:prstGeom>
            <a:solidFill>
              <a:srgbClr val="66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794" name="Shape 794"/>
            <p:cNvGrpSpPr/>
            <p:nvPr/>
          </p:nvGrpSpPr>
          <p:grpSpPr>
            <a:xfrm>
              <a:off x="762000" y="4724400"/>
              <a:ext cx="7388223" cy="838200"/>
              <a:chOff x="762000" y="4495800"/>
              <a:chExt cx="7388223" cy="838200"/>
            </a:xfrm>
          </p:grpSpPr>
          <p:sp>
            <p:nvSpPr>
              <p:cNvPr id="795" name="Shape 795"/>
              <p:cNvSpPr txBox="1"/>
              <p:nvPr/>
            </p:nvSpPr>
            <p:spPr>
              <a:xfrm>
                <a:off x="2020886" y="4495800"/>
                <a:ext cx="6129336"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water </a:t>
                </a: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energy </a:t>
                </a:r>
                <a:r>
                  <a:rPr b="1" baseline="0" i="0" lang="en-US" sz="30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glucose </a:t>
                </a: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oxygen</a:t>
                </a:r>
              </a:p>
            </p:txBody>
          </p:sp>
          <p:sp>
            <p:nvSpPr>
              <p:cNvPr id="796" name="Shape 796"/>
              <p:cNvSpPr txBox="1"/>
              <p:nvPr/>
            </p:nvSpPr>
            <p:spPr>
              <a:xfrm>
                <a:off x="762000" y="4527550"/>
                <a:ext cx="1339850" cy="80645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2"/>
                  </a:buClr>
                  <a:buSzPct val="25000"/>
                  <a:buFont typeface="Arial"/>
                  <a:buNone/>
                </a:pPr>
                <a:r>
                  <a:rPr b="1" baseline="0" i="0" lang="en-US" sz="2600" u="none" cap="none" strike="noStrike">
                    <a:solidFill>
                      <a:schemeClr val="dk2"/>
                    </a:solidFill>
                    <a:latin typeface="Arial"/>
                    <a:ea typeface="Arial"/>
                    <a:cs typeface="Arial"/>
                    <a:sym typeface="Arial"/>
                  </a:rPr>
                  <a:t>carbon</a:t>
                </a:r>
              </a:p>
              <a:p>
                <a:pPr indent="0" lvl="0" marL="0" marR="0" rtl="0" algn="ctr">
                  <a:lnSpc>
                    <a:spcPct val="90000"/>
                  </a:lnSpc>
                  <a:spcBef>
                    <a:spcPts val="0"/>
                  </a:spcBef>
                  <a:spcAft>
                    <a:spcPts val="0"/>
                  </a:spcAft>
                  <a:buClr>
                    <a:schemeClr val="dk2"/>
                  </a:buClr>
                  <a:buSzPct val="25000"/>
                  <a:buFont typeface="Arial"/>
                  <a:buNone/>
                </a:pPr>
                <a:r>
                  <a:rPr b="1" baseline="0" i="0" lang="en-US" sz="2600" u="none" cap="none" strike="noStrike">
                    <a:solidFill>
                      <a:schemeClr val="dk2"/>
                    </a:solidFill>
                    <a:latin typeface="Arial"/>
                    <a:ea typeface="Arial"/>
                    <a:cs typeface="Arial"/>
                    <a:sym typeface="Arial"/>
                  </a:rPr>
                  <a:t>dioxide</a:t>
                </a:r>
              </a:p>
            </p:txBody>
          </p:sp>
        </p:grpSp>
      </p:grpSp>
      <p:grpSp>
        <p:nvGrpSpPr>
          <p:cNvPr id="797" name="Shape 797"/>
          <p:cNvGrpSpPr/>
          <p:nvPr/>
        </p:nvGrpSpPr>
        <p:grpSpPr>
          <a:xfrm>
            <a:off x="947737" y="6121399"/>
            <a:ext cx="7772400" cy="781050"/>
            <a:chOff x="685800" y="5486400"/>
            <a:chExt cx="7772400" cy="1027112"/>
          </a:xfrm>
        </p:grpSpPr>
        <p:sp>
          <p:nvSpPr>
            <p:cNvPr id="798" name="Shape 798"/>
            <p:cNvSpPr txBox="1"/>
            <p:nvPr/>
          </p:nvSpPr>
          <p:spPr>
            <a:xfrm>
              <a:off x="685800" y="5486400"/>
              <a:ext cx="7772400" cy="9144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799" name="Shape 799"/>
            <p:cNvGrpSpPr/>
            <p:nvPr/>
          </p:nvGrpSpPr>
          <p:grpSpPr>
            <a:xfrm>
              <a:off x="996950" y="5557837"/>
              <a:ext cx="6757987" cy="955675"/>
              <a:chOff x="996950" y="5557837"/>
              <a:chExt cx="6757987" cy="955675"/>
            </a:xfrm>
          </p:grpSpPr>
          <p:sp>
            <p:nvSpPr>
              <p:cNvPr id="800" name="Shape 800"/>
              <p:cNvSpPr txBox="1"/>
              <p:nvPr/>
            </p:nvSpPr>
            <p:spPr>
              <a:xfrm>
                <a:off x="996950" y="5630862"/>
                <a:ext cx="982661" cy="6429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6CO</a:t>
                </a:r>
                <a:r>
                  <a:rPr b="1" baseline="-25000" i="0" lang="en-US" sz="2600" u="none" cap="none" strike="noStrike">
                    <a:solidFill>
                      <a:srgbClr val="CC0000"/>
                    </a:solidFill>
                    <a:latin typeface="Arial"/>
                    <a:ea typeface="Arial"/>
                    <a:cs typeface="Arial"/>
                    <a:sym typeface="Arial"/>
                  </a:rPr>
                  <a:t>2</a:t>
                </a:r>
              </a:p>
            </p:txBody>
          </p:sp>
          <p:sp>
            <p:nvSpPr>
              <p:cNvPr id="801" name="Shape 801"/>
              <p:cNvSpPr txBox="1"/>
              <p:nvPr/>
            </p:nvSpPr>
            <p:spPr>
              <a:xfrm>
                <a:off x="2389186" y="5630862"/>
                <a:ext cx="982661" cy="6429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6H</a:t>
                </a:r>
                <a:r>
                  <a:rPr b="1" baseline="-25000" i="0" lang="en-US" sz="2600" u="none" cap="none" strike="noStrike">
                    <a:solidFill>
                      <a:srgbClr val="CC0000"/>
                    </a:solidFill>
                    <a:latin typeface="Arial"/>
                    <a:ea typeface="Arial"/>
                    <a:cs typeface="Arial"/>
                    <a:sym typeface="Arial"/>
                  </a:rPr>
                  <a:t>2</a:t>
                </a:r>
                <a:r>
                  <a:rPr b="1" baseline="0" i="0" lang="en-US" sz="2600" u="none" cap="none" strike="noStrike">
                    <a:solidFill>
                      <a:srgbClr val="CC0000"/>
                    </a:solidFill>
                    <a:latin typeface="Arial"/>
                    <a:ea typeface="Arial"/>
                    <a:cs typeface="Arial"/>
                    <a:sym typeface="Arial"/>
                  </a:rPr>
                  <a:t>O</a:t>
                </a:r>
              </a:p>
            </p:txBody>
          </p:sp>
          <p:sp>
            <p:nvSpPr>
              <p:cNvPr id="802" name="Shape 802"/>
              <p:cNvSpPr txBox="1"/>
              <p:nvPr/>
            </p:nvSpPr>
            <p:spPr>
              <a:xfrm>
                <a:off x="5257800" y="5653087"/>
                <a:ext cx="1312862" cy="60166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C</a:t>
                </a:r>
                <a:r>
                  <a:rPr b="1" baseline="-25000" i="0" lang="en-US" sz="2400" u="none" cap="none" strike="noStrike">
                    <a:solidFill>
                      <a:srgbClr val="CC0000"/>
                    </a:solidFill>
                    <a:latin typeface="Arial"/>
                    <a:ea typeface="Arial"/>
                    <a:cs typeface="Arial"/>
                    <a:sym typeface="Arial"/>
                  </a:rPr>
                  <a:t>6</a:t>
                </a:r>
                <a:r>
                  <a:rPr b="1" baseline="0" i="0" lang="en-US" sz="2400" u="none" cap="none" strike="noStrike">
                    <a:solidFill>
                      <a:srgbClr val="CC0000"/>
                    </a:solidFill>
                    <a:latin typeface="Arial"/>
                    <a:ea typeface="Arial"/>
                    <a:cs typeface="Arial"/>
                    <a:sym typeface="Arial"/>
                  </a:rPr>
                  <a:t>H</a:t>
                </a:r>
                <a:r>
                  <a:rPr b="1" baseline="-25000" i="0" lang="en-US" sz="2400" u="none" cap="none" strike="noStrike">
                    <a:solidFill>
                      <a:srgbClr val="CC0000"/>
                    </a:solidFill>
                    <a:latin typeface="Arial"/>
                    <a:ea typeface="Arial"/>
                    <a:cs typeface="Arial"/>
                    <a:sym typeface="Arial"/>
                  </a:rPr>
                  <a:t>12</a:t>
                </a:r>
                <a:r>
                  <a:rPr b="1" baseline="0" i="0" lang="en-US" sz="2400" u="none" cap="none" strike="noStrike">
                    <a:solidFill>
                      <a:srgbClr val="CC0000"/>
                    </a:solidFill>
                    <a:latin typeface="Arial"/>
                    <a:ea typeface="Arial"/>
                    <a:cs typeface="Arial"/>
                    <a:sym typeface="Arial"/>
                  </a:rPr>
                  <a:t>O</a:t>
                </a:r>
                <a:r>
                  <a:rPr b="1" baseline="-25000" i="0" lang="en-US" sz="2400" u="none" cap="none" strike="noStrike">
                    <a:solidFill>
                      <a:srgbClr val="CC0000"/>
                    </a:solidFill>
                    <a:latin typeface="Arial"/>
                    <a:ea typeface="Arial"/>
                    <a:cs typeface="Arial"/>
                    <a:sym typeface="Arial"/>
                  </a:rPr>
                  <a:t>6</a:t>
                </a:r>
              </a:p>
            </p:txBody>
          </p:sp>
          <p:sp>
            <p:nvSpPr>
              <p:cNvPr id="803" name="Shape 803"/>
              <p:cNvSpPr txBox="1"/>
              <p:nvPr/>
            </p:nvSpPr>
            <p:spPr>
              <a:xfrm>
                <a:off x="7010400" y="5630862"/>
                <a:ext cx="744537" cy="6429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6O</a:t>
                </a:r>
                <a:r>
                  <a:rPr b="1" baseline="-25000" i="0" lang="en-US" sz="2600" u="none" cap="none" strike="noStrike">
                    <a:solidFill>
                      <a:srgbClr val="CC0000"/>
                    </a:solidFill>
                    <a:latin typeface="Arial"/>
                    <a:ea typeface="Arial"/>
                    <a:cs typeface="Arial"/>
                    <a:sym typeface="Arial"/>
                  </a:rPr>
                  <a:t>2</a:t>
                </a:r>
              </a:p>
            </p:txBody>
          </p:sp>
          <p:sp>
            <p:nvSpPr>
              <p:cNvPr id="804" name="Shape 804"/>
              <p:cNvSpPr txBox="1"/>
              <p:nvPr/>
            </p:nvSpPr>
            <p:spPr>
              <a:xfrm>
                <a:off x="3505200" y="5557837"/>
                <a:ext cx="1266825" cy="955675"/>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light</a:t>
                </a:r>
              </a:p>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energy</a:t>
                </a:r>
              </a:p>
            </p:txBody>
          </p:sp>
          <p:sp>
            <p:nvSpPr>
              <p:cNvPr id="805" name="Shape 805"/>
              <p:cNvSpPr txBox="1"/>
              <p:nvPr/>
            </p:nvSpPr>
            <p:spPr>
              <a:xfrm>
                <a:off x="4724400" y="5591175"/>
                <a:ext cx="560387" cy="7223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806" name="Shape 806"/>
              <p:cNvSpPr txBox="1"/>
              <p:nvPr/>
            </p:nvSpPr>
            <p:spPr>
              <a:xfrm>
                <a:off x="2008186" y="5630862"/>
                <a:ext cx="376236" cy="6429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807" name="Shape 807"/>
              <p:cNvSpPr txBox="1"/>
              <p:nvPr/>
            </p:nvSpPr>
            <p:spPr>
              <a:xfrm>
                <a:off x="6553200" y="5630862"/>
                <a:ext cx="376236" cy="6429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808" name="Shape 808"/>
              <p:cNvSpPr txBox="1"/>
              <p:nvPr/>
            </p:nvSpPr>
            <p:spPr>
              <a:xfrm>
                <a:off x="3303587" y="5630862"/>
                <a:ext cx="376236" cy="6429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grpSp>
      </p:gr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3" name="Shape 813"/>
        <p:cNvGrpSpPr/>
        <p:nvPr/>
      </p:nvGrpSpPr>
      <p:grpSpPr>
        <a:xfrm>
          <a:off x="0" y="0"/>
          <a:ext cx="0" cy="0"/>
          <a:chOff x="0" y="0"/>
          <a:chExt cx="0" cy="0"/>
        </a:xfrm>
      </p:grpSpPr>
      <p:sp>
        <p:nvSpPr>
          <p:cNvPr id="814" name="Shape 814"/>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Light reactions</a:t>
            </a:r>
          </a:p>
        </p:txBody>
      </p:sp>
      <p:sp>
        <p:nvSpPr>
          <p:cNvPr id="815" name="Shape 815"/>
          <p:cNvSpPr txBox="1"/>
          <p:nvPr>
            <p:ph idx="1" type="body"/>
          </p:nvPr>
        </p:nvSpPr>
        <p:spPr>
          <a:xfrm>
            <a:off x="838200" y="1371600"/>
            <a:ext cx="7772400" cy="32829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19999"/>
              <a:buFont typeface="Noto Symbol"/>
              <a:buChar char="▪"/>
            </a:pPr>
            <a:r>
              <a:rPr b="1" baseline="0" i="0" lang="en-US" sz="3400" u="none" cap="none" strike="noStrike">
                <a:solidFill>
                  <a:srgbClr val="0F116A"/>
                </a:solidFill>
                <a:latin typeface="Arial"/>
                <a:ea typeface="Arial"/>
                <a:cs typeface="Arial"/>
                <a:sym typeface="Arial"/>
              </a:rPr>
              <a:t>Convert solar energy to chemical energy</a:t>
            </a:r>
          </a:p>
          <a:p>
            <a:pPr indent="-285750" lvl="1" marL="742950" marR="0" rtl="0" algn="l">
              <a:lnSpc>
                <a:spcPct val="100000"/>
              </a:lnSpc>
              <a:spcBef>
                <a:spcPts val="1500"/>
              </a:spcBef>
              <a:spcAft>
                <a:spcPts val="0"/>
              </a:spcAft>
              <a:buClr>
                <a:schemeClr val="dk1"/>
              </a:buClr>
              <a:buSzPct val="60000"/>
              <a:buFont typeface="Noto Symbol"/>
              <a:buChar char="◆"/>
            </a:pPr>
            <a:r>
              <a:rPr b="1" baseline="0" i="0" lang="en-US" sz="3200" u="none" cap="none" strike="noStrike">
                <a:solidFill>
                  <a:srgbClr val="CC0000"/>
                </a:solidFill>
                <a:latin typeface="Arial"/>
                <a:ea typeface="Arial"/>
                <a:cs typeface="Arial"/>
                <a:sym typeface="Arial"/>
              </a:rPr>
              <a:t>ATP</a:t>
            </a:r>
          </a:p>
          <a:p>
            <a:pPr indent="-285750" lvl="1" marL="742950" marR="0" rtl="0" algn="l">
              <a:lnSpc>
                <a:spcPct val="100000"/>
              </a:lnSpc>
              <a:spcBef>
                <a:spcPts val="1500"/>
              </a:spcBef>
              <a:spcAft>
                <a:spcPts val="0"/>
              </a:spcAft>
              <a:buClr>
                <a:schemeClr val="dk1"/>
              </a:buClr>
              <a:buSzPct val="60000"/>
              <a:buFont typeface="Noto Symbol"/>
              <a:buChar char="◆"/>
            </a:pPr>
            <a:r>
              <a:rPr b="1" baseline="0" i="0" lang="en-US" sz="3200" u="none" cap="none" strike="noStrike">
                <a:solidFill>
                  <a:schemeClr val="dk2"/>
                </a:solidFill>
                <a:latin typeface="Arial"/>
                <a:ea typeface="Arial"/>
                <a:cs typeface="Arial"/>
                <a:sym typeface="Arial"/>
              </a:rPr>
              <a:t>NADPH</a:t>
            </a:r>
          </a:p>
          <a:p>
            <a:pPr indent="-342900" lvl="0" marL="342900" marR="0" rtl="0" algn="l">
              <a:lnSpc>
                <a:spcPct val="100000"/>
              </a:lnSpc>
              <a:spcBef>
                <a:spcPts val="1500"/>
              </a:spcBef>
              <a:spcAft>
                <a:spcPts val="0"/>
              </a:spcAft>
              <a:buClr>
                <a:srgbClr val="0F116A"/>
              </a:buClr>
              <a:buSzPct val="119999"/>
              <a:buFont typeface="Noto Symbol"/>
              <a:buChar char="▪"/>
            </a:pPr>
            <a:r>
              <a:rPr b="1" baseline="0" i="0" lang="en-US" sz="3400" u="none" cap="none" strike="noStrike">
                <a:solidFill>
                  <a:srgbClr val="0F116A"/>
                </a:solidFill>
                <a:latin typeface="Arial"/>
                <a:ea typeface="Arial"/>
                <a:cs typeface="Arial"/>
                <a:sym typeface="Arial"/>
              </a:rPr>
              <a:t>What can we do now?</a:t>
            </a:r>
          </a:p>
        </p:txBody>
      </p:sp>
      <p:sp>
        <p:nvSpPr>
          <p:cNvPr id="816" name="Shape 816"/>
          <p:cNvSpPr txBox="1"/>
          <p:nvPr/>
        </p:nvSpPr>
        <p:spPr>
          <a:xfrm>
            <a:off x="2578100" y="2590800"/>
            <a:ext cx="2146300" cy="609599"/>
          </a:xfrm>
          <a:prstGeom prst="rect">
            <a:avLst/>
          </a:prstGeom>
          <a:noFill/>
          <a:ln>
            <a:noFill/>
          </a:ln>
        </p:spPr>
        <p:txBody>
          <a:bodyPr anchorCtr="0" anchor="ctr" bIns="45700" lIns="91425" rIns="91425" tIns="45700">
            <a:noAutofit/>
          </a:bodyPr>
          <a:lstStyle/>
          <a:p>
            <a:pPr indent="457200" lvl="0" marL="0" marR="0" rtl="0" algn="l">
              <a:lnSpc>
                <a:spcPct val="100000"/>
              </a:lnSpc>
              <a:spcBef>
                <a:spcPts val="0"/>
              </a:spcBef>
              <a:spcAft>
                <a:spcPts val="0"/>
              </a:spcAft>
              <a:buClr>
                <a:srgbClr val="CC0000"/>
              </a:buClr>
              <a:buSzPct val="25000"/>
              <a:buFont typeface="Arial"/>
              <a:buNone/>
            </a:pPr>
            <a:r>
              <a:rPr b="1" baseline="0" i="0" lang="en-US" sz="3400" u="none" cap="none" strike="noStrike">
                <a:solidFill>
                  <a:srgbClr val="CC0000"/>
                </a:solidFill>
                <a:latin typeface="Arial"/>
                <a:ea typeface="Arial"/>
                <a:cs typeface="Arial"/>
                <a:sym typeface="Arial"/>
              </a:rPr>
              <a:t>→ energy</a:t>
            </a:r>
          </a:p>
        </p:txBody>
      </p:sp>
      <p:sp>
        <p:nvSpPr>
          <p:cNvPr id="817" name="Shape 817"/>
          <p:cNvSpPr txBox="1"/>
          <p:nvPr/>
        </p:nvSpPr>
        <p:spPr>
          <a:xfrm>
            <a:off x="3827300" y="3311525"/>
            <a:ext cx="3945000"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3400" u="none" cap="none" strike="noStrike">
                <a:solidFill>
                  <a:schemeClr val="dk2"/>
                </a:solidFill>
                <a:latin typeface="Arial"/>
                <a:ea typeface="Arial"/>
                <a:cs typeface="Arial"/>
                <a:sym typeface="Arial"/>
              </a:rPr>
              <a:t>→ reducing power</a:t>
            </a:r>
          </a:p>
        </p:txBody>
      </p:sp>
      <p:sp>
        <p:nvSpPr>
          <p:cNvPr id="818" name="Shape 818"/>
          <p:cNvSpPr/>
          <p:nvPr/>
        </p:nvSpPr>
        <p:spPr>
          <a:xfrm>
            <a:off x="1858961" y="4837112"/>
            <a:ext cx="5118100" cy="869949"/>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C8F0F"/>
              </a:buClr>
              <a:buSzPct val="25000"/>
              <a:buFont typeface="Arial"/>
              <a:buNone/>
            </a:pPr>
            <a:r>
              <a:rPr b="1" baseline="0" i="0" lang="en-US" sz="4600" u="none" cap="none" strike="noStrike">
                <a:solidFill>
                  <a:srgbClr val="0C8F0F"/>
                </a:solidFill>
                <a:latin typeface="Arial"/>
                <a:ea typeface="Arial"/>
                <a:cs typeface="Arial"/>
                <a:sym typeface="Arial"/>
              </a:rPr>
              <a:t>→ → build stuff </a:t>
            </a:r>
            <a:r>
              <a:rPr b="1" baseline="0" i="1" lang="en-US" sz="4600" u="none" cap="none" strike="noStrike">
                <a:solidFill>
                  <a:srgbClr val="0C8F0F"/>
                </a:solidFill>
                <a:latin typeface="Arial"/>
                <a:ea typeface="Arial"/>
                <a:cs typeface="Arial"/>
                <a:sym typeface="Arial"/>
              </a:rPr>
              <a:t>!!</a:t>
            </a:r>
          </a:p>
        </p:txBody>
      </p:sp>
      <p:sp>
        <p:nvSpPr>
          <p:cNvPr id="819" name="Shape 819"/>
          <p:cNvSpPr/>
          <p:nvPr/>
        </p:nvSpPr>
        <p:spPr>
          <a:xfrm>
            <a:off x="1865311" y="5784850"/>
            <a:ext cx="5108574" cy="869949"/>
          </a:xfrm>
          <a:prstGeom prst="roundRect">
            <a:avLst>
              <a:gd fmla="val 16667"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C8F0F"/>
              </a:buClr>
              <a:buSzPct val="25000"/>
              <a:buFont typeface="Arial"/>
              <a:buNone/>
            </a:pPr>
            <a:r>
              <a:rPr b="1" baseline="0" i="0" lang="en-US" sz="4600" u="none" cap="none" strike="noStrike">
                <a:solidFill>
                  <a:srgbClr val="0C8F0F"/>
                </a:solidFill>
                <a:latin typeface="Arial"/>
                <a:ea typeface="Arial"/>
                <a:cs typeface="Arial"/>
                <a:sym typeface="Arial"/>
              </a:rPr>
              <a:t> </a:t>
            </a:r>
            <a:r>
              <a:rPr b="1" baseline="0" i="0" lang="en-US" sz="4600" u="sng" cap="none" strike="noStrike">
                <a:solidFill>
                  <a:srgbClr val="0C8F0F"/>
                </a:solidFill>
                <a:latin typeface="Arial"/>
                <a:ea typeface="Arial"/>
                <a:cs typeface="Arial"/>
                <a:sym typeface="Arial"/>
              </a:rPr>
              <a:t>photo</a:t>
            </a:r>
            <a:r>
              <a:rPr b="1" baseline="0" i="0" lang="en-US" sz="4600" u="sng" cap="none" strike="noStrike">
                <a:solidFill>
                  <a:srgbClr val="660000"/>
                </a:solidFill>
                <a:latin typeface="Arial"/>
                <a:ea typeface="Arial"/>
                <a:cs typeface="Arial"/>
                <a:sym typeface="Arial"/>
              </a:rPr>
              <a:t>synthesis</a:t>
            </a:r>
            <a:r>
              <a:rPr b="1" baseline="0" i="0" lang="en-US" sz="4600" u="none" cap="none" strike="noStrike">
                <a:solidFill>
                  <a:srgbClr val="660000"/>
                </a:solidFill>
                <a:latin typeface="Arial"/>
                <a:ea typeface="Arial"/>
                <a:cs typeface="Arial"/>
                <a:sym typeface="Arial"/>
              </a:rPr>
              <a:t> </a:t>
            </a:r>
          </a:p>
        </p:txBody>
      </p:sp>
      <p:pic>
        <p:nvPicPr>
          <p:cNvPr id="820" name="Shape 820"/>
          <p:cNvPicPr preferRelativeResize="0"/>
          <p:nvPr/>
        </p:nvPicPr>
        <p:blipFill rotWithShape="1">
          <a:blip r:embed="rId3">
            <a:alphaModFix/>
          </a:blip>
          <a:srcRect b="0" l="0" r="0" t="0"/>
          <a:stretch/>
        </p:blipFill>
        <p:spPr>
          <a:xfrm>
            <a:off x="7285036" y="2676525"/>
            <a:ext cx="1612900" cy="1431924"/>
          </a:xfrm>
          <a:prstGeom prst="rect">
            <a:avLst/>
          </a:prstGeom>
          <a:noFill/>
          <a:ln>
            <a:noFill/>
          </a:ln>
        </p:spPr>
      </p:pic>
      <p:sp>
        <p:nvSpPr>
          <p:cNvPr id="821" name="Shape 821"/>
          <p:cNvSpPr/>
          <p:nvPr/>
        </p:nvSpPr>
        <p:spPr>
          <a:xfrm>
            <a:off x="5373687" y="1985961"/>
            <a:ext cx="1904999" cy="1247775"/>
          </a:xfrm>
          <a:prstGeom prst="irregularSeal1">
            <a:avLst/>
          </a:prstGeom>
          <a:solidFill>
            <a:srgbClr val="CC0000"/>
          </a:solidFill>
          <a:ln cap="flat" cmpd="sng" w="7620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3600" u="none" cap="none" strike="noStrike">
                <a:solidFill>
                  <a:srgbClr val="FFEA18"/>
                </a:solidFill>
                <a:latin typeface="Arial"/>
                <a:ea typeface="Arial"/>
                <a:cs typeface="Arial"/>
                <a:sym typeface="Arial"/>
              </a:rPr>
              <a:t>ATP</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6" name="Shape 826"/>
        <p:cNvGrpSpPr/>
        <p:nvPr/>
      </p:nvGrpSpPr>
      <p:grpSpPr>
        <a:xfrm>
          <a:off x="0" y="0"/>
          <a:ext cx="0" cy="0"/>
          <a:chOff x="0" y="0"/>
          <a:chExt cx="0" cy="0"/>
        </a:xfrm>
      </p:grpSpPr>
      <p:sp>
        <p:nvSpPr>
          <p:cNvPr id="827" name="Shape 827"/>
          <p:cNvSpPr/>
          <p:nvPr/>
        </p:nvSpPr>
        <p:spPr>
          <a:xfrm>
            <a:off x="3963987" y="4433887"/>
            <a:ext cx="228600" cy="1219199"/>
          </a:xfrm>
          <a:prstGeom prst="downArrow">
            <a:avLst>
              <a:gd fmla="val 50000" name="adj1"/>
              <a:gd fmla="val 50000" name="adj2"/>
            </a:avLst>
          </a:prstGeom>
          <a:solidFill>
            <a:srgbClr val="0F116A"/>
          </a:solidFill>
          <a:ln cap="flat" cmpd="sng" w="9525">
            <a:solidFill>
              <a:srgbClr val="0F116A"/>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8" name="Shape 828"/>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How is that helpful?</a:t>
            </a:r>
          </a:p>
        </p:txBody>
      </p:sp>
      <p:sp>
        <p:nvSpPr>
          <p:cNvPr id="829" name="Shape 829"/>
          <p:cNvSpPr txBox="1"/>
          <p:nvPr>
            <p:ph idx="1" type="body"/>
          </p:nvPr>
        </p:nvSpPr>
        <p:spPr>
          <a:xfrm>
            <a:off x="838200" y="1371600"/>
            <a:ext cx="7772400" cy="2443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Want to make C</a:t>
            </a:r>
            <a:r>
              <a:rPr b="1" baseline="-25000" i="0" lang="en-US" sz="3000" u="none" cap="none" strike="noStrike">
                <a:solidFill>
                  <a:srgbClr val="0F116A"/>
                </a:solidFill>
                <a:latin typeface="Arial"/>
                <a:ea typeface="Arial"/>
                <a:cs typeface="Arial"/>
                <a:sym typeface="Arial"/>
              </a:rPr>
              <a:t>6</a:t>
            </a:r>
            <a:r>
              <a:rPr b="1" baseline="0" i="0" lang="en-US" sz="3000" u="none" cap="none" strike="noStrike">
                <a:solidFill>
                  <a:srgbClr val="0F116A"/>
                </a:solidFill>
                <a:latin typeface="Arial"/>
                <a:ea typeface="Arial"/>
                <a:cs typeface="Arial"/>
                <a:sym typeface="Arial"/>
              </a:rPr>
              <a:t>H</a:t>
            </a:r>
            <a:r>
              <a:rPr b="1" baseline="-25000" i="0" lang="en-US" sz="3000" u="none" cap="none" strike="noStrike">
                <a:solidFill>
                  <a:srgbClr val="0F116A"/>
                </a:solidFill>
                <a:latin typeface="Arial"/>
                <a:ea typeface="Arial"/>
                <a:cs typeface="Arial"/>
                <a:sym typeface="Arial"/>
              </a:rPr>
              <a:t>12</a:t>
            </a:r>
            <a:r>
              <a:rPr b="1" baseline="0" i="0" lang="en-US" sz="3000" u="none" cap="none" strike="noStrike">
                <a:solidFill>
                  <a:srgbClr val="0F116A"/>
                </a:solidFill>
                <a:latin typeface="Arial"/>
                <a:ea typeface="Arial"/>
                <a:cs typeface="Arial"/>
                <a:sym typeface="Arial"/>
              </a:rPr>
              <a:t>O</a:t>
            </a:r>
            <a:r>
              <a:rPr b="1" baseline="-25000" i="0" lang="en-US" sz="3000" u="none" cap="none" strike="noStrike">
                <a:solidFill>
                  <a:srgbClr val="0F116A"/>
                </a:solidFill>
                <a:latin typeface="Arial"/>
                <a:ea typeface="Arial"/>
                <a:cs typeface="Arial"/>
                <a:sym typeface="Arial"/>
              </a:rPr>
              <a:t>6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synthesis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How? From what?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What raw materials are available?</a:t>
            </a:r>
          </a:p>
        </p:txBody>
      </p:sp>
      <p:sp>
        <p:nvSpPr>
          <p:cNvPr id="830" name="Shape 830"/>
          <p:cNvSpPr/>
          <p:nvPr/>
        </p:nvSpPr>
        <p:spPr>
          <a:xfrm>
            <a:off x="3348037" y="3611562"/>
            <a:ext cx="1458911" cy="912811"/>
          </a:xfrm>
          <a:prstGeom prst="ellipse">
            <a:avLst/>
          </a:prstGeom>
          <a:solidFill>
            <a:schemeClr val="fo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3800" u="none" cap="none" strike="noStrike">
                <a:solidFill>
                  <a:schemeClr val="dk2"/>
                </a:solidFill>
                <a:latin typeface="Arial"/>
                <a:ea typeface="Arial"/>
                <a:cs typeface="Arial"/>
                <a:sym typeface="Arial"/>
              </a:rPr>
              <a:t>CO</a:t>
            </a:r>
            <a:r>
              <a:rPr b="1" baseline="-25000" i="0" lang="en-US" sz="3800" u="none" cap="none" strike="noStrike">
                <a:solidFill>
                  <a:schemeClr val="dk2"/>
                </a:solidFill>
                <a:latin typeface="Arial"/>
                <a:ea typeface="Arial"/>
                <a:cs typeface="Arial"/>
                <a:sym typeface="Arial"/>
              </a:rPr>
              <a:t>2</a:t>
            </a:r>
          </a:p>
        </p:txBody>
      </p:sp>
      <p:grpSp>
        <p:nvGrpSpPr>
          <p:cNvPr id="831" name="Shape 831"/>
          <p:cNvGrpSpPr/>
          <p:nvPr/>
        </p:nvGrpSpPr>
        <p:grpSpPr>
          <a:xfrm>
            <a:off x="3097211" y="5653087"/>
            <a:ext cx="1962149" cy="1027112"/>
            <a:chOff x="3097211" y="5653087"/>
            <a:chExt cx="1962149" cy="1027112"/>
          </a:xfrm>
        </p:grpSpPr>
        <p:sp>
          <p:nvSpPr>
            <p:cNvPr id="832" name="Shape 832"/>
            <p:cNvSpPr/>
            <p:nvPr/>
          </p:nvSpPr>
          <p:spPr>
            <a:xfrm>
              <a:off x="3649662" y="5949950"/>
              <a:ext cx="901700" cy="730250"/>
            </a:xfrm>
            <a:prstGeom prst="hexagon">
              <a:avLst>
                <a:gd fmla="val 25000" name="adj"/>
                <a:gd fmla="val 115470" name="vf"/>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3" name="Shape 833"/>
            <p:cNvSpPr txBox="1"/>
            <p:nvPr/>
          </p:nvSpPr>
          <p:spPr>
            <a:xfrm>
              <a:off x="3097211" y="5653087"/>
              <a:ext cx="1962149" cy="6715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3800" u="none" cap="none" strike="noStrike">
                  <a:solidFill>
                    <a:srgbClr val="CC0000"/>
                  </a:solidFill>
                  <a:latin typeface="Arial"/>
                  <a:ea typeface="Arial"/>
                  <a:cs typeface="Arial"/>
                  <a:sym typeface="Arial"/>
                </a:rPr>
                <a:t>C</a:t>
              </a:r>
              <a:r>
                <a:rPr b="1" baseline="-25000" i="0" lang="en-US" sz="3800" u="none" cap="none" strike="noStrike">
                  <a:solidFill>
                    <a:srgbClr val="CC0000"/>
                  </a:solidFill>
                  <a:latin typeface="Arial"/>
                  <a:ea typeface="Arial"/>
                  <a:cs typeface="Arial"/>
                  <a:sym typeface="Arial"/>
                </a:rPr>
                <a:t>6</a:t>
              </a:r>
              <a:r>
                <a:rPr b="1" baseline="0" i="0" lang="en-US" sz="3800" u="none" cap="none" strike="noStrike">
                  <a:solidFill>
                    <a:srgbClr val="CC0000"/>
                  </a:solidFill>
                  <a:latin typeface="Arial"/>
                  <a:ea typeface="Arial"/>
                  <a:cs typeface="Arial"/>
                  <a:sym typeface="Arial"/>
                </a:rPr>
                <a:t>H</a:t>
              </a:r>
              <a:r>
                <a:rPr b="1" baseline="-25000" i="0" lang="en-US" sz="3800" u="none" cap="none" strike="noStrike">
                  <a:solidFill>
                    <a:srgbClr val="CC0000"/>
                  </a:solidFill>
                  <a:latin typeface="Arial"/>
                  <a:ea typeface="Arial"/>
                  <a:cs typeface="Arial"/>
                  <a:sym typeface="Arial"/>
                </a:rPr>
                <a:t>12</a:t>
              </a:r>
              <a:r>
                <a:rPr b="1" baseline="0" i="0" lang="en-US" sz="3800" u="none" cap="none" strike="noStrike">
                  <a:solidFill>
                    <a:srgbClr val="CC0000"/>
                  </a:solidFill>
                  <a:latin typeface="Arial"/>
                  <a:ea typeface="Arial"/>
                  <a:cs typeface="Arial"/>
                  <a:sym typeface="Arial"/>
                </a:rPr>
                <a:t>O</a:t>
              </a:r>
              <a:r>
                <a:rPr b="1" baseline="-25000" i="0" lang="en-US" sz="3800" u="none" cap="none" strike="noStrike">
                  <a:solidFill>
                    <a:srgbClr val="CC0000"/>
                  </a:solidFill>
                  <a:latin typeface="Arial"/>
                  <a:ea typeface="Arial"/>
                  <a:cs typeface="Arial"/>
                  <a:sym typeface="Arial"/>
                </a:rPr>
                <a:t>6</a:t>
              </a:r>
            </a:p>
          </p:txBody>
        </p:sp>
      </p:grpSp>
      <p:sp>
        <p:nvSpPr>
          <p:cNvPr id="834" name="Shape 834"/>
          <p:cNvSpPr/>
          <p:nvPr/>
        </p:nvSpPr>
        <p:spPr>
          <a:xfrm>
            <a:off x="4267200" y="4683125"/>
            <a:ext cx="685799" cy="838199"/>
          </a:xfrm>
          <a:prstGeom prst="curvedRightArrow">
            <a:avLst>
              <a:gd fmla="val 25000" name="adj1"/>
              <a:gd fmla="val 18736" name="adj2"/>
              <a:gd fmla="val 16118" name="adj3"/>
            </a:avLst>
          </a:prstGeom>
          <a:solidFill>
            <a:srgbClr val="0F116A"/>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5" name="Shape 835"/>
          <p:cNvSpPr txBox="1"/>
          <p:nvPr/>
        </p:nvSpPr>
        <p:spPr>
          <a:xfrm>
            <a:off x="4965700" y="4498975"/>
            <a:ext cx="13588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NADPH</a:t>
            </a:r>
          </a:p>
        </p:txBody>
      </p:sp>
      <p:sp>
        <p:nvSpPr>
          <p:cNvPr id="836" name="Shape 836"/>
          <p:cNvSpPr txBox="1"/>
          <p:nvPr/>
        </p:nvSpPr>
        <p:spPr>
          <a:xfrm>
            <a:off x="4953000" y="5184775"/>
            <a:ext cx="111918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2600" u="none" cap="none" strike="noStrike">
                <a:solidFill>
                  <a:schemeClr val="dk2"/>
                </a:solidFill>
                <a:latin typeface="Arial"/>
                <a:ea typeface="Arial"/>
                <a:cs typeface="Arial"/>
                <a:sym typeface="Arial"/>
              </a:rPr>
              <a:t>NADP</a:t>
            </a:r>
          </a:p>
        </p:txBody>
      </p:sp>
      <p:sp>
        <p:nvSpPr>
          <p:cNvPr id="837" name="Shape 837"/>
          <p:cNvSpPr/>
          <p:nvPr/>
        </p:nvSpPr>
        <p:spPr>
          <a:xfrm>
            <a:off x="6248400" y="4556125"/>
            <a:ext cx="2257425" cy="914400"/>
          </a:xfrm>
          <a:prstGeom prst="leftArrow">
            <a:avLst>
              <a:gd fmla="val 50000" name="adj1"/>
              <a:gd fmla="val 50000" name="adj2"/>
            </a:avLst>
          </a:prstGeom>
          <a:solidFill>
            <a:srgbClr val="FFEA18"/>
          </a:solidFill>
          <a:ln cap="flat"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reduces CO</a:t>
            </a:r>
            <a:r>
              <a:rPr b="1" baseline="-25000" i="0" lang="en-US" sz="2600" u="none" cap="none" strike="noStrike">
                <a:solidFill>
                  <a:srgbClr val="0F116A"/>
                </a:solidFill>
                <a:latin typeface="Arial"/>
                <a:ea typeface="Arial"/>
                <a:cs typeface="Arial"/>
                <a:sym typeface="Arial"/>
              </a:rPr>
              <a:t>2</a:t>
            </a:r>
          </a:p>
        </p:txBody>
      </p:sp>
      <p:sp>
        <p:nvSpPr>
          <p:cNvPr id="838" name="Shape 838"/>
          <p:cNvSpPr/>
          <p:nvPr/>
        </p:nvSpPr>
        <p:spPr>
          <a:xfrm>
            <a:off x="461962" y="4716462"/>
            <a:ext cx="2601912" cy="533399"/>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carbon fixation</a:t>
            </a:r>
          </a:p>
        </p:txBody>
      </p:sp>
      <p:grpSp>
        <p:nvGrpSpPr>
          <p:cNvPr id="839" name="Shape 839"/>
          <p:cNvGrpSpPr/>
          <p:nvPr/>
        </p:nvGrpSpPr>
        <p:grpSpPr>
          <a:xfrm>
            <a:off x="7467600" y="5334000"/>
            <a:ext cx="1487486" cy="1524000"/>
            <a:chOff x="112711" y="5334000"/>
            <a:chExt cx="1487486" cy="1524000"/>
          </a:xfrm>
        </p:grpSpPr>
        <p:pic>
          <p:nvPicPr>
            <p:cNvPr id="840" name="Shape 840"/>
            <p:cNvPicPr preferRelativeResize="0"/>
            <p:nvPr/>
          </p:nvPicPr>
          <p:blipFill rotWithShape="1">
            <a:blip r:embed="rId3">
              <a:alphaModFix/>
            </a:blip>
            <a:srcRect b="0" l="0" r="0" t="0"/>
            <a:stretch/>
          </p:blipFill>
          <p:spPr>
            <a:xfrm>
              <a:off x="112711" y="5334000"/>
              <a:ext cx="1487486" cy="1524000"/>
            </a:xfrm>
            <a:prstGeom prst="rect">
              <a:avLst/>
            </a:prstGeom>
            <a:noFill/>
            <a:ln>
              <a:noFill/>
            </a:ln>
          </p:spPr>
        </p:pic>
        <p:sp>
          <p:nvSpPr>
            <p:cNvPr id="841" name="Shape 841"/>
            <p:cNvSpPr/>
            <p:nvPr/>
          </p:nvSpPr>
          <p:spPr>
            <a:xfrm>
              <a:off x="246062" y="5829300"/>
              <a:ext cx="1219199" cy="533399"/>
            </a:xfrm>
            <a:prstGeom prst="ellipse">
              <a:avLst/>
            </a:prstGeom>
            <a:solidFill>
              <a:schemeClr val="lt2">
                <a:alpha val="59607"/>
              </a:scheme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2" name="Shape 842"/>
            <p:cNvSpPr txBox="1"/>
            <p:nvPr/>
          </p:nvSpPr>
          <p:spPr>
            <a:xfrm>
              <a:off x="260350" y="5835650"/>
              <a:ext cx="1192211"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NADP</a:t>
              </a:r>
            </a:p>
          </p:txBody>
        </p:sp>
      </p:grpSp>
      <p:sp>
        <p:nvSpPr>
          <p:cNvPr id="843" name="Shape 843"/>
          <p:cNvSpPr txBox="1"/>
          <p:nvPr/>
        </p:nvSpPr>
        <p:spPr>
          <a:xfrm>
            <a:off x="6633425" y="293675"/>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t>http://ed.ted.com/lessons/nature-s-smallest-factory-the-calvin-cycle-cathy-symington#review</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8" name="Shape 848"/>
        <p:cNvGrpSpPr/>
        <p:nvPr/>
      </p:nvGrpSpPr>
      <p:grpSpPr>
        <a:xfrm>
          <a:off x="0" y="0"/>
          <a:ext cx="0" cy="0"/>
          <a:chOff x="0" y="0"/>
          <a:chExt cx="0" cy="0"/>
        </a:xfrm>
      </p:grpSpPr>
      <p:sp>
        <p:nvSpPr>
          <p:cNvPr id="849" name="Shape 849"/>
          <p:cNvSpPr txBox="1"/>
          <p:nvPr>
            <p:ph type="title"/>
          </p:nvPr>
        </p:nvSpPr>
        <p:spPr>
          <a:xfrm>
            <a:off x="609600" y="6096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From CO</a:t>
            </a:r>
            <a:r>
              <a:rPr b="1" baseline="-25000" i="0" lang="en-US" sz="3600" u="none" cap="none" strike="noStrike">
                <a:solidFill>
                  <a:schemeClr val="dk2"/>
                </a:solidFill>
                <a:latin typeface="Arial"/>
                <a:ea typeface="Arial"/>
                <a:cs typeface="Arial"/>
                <a:sym typeface="Arial"/>
              </a:rPr>
              <a:t>2</a:t>
            </a:r>
            <a:r>
              <a:rPr b="1" baseline="0" i="0" lang="en-US" sz="3600" u="none" cap="none" strike="noStrike">
                <a:solidFill>
                  <a:schemeClr val="dk2"/>
                </a:solidFill>
                <a:latin typeface="Arial"/>
                <a:ea typeface="Arial"/>
                <a:cs typeface="Arial"/>
                <a:sym typeface="Arial"/>
              </a:rPr>
              <a:t> </a:t>
            </a:r>
            <a:r>
              <a:rPr b="1" baseline="0" i="0" lang="en-US" sz="4300" u="none" cap="none" strike="noStrike">
                <a:solidFill>
                  <a:srgbClr val="0F116A"/>
                </a:solidFill>
                <a:latin typeface="Arial"/>
                <a:ea typeface="Arial"/>
                <a:cs typeface="Arial"/>
                <a:sym typeface="Arial"/>
              </a:rPr>
              <a:t>→</a:t>
            </a:r>
            <a:r>
              <a:rPr b="1" baseline="0" i="0" lang="en-US" sz="3600" u="none" cap="none" strike="noStrike">
                <a:solidFill>
                  <a:schemeClr val="dk2"/>
                </a:solidFill>
                <a:latin typeface="Arial"/>
                <a:ea typeface="Arial"/>
                <a:cs typeface="Arial"/>
                <a:sym typeface="Arial"/>
              </a:rPr>
              <a:t> C</a:t>
            </a:r>
            <a:r>
              <a:rPr b="1" baseline="-25000" i="0" lang="en-US" sz="3600" u="none" cap="none" strike="noStrike">
                <a:solidFill>
                  <a:schemeClr val="dk2"/>
                </a:solidFill>
                <a:latin typeface="Arial"/>
                <a:ea typeface="Arial"/>
                <a:cs typeface="Arial"/>
                <a:sym typeface="Arial"/>
              </a:rPr>
              <a:t>6</a:t>
            </a:r>
            <a:r>
              <a:rPr b="1" baseline="0" i="0" lang="en-US" sz="3600" u="none" cap="none" strike="noStrike">
                <a:solidFill>
                  <a:schemeClr val="dk2"/>
                </a:solidFill>
                <a:latin typeface="Arial"/>
                <a:ea typeface="Arial"/>
                <a:cs typeface="Arial"/>
                <a:sym typeface="Arial"/>
              </a:rPr>
              <a:t>H</a:t>
            </a:r>
            <a:r>
              <a:rPr b="1" baseline="-25000" i="0" lang="en-US" sz="3600" u="none" cap="none" strike="noStrike">
                <a:solidFill>
                  <a:schemeClr val="dk2"/>
                </a:solidFill>
                <a:latin typeface="Arial"/>
                <a:ea typeface="Arial"/>
                <a:cs typeface="Arial"/>
                <a:sym typeface="Arial"/>
              </a:rPr>
              <a:t>12</a:t>
            </a:r>
            <a:r>
              <a:rPr b="1" baseline="0" i="0" lang="en-US" sz="3600" u="none" cap="none" strike="noStrike">
                <a:solidFill>
                  <a:schemeClr val="dk2"/>
                </a:solidFill>
                <a:latin typeface="Arial"/>
                <a:ea typeface="Arial"/>
                <a:cs typeface="Arial"/>
                <a:sym typeface="Arial"/>
              </a:rPr>
              <a:t>O</a:t>
            </a:r>
            <a:r>
              <a:rPr b="1" baseline="-25000" i="0" lang="en-US" sz="3600" u="none" cap="none" strike="noStrike">
                <a:solidFill>
                  <a:schemeClr val="dk2"/>
                </a:solidFill>
                <a:latin typeface="Arial"/>
                <a:ea typeface="Arial"/>
                <a:cs typeface="Arial"/>
                <a:sym typeface="Arial"/>
              </a:rPr>
              <a:t>6</a:t>
            </a:r>
          </a:p>
        </p:txBody>
      </p:sp>
      <p:sp>
        <p:nvSpPr>
          <p:cNvPr id="850" name="Shape 850"/>
          <p:cNvSpPr txBox="1"/>
          <p:nvPr>
            <p:ph idx="1" type="body"/>
          </p:nvPr>
        </p:nvSpPr>
        <p:spPr>
          <a:xfrm>
            <a:off x="838200" y="1371600"/>
            <a:ext cx="8153399" cy="50291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20000"/>
              <a:buFont typeface="Noto Symbol"/>
              <a:buChar char="▪"/>
            </a:pPr>
            <a:r>
              <a:rPr b="1" baseline="0" i="0" lang="en-US" sz="3000" u="none" cap="none" strike="noStrike">
                <a:solidFill>
                  <a:schemeClr val="dk2"/>
                </a:solidFill>
                <a:latin typeface="Arial"/>
                <a:ea typeface="Arial"/>
                <a:cs typeface="Arial"/>
                <a:sym typeface="Arial"/>
              </a:rPr>
              <a:t>CO</a:t>
            </a:r>
            <a:r>
              <a:rPr b="1" baseline="-25000" i="0" lang="en-US" sz="3000" u="none" cap="none" strike="noStrike">
                <a:solidFill>
                  <a:schemeClr val="dk2"/>
                </a:solidFill>
                <a:latin typeface="Arial"/>
                <a:ea typeface="Arial"/>
                <a:cs typeface="Arial"/>
                <a:sym typeface="Arial"/>
              </a:rPr>
              <a:t>2</a:t>
            </a:r>
            <a:r>
              <a:rPr b="1" baseline="0" i="0" lang="en-US" sz="3000" u="none" cap="none" strike="noStrike">
                <a:solidFill>
                  <a:srgbClr val="0F116A"/>
                </a:solidFill>
                <a:latin typeface="Arial"/>
                <a:ea typeface="Arial"/>
                <a:cs typeface="Arial"/>
                <a:sym typeface="Arial"/>
              </a:rPr>
              <a:t> has very little chemical energy</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fully oxidized</a:t>
            </a:r>
          </a:p>
          <a:p>
            <a:pPr indent="-342900" lvl="0" marL="342900" marR="0" rtl="0" algn="l">
              <a:lnSpc>
                <a:spcPct val="90000"/>
              </a:lnSpc>
              <a:spcBef>
                <a:spcPts val="600"/>
              </a:spcBef>
              <a:spcAft>
                <a:spcPts val="0"/>
              </a:spcAft>
              <a:buClr>
                <a:srgbClr val="0F116A"/>
              </a:buClr>
              <a:buSzPct val="120000"/>
              <a:buFont typeface="Noto Symbol"/>
              <a:buChar char="▪"/>
            </a:pPr>
            <a:r>
              <a:rPr b="1" baseline="0" i="0" lang="en-US" sz="3000" u="none" cap="none" strike="noStrike">
                <a:solidFill>
                  <a:srgbClr val="CC0000"/>
                </a:solidFill>
                <a:latin typeface="Arial"/>
                <a:ea typeface="Arial"/>
                <a:cs typeface="Arial"/>
                <a:sym typeface="Arial"/>
              </a:rPr>
              <a:t>C</a:t>
            </a:r>
            <a:r>
              <a:rPr b="1" baseline="-25000" i="0" lang="en-US" sz="3000" u="none" cap="none" strike="noStrike">
                <a:solidFill>
                  <a:srgbClr val="CC0000"/>
                </a:solidFill>
                <a:latin typeface="Arial"/>
                <a:ea typeface="Arial"/>
                <a:cs typeface="Arial"/>
                <a:sym typeface="Arial"/>
              </a:rPr>
              <a:t>6</a:t>
            </a:r>
            <a:r>
              <a:rPr b="1" baseline="0" i="0" lang="en-US" sz="3000" u="none" cap="none" strike="noStrike">
                <a:solidFill>
                  <a:srgbClr val="CC0000"/>
                </a:solidFill>
                <a:latin typeface="Arial"/>
                <a:ea typeface="Arial"/>
                <a:cs typeface="Arial"/>
                <a:sym typeface="Arial"/>
              </a:rPr>
              <a:t>H</a:t>
            </a:r>
            <a:r>
              <a:rPr b="1" baseline="-25000" i="0" lang="en-US" sz="3000" u="none" cap="none" strike="noStrike">
                <a:solidFill>
                  <a:srgbClr val="CC0000"/>
                </a:solidFill>
                <a:latin typeface="Arial"/>
                <a:ea typeface="Arial"/>
                <a:cs typeface="Arial"/>
                <a:sym typeface="Arial"/>
              </a:rPr>
              <a:t>12</a:t>
            </a:r>
            <a:r>
              <a:rPr b="1" baseline="0" i="0" lang="en-US" sz="3000" u="none" cap="none" strike="noStrike">
                <a:solidFill>
                  <a:srgbClr val="CC0000"/>
                </a:solidFill>
                <a:latin typeface="Arial"/>
                <a:ea typeface="Arial"/>
                <a:cs typeface="Arial"/>
                <a:sym typeface="Arial"/>
              </a:rPr>
              <a:t>O</a:t>
            </a:r>
            <a:r>
              <a:rPr b="1" baseline="-25000" i="0" lang="en-US" sz="3000" u="none" cap="none" strike="noStrike">
                <a:solidFill>
                  <a:srgbClr val="CC0000"/>
                </a:solidFill>
                <a:latin typeface="Arial"/>
                <a:ea typeface="Arial"/>
                <a:cs typeface="Arial"/>
                <a:sym typeface="Arial"/>
              </a:rPr>
              <a:t>6</a:t>
            </a:r>
            <a:r>
              <a:rPr b="1" baseline="-25000" i="0" lang="en-US" sz="3000" u="none" cap="none" strike="noStrike">
                <a:solidFill>
                  <a:srgbClr val="0F116A"/>
                </a:solidFill>
                <a:latin typeface="Arial"/>
                <a:ea typeface="Arial"/>
                <a:cs typeface="Arial"/>
                <a:sym typeface="Arial"/>
              </a:rPr>
              <a:t> </a:t>
            </a:r>
            <a:r>
              <a:rPr b="1" baseline="0" i="0" lang="en-US" sz="3000" u="none" cap="none" strike="noStrike">
                <a:solidFill>
                  <a:srgbClr val="0F116A"/>
                </a:solidFill>
                <a:latin typeface="Arial"/>
                <a:ea typeface="Arial"/>
                <a:cs typeface="Arial"/>
                <a:sym typeface="Arial"/>
              </a:rPr>
              <a:t>contains a lot of chemical energy</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highly reduced</a:t>
            </a:r>
          </a:p>
          <a:p>
            <a:pPr indent="-342900" lvl="0" marL="342900" marR="0" rtl="0" algn="l">
              <a:lnSpc>
                <a:spcPct val="90000"/>
              </a:lnSpc>
              <a:spcBef>
                <a:spcPts val="60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Synthesis = endergonic process</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put in a lot of energy </a:t>
            </a:r>
          </a:p>
          <a:p>
            <a:pPr indent="-342900" lvl="0" marL="342900" marR="0" rtl="0" algn="l">
              <a:lnSpc>
                <a:spcPct val="90000"/>
              </a:lnSpc>
              <a:spcBef>
                <a:spcPts val="60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Reduction of </a:t>
            </a:r>
            <a:r>
              <a:rPr b="1" baseline="0" i="0" lang="en-US" sz="3000" u="none" cap="none" strike="noStrike">
                <a:solidFill>
                  <a:schemeClr val="dk2"/>
                </a:solidFill>
                <a:latin typeface="Arial"/>
                <a:ea typeface="Arial"/>
                <a:cs typeface="Arial"/>
                <a:sym typeface="Arial"/>
              </a:rPr>
              <a:t>CO</a:t>
            </a:r>
            <a:r>
              <a:rPr b="1" baseline="-25000" i="0" lang="en-US" sz="3000" u="none" cap="none" strike="noStrike">
                <a:solidFill>
                  <a:schemeClr val="dk2"/>
                </a:solidFill>
                <a:latin typeface="Arial"/>
                <a:ea typeface="Arial"/>
                <a:cs typeface="Arial"/>
                <a:sym typeface="Arial"/>
              </a:rPr>
              <a:t>2</a:t>
            </a:r>
            <a:r>
              <a:rPr b="1" baseline="-25000" i="0" lang="en-US" sz="3000" u="none" cap="none" strike="noStrike">
                <a:solidFill>
                  <a:srgbClr val="0F116A"/>
                </a:solidFill>
                <a:latin typeface="Arial"/>
                <a:ea typeface="Arial"/>
                <a:cs typeface="Arial"/>
                <a:sym typeface="Arial"/>
              </a:rPr>
              <a:t> </a:t>
            </a:r>
            <a:r>
              <a:rPr b="1" baseline="0" i="0" lang="en-US" sz="3000" u="none" cap="none" strike="noStrike">
                <a:solidFill>
                  <a:srgbClr val="0F116A"/>
                </a:solidFill>
                <a:latin typeface="Arial"/>
                <a:ea typeface="Arial"/>
                <a:cs typeface="Arial"/>
                <a:sym typeface="Arial"/>
              </a:rPr>
              <a:t>→ </a:t>
            </a:r>
            <a:r>
              <a:rPr b="1" baseline="0" i="0" lang="en-US" sz="3000" u="none" cap="none" strike="noStrike">
                <a:solidFill>
                  <a:srgbClr val="CC0000"/>
                </a:solidFill>
                <a:latin typeface="Arial"/>
                <a:ea typeface="Arial"/>
                <a:cs typeface="Arial"/>
                <a:sym typeface="Arial"/>
              </a:rPr>
              <a:t>C</a:t>
            </a:r>
            <a:r>
              <a:rPr b="1" baseline="-25000" i="0" lang="en-US" sz="3000" u="none" cap="none" strike="noStrike">
                <a:solidFill>
                  <a:srgbClr val="CC0000"/>
                </a:solidFill>
                <a:latin typeface="Arial"/>
                <a:ea typeface="Arial"/>
                <a:cs typeface="Arial"/>
                <a:sym typeface="Arial"/>
              </a:rPr>
              <a:t>6</a:t>
            </a:r>
            <a:r>
              <a:rPr b="1" baseline="0" i="0" lang="en-US" sz="3000" u="none" cap="none" strike="noStrike">
                <a:solidFill>
                  <a:srgbClr val="CC0000"/>
                </a:solidFill>
                <a:latin typeface="Arial"/>
                <a:ea typeface="Arial"/>
                <a:cs typeface="Arial"/>
                <a:sym typeface="Arial"/>
              </a:rPr>
              <a:t>H</a:t>
            </a:r>
            <a:r>
              <a:rPr b="1" baseline="-25000" i="0" lang="en-US" sz="3000" u="none" cap="none" strike="noStrike">
                <a:solidFill>
                  <a:srgbClr val="CC0000"/>
                </a:solidFill>
                <a:latin typeface="Arial"/>
                <a:ea typeface="Arial"/>
                <a:cs typeface="Arial"/>
                <a:sym typeface="Arial"/>
              </a:rPr>
              <a:t>12</a:t>
            </a:r>
            <a:r>
              <a:rPr b="1" baseline="0" i="0" lang="en-US" sz="3000" u="none" cap="none" strike="noStrike">
                <a:solidFill>
                  <a:srgbClr val="CC0000"/>
                </a:solidFill>
                <a:latin typeface="Arial"/>
                <a:ea typeface="Arial"/>
                <a:cs typeface="Arial"/>
                <a:sym typeface="Arial"/>
              </a:rPr>
              <a:t>O</a:t>
            </a:r>
            <a:r>
              <a:rPr b="1" baseline="-25000" i="0" lang="en-US" sz="3000" u="none" cap="none" strike="noStrike">
                <a:solidFill>
                  <a:srgbClr val="CC0000"/>
                </a:solidFill>
                <a:latin typeface="Arial"/>
                <a:ea typeface="Arial"/>
                <a:cs typeface="Arial"/>
                <a:sym typeface="Arial"/>
              </a:rPr>
              <a:t>6</a:t>
            </a:r>
            <a:r>
              <a:rPr b="1" baseline="-25000" i="0" lang="en-US" sz="3000" u="none" cap="none" strike="noStrike">
                <a:solidFill>
                  <a:srgbClr val="0F116A"/>
                </a:solidFill>
                <a:latin typeface="Arial"/>
                <a:ea typeface="Arial"/>
                <a:cs typeface="Arial"/>
                <a:sym typeface="Arial"/>
              </a:rPr>
              <a:t> </a:t>
            </a:r>
            <a:r>
              <a:rPr b="1" baseline="0" i="0" lang="en-US" sz="3000" u="none" cap="none" strike="noStrike">
                <a:solidFill>
                  <a:srgbClr val="0F116A"/>
                </a:solidFill>
                <a:latin typeface="Arial"/>
                <a:ea typeface="Arial"/>
                <a:cs typeface="Arial"/>
                <a:sym typeface="Arial"/>
              </a:rPr>
              <a:t>proceeds in many small uphill steps</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each catalyzed by a specific enzyme</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using energy stored in </a:t>
            </a:r>
            <a:r>
              <a:rPr b="1" baseline="0" i="0" lang="en-US" sz="2800" u="none" cap="none" strike="noStrike">
                <a:solidFill>
                  <a:srgbClr val="CC0000"/>
                </a:solidFill>
                <a:latin typeface="Arial"/>
                <a:ea typeface="Arial"/>
                <a:cs typeface="Arial"/>
                <a:sym typeface="Arial"/>
              </a:rPr>
              <a:t>ATP</a:t>
            </a:r>
            <a:r>
              <a:rPr b="1" baseline="0" i="0" lang="en-US" sz="2800" u="none" cap="none" strike="noStrike">
                <a:solidFill>
                  <a:schemeClr val="dk1"/>
                </a:solidFill>
                <a:latin typeface="Arial"/>
                <a:ea typeface="Arial"/>
                <a:cs typeface="Arial"/>
                <a:sym typeface="Arial"/>
              </a:rPr>
              <a:t> &amp; </a:t>
            </a:r>
            <a:r>
              <a:rPr b="1" baseline="0" i="0" lang="en-US" sz="2800" u="none" cap="none" strike="noStrike">
                <a:solidFill>
                  <a:srgbClr val="CC0000"/>
                </a:solidFill>
                <a:latin typeface="Arial"/>
                <a:ea typeface="Arial"/>
                <a:cs typeface="Arial"/>
                <a:sym typeface="Arial"/>
              </a:rPr>
              <a:t>NADPH</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5" name="Shape 855"/>
        <p:cNvGrpSpPr/>
        <p:nvPr/>
      </p:nvGrpSpPr>
      <p:grpSpPr>
        <a:xfrm>
          <a:off x="0" y="0"/>
          <a:ext cx="0" cy="0"/>
          <a:chOff x="0" y="0"/>
          <a:chExt cx="0" cy="0"/>
        </a:xfrm>
      </p:grpSpPr>
      <p:sp>
        <p:nvSpPr>
          <p:cNvPr id="856" name="Shape 856"/>
          <p:cNvSpPr txBox="1"/>
          <p:nvPr>
            <p:ph type="title"/>
          </p:nvPr>
        </p:nvSpPr>
        <p:spPr>
          <a:xfrm>
            <a:off x="609600" y="685800"/>
            <a:ext cx="83057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From Light reactions to Calvin cycle</a:t>
            </a:r>
          </a:p>
        </p:txBody>
      </p:sp>
      <p:sp>
        <p:nvSpPr>
          <p:cNvPr id="857" name="Shape 857"/>
          <p:cNvSpPr txBox="1"/>
          <p:nvPr>
            <p:ph idx="1" type="body"/>
          </p:nvPr>
        </p:nvSpPr>
        <p:spPr>
          <a:xfrm>
            <a:off x="838200" y="1371600"/>
            <a:ext cx="7772400" cy="32115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Calvin cycle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chloroplast </a:t>
            </a:r>
            <a:r>
              <a:rPr b="1" baseline="0" i="0" lang="en-US" sz="2800" u="sng" cap="none" strike="noStrike">
                <a:solidFill>
                  <a:srgbClr val="CC0000"/>
                </a:solidFill>
                <a:latin typeface="Arial"/>
                <a:ea typeface="Arial"/>
                <a:cs typeface="Arial"/>
                <a:sym typeface="Arial"/>
              </a:rPr>
              <a:t>stroma</a:t>
            </a:r>
          </a:p>
          <a:p>
            <a:pPr indent="-342900" lvl="0" marL="342900" marR="0" rtl="0" algn="l">
              <a:lnSpc>
                <a:spcPct val="100000"/>
              </a:lnSpc>
              <a:spcBef>
                <a:spcPts val="60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Need products of light reactions to drive synthesis reactions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rgbClr val="CC0000"/>
                </a:solidFill>
                <a:latin typeface="Arial"/>
                <a:ea typeface="Arial"/>
                <a:cs typeface="Arial"/>
                <a:sym typeface="Arial"/>
              </a:rPr>
              <a:t>ATP</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rgbClr val="CC0000"/>
                </a:solidFill>
                <a:latin typeface="Arial"/>
                <a:ea typeface="Arial"/>
                <a:cs typeface="Arial"/>
                <a:sym typeface="Arial"/>
              </a:rPr>
              <a:t>NADPH</a:t>
            </a:r>
          </a:p>
        </p:txBody>
      </p:sp>
      <p:pic>
        <p:nvPicPr>
          <p:cNvPr id="858" name="Shape 858"/>
          <p:cNvPicPr preferRelativeResize="0"/>
          <p:nvPr/>
        </p:nvPicPr>
        <p:blipFill rotWithShape="1">
          <a:blip r:embed="rId3">
            <a:alphaModFix/>
          </a:blip>
          <a:srcRect b="3444" l="0" r="0" t="0"/>
          <a:stretch/>
        </p:blipFill>
        <p:spPr>
          <a:xfrm>
            <a:off x="3810000" y="3355975"/>
            <a:ext cx="5333999" cy="3502025"/>
          </a:xfrm>
          <a:prstGeom prst="rect">
            <a:avLst/>
          </a:prstGeom>
          <a:noFill/>
          <a:ln>
            <a:noFill/>
          </a:ln>
        </p:spPr>
      </p:pic>
      <p:grpSp>
        <p:nvGrpSpPr>
          <p:cNvPr id="859" name="Shape 859"/>
          <p:cNvGrpSpPr/>
          <p:nvPr/>
        </p:nvGrpSpPr>
        <p:grpSpPr>
          <a:xfrm>
            <a:off x="8083550" y="3355975"/>
            <a:ext cx="879474" cy="1057274"/>
            <a:chOff x="8083550" y="3355975"/>
            <a:chExt cx="879474" cy="1057274"/>
          </a:xfrm>
        </p:grpSpPr>
        <p:sp>
          <p:nvSpPr>
            <p:cNvPr id="860" name="Shape 860"/>
            <p:cNvSpPr txBox="1"/>
            <p:nvPr/>
          </p:nvSpPr>
          <p:spPr>
            <a:xfrm flipH="1">
              <a:off x="8201024" y="3355975"/>
              <a:ext cx="762000" cy="274636"/>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stroma</a:t>
              </a:r>
            </a:p>
          </p:txBody>
        </p:sp>
        <p:cxnSp>
          <p:nvCxnSpPr>
            <p:cNvPr id="861" name="Shape 861"/>
            <p:cNvCxnSpPr/>
            <p:nvPr/>
          </p:nvCxnSpPr>
          <p:spPr>
            <a:xfrm flipH="1">
              <a:off x="8083550" y="3621087"/>
              <a:ext cx="276224" cy="792162"/>
            </a:xfrm>
            <a:prstGeom prst="straightConnector1">
              <a:avLst/>
            </a:prstGeom>
            <a:noFill/>
            <a:ln cap="flat" cmpd="sng" w="19050">
              <a:solidFill>
                <a:srgbClr val="000000"/>
              </a:solidFill>
              <a:prstDash val="solid"/>
              <a:miter/>
              <a:headEnd len="med" w="med" type="none"/>
              <a:tailEnd len="med" w="med" type="none"/>
            </a:ln>
          </p:spPr>
        </p:cxnSp>
      </p:grpSp>
      <p:grpSp>
        <p:nvGrpSpPr>
          <p:cNvPr id="862" name="Shape 862"/>
          <p:cNvGrpSpPr/>
          <p:nvPr/>
        </p:nvGrpSpPr>
        <p:grpSpPr>
          <a:xfrm>
            <a:off x="3644900" y="5372100"/>
            <a:ext cx="2185987" cy="842961"/>
            <a:chOff x="3644900" y="5372100"/>
            <a:chExt cx="2185987" cy="842961"/>
          </a:xfrm>
        </p:grpSpPr>
        <p:sp>
          <p:nvSpPr>
            <p:cNvPr id="863" name="Shape 863"/>
            <p:cNvSpPr txBox="1"/>
            <p:nvPr/>
          </p:nvSpPr>
          <p:spPr>
            <a:xfrm>
              <a:off x="3644900" y="5940425"/>
              <a:ext cx="1003300" cy="274636"/>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thylakoid</a:t>
              </a:r>
            </a:p>
          </p:txBody>
        </p:sp>
        <p:cxnSp>
          <p:nvCxnSpPr>
            <p:cNvPr id="864" name="Shape 864"/>
            <p:cNvCxnSpPr/>
            <p:nvPr/>
          </p:nvCxnSpPr>
          <p:spPr>
            <a:xfrm flipH="1" rot="10800000">
              <a:off x="4678362" y="5372100"/>
              <a:ext cx="1152525" cy="649286"/>
            </a:xfrm>
            <a:prstGeom prst="straightConnector1">
              <a:avLst/>
            </a:prstGeom>
            <a:noFill/>
            <a:ln cap="flat" cmpd="sng" w="19050">
              <a:solidFill>
                <a:srgbClr val="000000"/>
              </a:solidFill>
              <a:prstDash val="solid"/>
              <a:miter/>
              <a:headEnd len="med" w="med" type="none"/>
              <a:tailEnd len="med" w="med" type="none"/>
            </a:ln>
          </p:spPr>
        </p:cxnSp>
      </p:grpSp>
      <p:pic>
        <p:nvPicPr>
          <p:cNvPr id="865" name="Shape 865"/>
          <p:cNvPicPr preferRelativeResize="0"/>
          <p:nvPr/>
        </p:nvPicPr>
        <p:blipFill rotWithShape="1">
          <a:blip r:embed="rId4">
            <a:alphaModFix/>
          </a:blip>
          <a:srcRect b="0" l="0" r="0" t="0"/>
          <a:stretch/>
        </p:blipFill>
        <p:spPr>
          <a:xfrm>
            <a:off x="1506537" y="5260975"/>
            <a:ext cx="1466850" cy="1301749"/>
          </a:xfrm>
          <a:prstGeom prst="rect">
            <a:avLst/>
          </a:prstGeom>
          <a:noFill/>
          <a:ln>
            <a:noFill/>
          </a:ln>
        </p:spPr>
      </p:pic>
      <p:sp>
        <p:nvSpPr>
          <p:cNvPr id="866" name="Shape 866"/>
          <p:cNvSpPr/>
          <p:nvPr/>
        </p:nvSpPr>
        <p:spPr>
          <a:xfrm>
            <a:off x="525447" y="4625975"/>
            <a:ext cx="1659203" cy="885816"/>
          </a:xfrm>
          <a:prstGeom prst="irregularSeal1">
            <a:avLst/>
          </a:prstGeom>
          <a:solidFill>
            <a:srgbClr val="CC0000"/>
          </a:solidFill>
          <a:ln cap="flat" cmpd="sng" w="3810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2800" u="none" cap="none" strike="noStrike">
                <a:solidFill>
                  <a:srgbClr val="FFEA18"/>
                </a:solidFill>
                <a:latin typeface="Arial"/>
                <a:ea typeface="Arial"/>
                <a:cs typeface="Arial"/>
                <a:sym typeface="Arial"/>
              </a:rPr>
              <a:t>ATP</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1" name="Shape 871"/>
        <p:cNvGrpSpPr/>
        <p:nvPr/>
      </p:nvGrpSpPr>
      <p:grpSpPr>
        <a:xfrm>
          <a:off x="0" y="0"/>
          <a:ext cx="0" cy="0"/>
          <a:chOff x="0" y="0"/>
          <a:chExt cx="0" cy="0"/>
        </a:xfrm>
      </p:grpSpPr>
      <p:sp>
        <p:nvSpPr>
          <p:cNvPr id="872" name="Shape 872"/>
          <p:cNvSpPr txBox="1"/>
          <p:nvPr>
            <p:ph type="title"/>
          </p:nvPr>
        </p:nvSpPr>
        <p:spPr>
          <a:xfrm>
            <a:off x="609600" y="685800"/>
            <a:ext cx="7772400" cy="762000"/>
          </a:xfrm>
          <a:prstGeom prst="rect">
            <a:avLst/>
          </a:prstGeom>
        </p:spPr>
        <p:txBody>
          <a:bodyPr anchorCtr="0" anchor="t" bIns="91425" lIns="91425" rIns="91425" tIns="91425">
            <a:noAutofit/>
          </a:bodyPr>
          <a:lstStyle/>
          <a:p>
            <a:pPr>
              <a:spcBef>
                <a:spcPts val="0"/>
              </a:spcBef>
              <a:buNone/>
            </a:pPr>
            <a:r>
              <a:rPr lang="en-US"/>
              <a:t>accounting</a:t>
            </a:r>
          </a:p>
        </p:txBody>
      </p:sp>
      <p:sp>
        <p:nvSpPr>
          <p:cNvPr id="873" name="Shape 873"/>
          <p:cNvSpPr txBox="1"/>
          <p:nvPr>
            <p:ph idx="1" type="body"/>
          </p:nvPr>
        </p:nvSpPr>
        <p:spPr>
          <a:xfrm>
            <a:off x="838200" y="1371600"/>
            <a:ext cx="7772400" cy="4419599"/>
          </a:xfrm>
          <a:prstGeom prst="rect">
            <a:avLst/>
          </a:prstGeom>
        </p:spPr>
        <p:txBody>
          <a:bodyPr anchorCtr="0" anchor="t" bIns="91425" lIns="91425" rIns="91425" tIns="91425">
            <a:noAutofit/>
          </a:bodyPr>
          <a:lstStyle/>
          <a:p>
            <a:pPr rtl="0">
              <a:spcBef>
                <a:spcPts val="0"/>
              </a:spcBef>
              <a:buNone/>
            </a:pPr>
            <a:r>
              <a:t/>
            </a:r>
            <a:endParaRPr sz="2400">
              <a:solidFill>
                <a:srgbClr val="4A86E8"/>
              </a:solidFill>
            </a:endParaRPr>
          </a:p>
          <a:p>
            <a:pPr rtl="0">
              <a:spcBef>
                <a:spcPts val="0"/>
              </a:spcBef>
              <a:buNone/>
            </a:pPr>
            <a:r>
              <a:rPr lang="en-US" sz="2400">
                <a:solidFill>
                  <a:srgbClr val="4A86E8"/>
                </a:solidFill>
                <a:highlight>
                  <a:srgbClr val="FFFFFF"/>
                </a:highlight>
              </a:rPr>
              <a:t>12H2O + 12NADP + 18ADP → 6O2 + 12NADPH + 18ATP. </a:t>
            </a:r>
          </a:p>
          <a:p>
            <a:pPr indent="0" marL="228600" rtl="0">
              <a:spcBef>
                <a:spcPts val="0"/>
              </a:spcBef>
              <a:buNone/>
            </a:pPr>
            <a:r>
              <a:t/>
            </a:r>
            <a:endParaRPr sz="2400">
              <a:solidFill>
                <a:srgbClr val="4A86E8"/>
              </a:solidFill>
              <a:highlight>
                <a:srgbClr val="FFFFFF"/>
              </a:highlight>
            </a:endParaRPr>
          </a:p>
          <a:p>
            <a:pPr rtl="0">
              <a:spcBef>
                <a:spcPts val="0"/>
              </a:spcBef>
              <a:buNone/>
            </a:pPr>
            <a:r>
              <a:rPr lang="en-US" sz="2400">
                <a:solidFill>
                  <a:srgbClr val="4A86E8"/>
                </a:solidFill>
                <a:highlight>
                  <a:srgbClr val="FFFFFF"/>
                </a:highlight>
              </a:rPr>
              <a:t>Answer = 18. This is enough to make one glucose (see below)- </a:t>
            </a:r>
          </a:p>
          <a:p>
            <a:pPr rtl="0">
              <a:spcBef>
                <a:spcPts val="0"/>
              </a:spcBef>
              <a:buNone/>
            </a:pPr>
            <a:r>
              <a:t/>
            </a:r>
            <a:endParaRPr sz="2400">
              <a:solidFill>
                <a:srgbClr val="4A86E8"/>
              </a:solidFill>
              <a:highlight>
                <a:srgbClr val="FFFFFF"/>
              </a:highlight>
            </a:endParaRPr>
          </a:p>
          <a:p>
            <a:pPr indent="0" marL="228600" rtl="0">
              <a:spcBef>
                <a:spcPts val="0"/>
              </a:spcBef>
              <a:buNone/>
            </a:pPr>
            <a:r>
              <a:rPr lang="en-US" sz="2400">
                <a:solidFill>
                  <a:srgbClr val="FF0000"/>
                </a:solidFill>
                <a:highlight>
                  <a:srgbClr val="FFFFFF"/>
                </a:highlight>
              </a:rPr>
              <a:t>Calvin CYCLE</a:t>
            </a:r>
          </a:p>
          <a:p>
            <a:pPr rtl="0">
              <a:spcBef>
                <a:spcPts val="0"/>
              </a:spcBef>
              <a:buNone/>
            </a:pPr>
            <a:r>
              <a:t/>
            </a:r>
            <a:endParaRPr sz="2400">
              <a:solidFill>
                <a:srgbClr val="4A86E8"/>
              </a:solidFill>
              <a:highlight>
                <a:srgbClr val="FFFFFF"/>
              </a:highlight>
            </a:endParaRPr>
          </a:p>
          <a:p>
            <a:pPr>
              <a:spcBef>
                <a:spcPts val="0"/>
              </a:spcBef>
              <a:buNone/>
            </a:pPr>
            <a:r>
              <a:rPr lang="en-US" sz="2400">
                <a:solidFill>
                  <a:srgbClr val="4A86E8"/>
                </a:solidFill>
                <a:highlight>
                  <a:srgbClr val="FFFFFF"/>
                </a:highlight>
              </a:rPr>
              <a:t>6CO2 + 12NADPH + 18ATP → C6H12O6 + 12NADP + 18ADP + 6H2O</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8" name="Shape 878"/>
        <p:cNvGrpSpPr/>
        <p:nvPr/>
      </p:nvGrpSpPr>
      <p:grpSpPr>
        <a:xfrm>
          <a:off x="0" y="0"/>
          <a:ext cx="0" cy="0"/>
          <a:chOff x="0" y="0"/>
          <a:chExt cx="0" cy="0"/>
        </a:xfrm>
      </p:grpSpPr>
      <p:sp>
        <p:nvSpPr>
          <p:cNvPr id="879" name="Shape 879"/>
          <p:cNvSpPr txBox="1"/>
          <p:nvPr/>
        </p:nvSpPr>
        <p:spPr>
          <a:xfrm>
            <a:off x="182561" y="6143625"/>
            <a:ext cx="1690687" cy="714374"/>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80" name="Shape 880"/>
          <p:cNvSpPr/>
          <p:nvPr/>
        </p:nvSpPr>
        <p:spPr>
          <a:xfrm>
            <a:off x="60325" y="2638425"/>
            <a:ext cx="1285874" cy="866774"/>
          </a:xfrm>
          <a:prstGeom prst="roundRect">
            <a:avLst>
              <a:gd fmla="val 16667" name="adj"/>
            </a:avLst>
          </a:prstGeom>
          <a:solidFill>
            <a:srgbClr val="FFCC18"/>
          </a:solidFill>
          <a:ln>
            <a:noFill/>
          </a:ln>
        </p:spPr>
        <p:txBody>
          <a:bodyPr anchorCtr="0" anchor="ctr" bIns="0" lIns="0" rIns="0" tIns="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1600" u="none" cap="none" strike="noStrike">
                <a:solidFill>
                  <a:srgbClr val="0F116A"/>
                </a:solidFill>
                <a:latin typeface="Arial"/>
                <a:ea typeface="Arial"/>
                <a:cs typeface="Arial"/>
                <a:sym typeface="Arial"/>
              </a:rPr>
              <a:t>starch,</a:t>
            </a:r>
            <a:br>
              <a:rPr b="1" baseline="0" i="0" lang="en-US" sz="1600" u="none" cap="none" strike="noStrike">
                <a:solidFill>
                  <a:srgbClr val="0F116A"/>
                </a:solidFill>
                <a:latin typeface="Arial"/>
                <a:ea typeface="Arial"/>
                <a:cs typeface="Arial"/>
                <a:sym typeface="Arial"/>
              </a:rPr>
            </a:br>
            <a:r>
              <a:rPr b="1" baseline="0" i="0" lang="en-US" sz="1600" u="none" cap="none" strike="noStrike">
                <a:solidFill>
                  <a:srgbClr val="0F116A"/>
                </a:solidFill>
                <a:latin typeface="Arial"/>
                <a:ea typeface="Arial"/>
                <a:cs typeface="Arial"/>
                <a:sym typeface="Arial"/>
              </a:rPr>
              <a:t>sucrose,</a:t>
            </a:r>
            <a:br>
              <a:rPr b="1" baseline="0" i="0" lang="en-US" sz="1600" u="none" cap="none" strike="noStrike">
                <a:solidFill>
                  <a:srgbClr val="0F116A"/>
                </a:solidFill>
                <a:latin typeface="Arial"/>
                <a:ea typeface="Arial"/>
                <a:cs typeface="Arial"/>
                <a:sym typeface="Arial"/>
              </a:rPr>
            </a:br>
            <a:r>
              <a:rPr b="1" baseline="0" i="0" lang="en-US" sz="1600" u="none" cap="none" strike="noStrike">
                <a:solidFill>
                  <a:srgbClr val="0F116A"/>
                </a:solidFill>
                <a:latin typeface="Arial"/>
                <a:ea typeface="Arial"/>
                <a:cs typeface="Arial"/>
                <a:sym typeface="Arial"/>
              </a:rPr>
              <a:t>cellulose</a:t>
            </a:r>
            <a:br>
              <a:rPr b="1" baseline="0" i="0" lang="en-US" sz="1600" u="none" cap="none" strike="noStrike">
                <a:solidFill>
                  <a:srgbClr val="0F116A"/>
                </a:solidFill>
                <a:latin typeface="Arial"/>
                <a:ea typeface="Arial"/>
                <a:cs typeface="Arial"/>
                <a:sym typeface="Arial"/>
              </a:rPr>
            </a:br>
            <a:r>
              <a:rPr b="1" baseline="0" i="0" lang="en-US" sz="1600" u="none" cap="none" strike="noStrike">
                <a:solidFill>
                  <a:srgbClr val="0F116A"/>
                </a:solidFill>
                <a:latin typeface="Arial"/>
                <a:ea typeface="Arial"/>
                <a:cs typeface="Arial"/>
                <a:sym typeface="Arial"/>
              </a:rPr>
              <a:t>&amp; more</a:t>
            </a:r>
          </a:p>
        </p:txBody>
      </p:sp>
      <p:grpSp>
        <p:nvGrpSpPr>
          <p:cNvPr id="881" name="Shape 881"/>
          <p:cNvGrpSpPr/>
          <p:nvPr/>
        </p:nvGrpSpPr>
        <p:grpSpPr>
          <a:xfrm>
            <a:off x="3024186" y="1752600"/>
            <a:ext cx="4190999" cy="4648199"/>
            <a:chOff x="3024186" y="1752600"/>
            <a:chExt cx="4190999" cy="4648199"/>
          </a:xfrm>
        </p:grpSpPr>
        <p:sp>
          <p:nvSpPr>
            <p:cNvPr id="882" name="Shape 882"/>
            <p:cNvSpPr/>
            <p:nvPr/>
          </p:nvSpPr>
          <p:spPr>
            <a:xfrm>
              <a:off x="4959350" y="1752600"/>
              <a:ext cx="304799" cy="381000"/>
            </a:xfrm>
            <a:prstGeom prst="downArrow">
              <a:avLst>
                <a:gd fmla="val 50000" name="adj1"/>
                <a:gd fmla="val 50000" name="adj2"/>
              </a:avLst>
            </a:prstGeom>
            <a:solidFill>
              <a:srgbClr val="FFCC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83" name="Shape 883"/>
            <p:cNvSpPr/>
            <p:nvPr/>
          </p:nvSpPr>
          <p:spPr>
            <a:xfrm>
              <a:off x="3024186" y="2209800"/>
              <a:ext cx="4190999" cy="4190999"/>
            </a:xfrm>
            <a:prstGeom prst="ellipse">
              <a:avLst/>
            </a:prstGeom>
            <a:noFill/>
            <a:ln cap="flat" cmpd="sng" w="127000">
              <a:solidFill>
                <a:srgbClr val="FFCC18"/>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nvGrpSpPr>
          <p:cNvPr id="884" name="Shape 884"/>
          <p:cNvGrpSpPr/>
          <p:nvPr/>
        </p:nvGrpSpPr>
        <p:grpSpPr>
          <a:xfrm>
            <a:off x="4776787" y="1219200"/>
            <a:ext cx="1343025" cy="609599"/>
            <a:chOff x="4776787" y="1219200"/>
            <a:chExt cx="1343025" cy="609599"/>
          </a:xfrm>
        </p:grpSpPr>
        <p:grpSp>
          <p:nvGrpSpPr>
            <p:cNvPr id="885" name="Shape 885"/>
            <p:cNvGrpSpPr/>
            <p:nvPr/>
          </p:nvGrpSpPr>
          <p:grpSpPr>
            <a:xfrm>
              <a:off x="4776787" y="1219200"/>
              <a:ext cx="671511" cy="609599"/>
              <a:chOff x="4206875" y="960437"/>
              <a:chExt cx="671511" cy="609599"/>
            </a:xfrm>
          </p:grpSpPr>
          <p:sp>
            <p:nvSpPr>
              <p:cNvPr id="886" name="Shape 886"/>
              <p:cNvSpPr/>
              <p:nvPr/>
            </p:nvSpPr>
            <p:spPr>
              <a:xfrm>
                <a:off x="4237037" y="960437"/>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87" name="Shape 887"/>
              <p:cNvSpPr txBox="1"/>
              <p:nvPr/>
            </p:nvSpPr>
            <p:spPr>
              <a:xfrm>
                <a:off x="4206875" y="974725"/>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1C</a:t>
                </a:r>
              </a:p>
            </p:txBody>
          </p:sp>
        </p:grpSp>
        <p:sp>
          <p:nvSpPr>
            <p:cNvPr id="888" name="Shape 888"/>
            <p:cNvSpPr txBox="1"/>
            <p:nvPr/>
          </p:nvSpPr>
          <p:spPr>
            <a:xfrm>
              <a:off x="5410200" y="1249362"/>
              <a:ext cx="709612"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CO</a:t>
              </a:r>
              <a:r>
                <a:rPr b="1" baseline="-25000" i="0" lang="en-US" sz="2200" u="none" cap="none" strike="noStrike">
                  <a:solidFill>
                    <a:srgbClr val="000000"/>
                  </a:solidFill>
                  <a:latin typeface="Arial"/>
                  <a:ea typeface="Arial"/>
                  <a:cs typeface="Arial"/>
                  <a:sym typeface="Arial"/>
                </a:rPr>
                <a:t>2</a:t>
              </a:r>
            </a:p>
          </p:txBody>
        </p:sp>
      </p:grpSp>
      <p:sp>
        <p:nvSpPr>
          <p:cNvPr id="889" name="Shape 889"/>
          <p:cNvSpPr txBox="1"/>
          <p:nvPr/>
        </p:nvSpPr>
        <p:spPr>
          <a:xfrm>
            <a:off x="685800" y="685800"/>
            <a:ext cx="2681287" cy="609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400" u="none" cap="none" strike="noStrike">
                <a:solidFill>
                  <a:schemeClr val="dk2"/>
                </a:solidFill>
                <a:latin typeface="Arial"/>
                <a:ea typeface="Arial"/>
                <a:cs typeface="Arial"/>
                <a:sym typeface="Arial"/>
              </a:rPr>
              <a:t>Calvin cycle</a:t>
            </a:r>
          </a:p>
        </p:txBody>
      </p:sp>
      <p:sp>
        <p:nvSpPr>
          <p:cNvPr id="890" name="Shape 890"/>
          <p:cNvSpPr/>
          <p:nvPr/>
        </p:nvSpPr>
        <p:spPr>
          <a:xfrm rot="-240000">
            <a:off x="4800600" y="2057400"/>
            <a:ext cx="228599" cy="381000"/>
          </a:xfrm>
          <a:prstGeom prst="rightArrow">
            <a:avLst>
              <a:gd fmla="val 0" name="adj1"/>
              <a:gd fmla="val 5578" name="adj2"/>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91" name="Shape 891"/>
          <p:cNvSpPr/>
          <p:nvPr/>
        </p:nvSpPr>
        <p:spPr>
          <a:xfrm rot="-240000">
            <a:off x="4724400" y="2057400"/>
            <a:ext cx="228599" cy="381000"/>
          </a:xfrm>
          <a:prstGeom prst="rightArrow">
            <a:avLst>
              <a:gd fmla="val 0" name="adj1"/>
              <a:gd fmla="val 5578" name="adj2"/>
            </a:avLst>
          </a:prstGeom>
          <a:solidFill>
            <a:srgbClr val="FFCC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892" name="Shape 892"/>
          <p:cNvGrpSpPr/>
          <p:nvPr/>
        </p:nvGrpSpPr>
        <p:grpSpPr>
          <a:xfrm>
            <a:off x="3962400" y="2057400"/>
            <a:ext cx="671511" cy="609599"/>
            <a:chOff x="3962400" y="2057400"/>
            <a:chExt cx="671511" cy="609599"/>
          </a:xfrm>
        </p:grpSpPr>
        <p:sp>
          <p:nvSpPr>
            <p:cNvPr id="893" name="Shape 893"/>
            <p:cNvSpPr/>
            <p:nvPr/>
          </p:nvSpPr>
          <p:spPr>
            <a:xfrm>
              <a:off x="3992562" y="2057400"/>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94" name="Shape 894"/>
            <p:cNvSpPr txBox="1"/>
            <p:nvPr/>
          </p:nvSpPr>
          <p:spPr>
            <a:xfrm>
              <a:off x="3962400" y="2087561"/>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5C</a:t>
              </a:r>
            </a:p>
          </p:txBody>
        </p:sp>
      </p:grpSp>
      <p:sp>
        <p:nvSpPr>
          <p:cNvPr id="895" name="Shape 895"/>
          <p:cNvSpPr txBox="1"/>
          <p:nvPr/>
        </p:nvSpPr>
        <p:spPr>
          <a:xfrm>
            <a:off x="3113086" y="2178050"/>
            <a:ext cx="944561"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RuBP</a:t>
            </a:r>
          </a:p>
        </p:txBody>
      </p:sp>
      <p:grpSp>
        <p:nvGrpSpPr>
          <p:cNvPr id="896" name="Shape 896"/>
          <p:cNvGrpSpPr/>
          <p:nvPr/>
        </p:nvGrpSpPr>
        <p:grpSpPr>
          <a:xfrm>
            <a:off x="6802436" y="4337050"/>
            <a:ext cx="671511" cy="609599"/>
            <a:chOff x="6705600" y="3200400"/>
            <a:chExt cx="671511" cy="609599"/>
          </a:xfrm>
        </p:grpSpPr>
        <p:sp>
          <p:nvSpPr>
            <p:cNvPr id="897" name="Shape 897"/>
            <p:cNvSpPr/>
            <p:nvPr/>
          </p:nvSpPr>
          <p:spPr>
            <a:xfrm>
              <a:off x="6711950" y="3200400"/>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98" name="Shape 898"/>
            <p:cNvSpPr txBox="1"/>
            <p:nvPr/>
          </p:nvSpPr>
          <p:spPr>
            <a:xfrm>
              <a:off x="6705600" y="3200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3C</a:t>
              </a:r>
            </a:p>
          </p:txBody>
        </p:sp>
      </p:grpSp>
      <p:sp>
        <p:nvSpPr>
          <p:cNvPr id="899" name="Shape 899"/>
          <p:cNvSpPr/>
          <p:nvPr/>
        </p:nvSpPr>
        <p:spPr>
          <a:xfrm>
            <a:off x="4589462" y="2286000"/>
            <a:ext cx="1404936" cy="465137"/>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RuBisCo</a:t>
            </a:r>
          </a:p>
        </p:txBody>
      </p:sp>
      <p:sp>
        <p:nvSpPr>
          <p:cNvPr id="900" name="Shape 900"/>
          <p:cNvSpPr txBox="1"/>
          <p:nvPr/>
        </p:nvSpPr>
        <p:spPr>
          <a:xfrm>
            <a:off x="6115050" y="1568450"/>
            <a:ext cx="2133599" cy="385762"/>
          </a:xfrm>
          <a:prstGeom prst="rect">
            <a:avLst/>
          </a:prstGeom>
          <a:solidFill>
            <a:schemeClr val="lt2"/>
          </a:solidFill>
          <a:ln cap="flat" cmpd="sng" w="1905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1800" u="none" cap="none" strike="noStrike">
                <a:solidFill>
                  <a:schemeClr val="dk2"/>
                </a:solidFill>
                <a:latin typeface="Arial"/>
                <a:ea typeface="Arial"/>
                <a:cs typeface="Arial"/>
                <a:sym typeface="Arial"/>
              </a:rPr>
              <a:t>1. Carbon fixation</a:t>
            </a:r>
          </a:p>
        </p:txBody>
      </p:sp>
      <p:sp>
        <p:nvSpPr>
          <p:cNvPr id="901" name="Shape 901"/>
          <p:cNvSpPr txBox="1"/>
          <p:nvPr/>
        </p:nvSpPr>
        <p:spPr>
          <a:xfrm>
            <a:off x="3278187" y="5641975"/>
            <a:ext cx="1574800" cy="385762"/>
          </a:xfrm>
          <a:prstGeom prst="rect">
            <a:avLst/>
          </a:prstGeom>
          <a:solidFill>
            <a:schemeClr val="lt2"/>
          </a:solidFill>
          <a:ln cap="flat" cmpd="sng" w="1905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1800" u="none" cap="none" strike="noStrike">
                <a:solidFill>
                  <a:schemeClr val="dk2"/>
                </a:solidFill>
                <a:latin typeface="Arial"/>
                <a:ea typeface="Arial"/>
                <a:cs typeface="Arial"/>
                <a:sym typeface="Arial"/>
              </a:rPr>
              <a:t>2. Reduction</a:t>
            </a:r>
          </a:p>
        </p:txBody>
      </p:sp>
      <p:sp>
        <p:nvSpPr>
          <p:cNvPr id="902" name="Shape 902"/>
          <p:cNvSpPr txBox="1"/>
          <p:nvPr/>
        </p:nvSpPr>
        <p:spPr>
          <a:xfrm>
            <a:off x="773112" y="1738311"/>
            <a:ext cx="1917700" cy="660400"/>
          </a:xfrm>
          <a:prstGeom prst="rect">
            <a:avLst/>
          </a:prstGeom>
          <a:solidFill>
            <a:schemeClr val="lt2"/>
          </a:solidFill>
          <a:ln cap="flat" cmpd="sng" w="1905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1800" u="none" cap="none" strike="noStrike">
                <a:solidFill>
                  <a:schemeClr val="dk2"/>
                </a:solidFill>
                <a:latin typeface="Arial"/>
                <a:ea typeface="Arial"/>
                <a:cs typeface="Arial"/>
                <a:sym typeface="Arial"/>
              </a:rPr>
              <a:t>3. Regeneration</a:t>
            </a:r>
            <a:br>
              <a:rPr b="1" baseline="0" i="0" lang="en-US" sz="1800" u="none" cap="none" strike="noStrike">
                <a:solidFill>
                  <a:schemeClr val="dk2"/>
                </a:solidFill>
                <a:latin typeface="Arial"/>
                <a:ea typeface="Arial"/>
                <a:cs typeface="Arial"/>
                <a:sym typeface="Arial"/>
              </a:rPr>
            </a:br>
            <a:r>
              <a:rPr b="1" baseline="0" i="0" lang="en-US" sz="1800" u="none" cap="none" strike="noStrike">
                <a:solidFill>
                  <a:schemeClr val="dk2"/>
                </a:solidFill>
                <a:latin typeface="Arial"/>
                <a:ea typeface="Arial"/>
                <a:cs typeface="Arial"/>
                <a:sym typeface="Arial"/>
              </a:rPr>
              <a:t>of RuBP</a:t>
            </a:r>
          </a:p>
        </p:txBody>
      </p:sp>
      <p:sp>
        <p:nvSpPr>
          <p:cNvPr id="903" name="Shape 903"/>
          <p:cNvSpPr txBox="1"/>
          <p:nvPr/>
        </p:nvSpPr>
        <p:spPr>
          <a:xfrm>
            <a:off x="1419225" y="2462211"/>
            <a:ext cx="26225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ribulose bisphosphate</a:t>
            </a:r>
          </a:p>
        </p:txBody>
      </p:sp>
      <p:sp>
        <p:nvSpPr>
          <p:cNvPr id="904" name="Shape 904"/>
          <p:cNvSpPr/>
          <p:nvPr/>
        </p:nvSpPr>
        <p:spPr>
          <a:xfrm>
            <a:off x="4454525" y="2792411"/>
            <a:ext cx="1679574" cy="863599"/>
          </a:xfrm>
          <a:prstGeom prst="roundRect">
            <a:avLst>
              <a:gd fmla="val 16667" name="adj"/>
            </a:avLst>
          </a:prstGeom>
          <a:solidFill>
            <a:schemeClr val="lt1"/>
          </a:solidFill>
          <a:ln cap="flat" cmpd="sng" w="38100">
            <a:solidFill>
              <a:srgbClr val="CCFF66"/>
            </a:solidFill>
            <a:prstDash val="solid"/>
            <a:miter/>
            <a:headEnd len="med" w="med" type="none"/>
            <a:tailEnd len="med" w="med" type="none"/>
          </a:ln>
        </p:spPr>
        <p:txBody>
          <a:bodyPr anchorCtr="0" anchor="ctr" bIns="0" lIns="0" rIns="0" tIns="0">
            <a:noAutofit/>
          </a:bodyPr>
          <a:lstStyle/>
          <a:p>
            <a:pPr indent="0" lvl="0" marL="0" marR="0" rtl="0" algn="ctr">
              <a:lnSpc>
                <a:spcPct val="9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ribulose </a:t>
            </a:r>
            <a:br>
              <a:rPr b="1" baseline="0" i="0" lang="en-US" sz="1800" u="none" cap="none" strike="noStrike">
                <a:solidFill>
                  <a:srgbClr val="000000"/>
                </a:solidFill>
                <a:latin typeface="Arial"/>
                <a:ea typeface="Arial"/>
                <a:cs typeface="Arial"/>
                <a:sym typeface="Arial"/>
              </a:rPr>
            </a:br>
            <a:r>
              <a:rPr b="1" baseline="0" i="0" lang="en-US" sz="1800" u="none" cap="none" strike="noStrike">
                <a:solidFill>
                  <a:srgbClr val="000000"/>
                </a:solidFill>
                <a:latin typeface="Arial"/>
                <a:ea typeface="Arial"/>
                <a:cs typeface="Arial"/>
                <a:sym typeface="Arial"/>
              </a:rPr>
              <a:t>bisphosphate </a:t>
            </a:r>
            <a:br>
              <a:rPr b="1" baseline="0" i="0" lang="en-US" sz="1800" u="none" cap="none" strike="noStrike">
                <a:solidFill>
                  <a:srgbClr val="000000"/>
                </a:solidFill>
                <a:latin typeface="Arial"/>
                <a:ea typeface="Arial"/>
                <a:cs typeface="Arial"/>
                <a:sym typeface="Arial"/>
              </a:rPr>
            </a:br>
            <a:r>
              <a:rPr b="1" baseline="0" i="0" lang="en-US" sz="1800" u="none" cap="none" strike="noStrike">
                <a:solidFill>
                  <a:srgbClr val="000000"/>
                </a:solidFill>
                <a:latin typeface="Arial"/>
                <a:ea typeface="Arial"/>
                <a:cs typeface="Arial"/>
                <a:sym typeface="Arial"/>
              </a:rPr>
              <a:t>carboxylase</a:t>
            </a:r>
          </a:p>
        </p:txBody>
      </p:sp>
      <p:cxnSp>
        <p:nvCxnSpPr>
          <p:cNvPr id="905" name="Shape 905"/>
          <p:cNvCxnSpPr/>
          <p:nvPr/>
        </p:nvCxnSpPr>
        <p:spPr>
          <a:xfrm rot="10800000">
            <a:off x="442912" y="3587750"/>
            <a:ext cx="677861" cy="661987"/>
          </a:xfrm>
          <a:prstGeom prst="straightConnector1">
            <a:avLst/>
          </a:prstGeom>
          <a:noFill/>
          <a:ln cap="flat" cmpd="sng" w="28575">
            <a:solidFill>
              <a:schemeClr val="dk2"/>
            </a:solidFill>
            <a:prstDash val="solid"/>
            <a:miter/>
            <a:headEnd len="med" w="med" type="none"/>
            <a:tailEnd len="lg" w="lg" type="triangle"/>
          </a:ln>
        </p:spPr>
      </p:cxnSp>
      <p:cxnSp>
        <p:nvCxnSpPr>
          <p:cNvPr id="906" name="Shape 906"/>
          <p:cNvCxnSpPr/>
          <p:nvPr/>
        </p:nvCxnSpPr>
        <p:spPr>
          <a:xfrm rot="-8100000">
            <a:off x="920749" y="3478211"/>
            <a:ext cx="106362" cy="593724"/>
          </a:xfrm>
          <a:prstGeom prst="straightConnector1">
            <a:avLst/>
          </a:prstGeom>
          <a:noFill/>
          <a:ln cap="flat" cmpd="sng" w="28575">
            <a:solidFill>
              <a:schemeClr val="dk2"/>
            </a:solidFill>
            <a:prstDash val="solid"/>
            <a:miter/>
            <a:headEnd len="med" w="med" type="none"/>
            <a:tailEnd len="lg" w="lg" type="triangle"/>
          </a:ln>
        </p:spPr>
      </p:cxnSp>
      <p:cxnSp>
        <p:nvCxnSpPr>
          <p:cNvPr id="907" name="Shape 907"/>
          <p:cNvCxnSpPr/>
          <p:nvPr/>
        </p:nvCxnSpPr>
        <p:spPr>
          <a:xfrm rot="10800000">
            <a:off x="1146175" y="3492499"/>
            <a:ext cx="92074" cy="463550"/>
          </a:xfrm>
          <a:prstGeom prst="straightConnector1">
            <a:avLst/>
          </a:prstGeom>
          <a:noFill/>
          <a:ln cap="flat" cmpd="sng" w="28575">
            <a:solidFill>
              <a:schemeClr val="dk2"/>
            </a:solidFill>
            <a:prstDash val="solid"/>
            <a:miter/>
            <a:headEnd len="med" w="med" type="none"/>
            <a:tailEnd len="lg" w="lg" type="triangle"/>
          </a:ln>
        </p:spPr>
      </p:cxnSp>
      <p:grpSp>
        <p:nvGrpSpPr>
          <p:cNvPr id="908" name="Shape 908"/>
          <p:cNvGrpSpPr/>
          <p:nvPr/>
        </p:nvGrpSpPr>
        <p:grpSpPr>
          <a:xfrm>
            <a:off x="2316162" y="6003925"/>
            <a:ext cx="2209800" cy="854074"/>
            <a:chOff x="1295400" y="5516562"/>
            <a:chExt cx="2209800" cy="854074"/>
          </a:xfrm>
        </p:grpSpPr>
        <p:sp>
          <p:nvSpPr>
            <p:cNvPr id="909" name="Shape 909"/>
            <p:cNvSpPr/>
            <p:nvPr/>
          </p:nvSpPr>
          <p:spPr>
            <a:xfrm flipH="1">
              <a:off x="2667000" y="5715000"/>
              <a:ext cx="838199" cy="533399"/>
            </a:xfrm>
            <a:prstGeom prst="curvedRightArrow">
              <a:avLst>
                <a:gd fmla="val 25000" name="adj1"/>
                <a:gd fmla="val 50000" name="adj2"/>
                <a:gd fmla="val 25000" name="adj3"/>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910" name="Shape 910"/>
            <p:cNvSpPr txBox="1"/>
            <p:nvPr/>
          </p:nvSpPr>
          <p:spPr>
            <a:xfrm>
              <a:off x="1497012" y="5943600"/>
              <a:ext cx="1208086"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3D1666"/>
                </a:buClr>
                <a:buSzPct val="25000"/>
                <a:buFont typeface="Arial"/>
                <a:buNone/>
              </a:pPr>
              <a:r>
                <a:rPr b="1" baseline="0" i="0" lang="en-US" sz="2200" u="none" cap="none" strike="noStrike">
                  <a:solidFill>
                    <a:srgbClr val="3D1666"/>
                  </a:solidFill>
                  <a:latin typeface="Arial"/>
                  <a:ea typeface="Arial"/>
                  <a:cs typeface="Arial"/>
                  <a:sym typeface="Arial"/>
                </a:rPr>
                <a:t>6 NADP</a:t>
              </a:r>
            </a:p>
          </p:txBody>
        </p:sp>
        <p:sp>
          <p:nvSpPr>
            <p:cNvPr id="911" name="Shape 911"/>
            <p:cNvSpPr txBox="1"/>
            <p:nvPr/>
          </p:nvSpPr>
          <p:spPr>
            <a:xfrm>
              <a:off x="1295400" y="5516562"/>
              <a:ext cx="1411287"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6 NADPH</a:t>
              </a:r>
            </a:p>
          </p:txBody>
        </p:sp>
      </p:grpSp>
      <p:grpSp>
        <p:nvGrpSpPr>
          <p:cNvPr id="912" name="Shape 912"/>
          <p:cNvGrpSpPr/>
          <p:nvPr/>
        </p:nvGrpSpPr>
        <p:grpSpPr>
          <a:xfrm>
            <a:off x="6586536" y="5516561"/>
            <a:ext cx="1828799" cy="884237"/>
            <a:chOff x="6629400" y="5486400"/>
            <a:chExt cx="1828799" cy="884237"/>
          </a:xfrm>
        </p:grpSpPr>
        <p:sp>
          <p:nvSpPr>
            <p:cNvPr id="913" name="Shape 913"/>
            <p:cNvSpPr/>
            <p:nvPr/>
          </p:nvSpPr>
          <p:spPr>
            <a:xfrm>
              <a:off x="6629400" y="5715000"/>
              <a:ext cx="838199" cy="533399"/>
            </a:xfrm>
            <a:prstGeom prst="curvedRightArrow">
              <a:avLst>
                <a:gd fmla="val 25000" name="adj1"/>
                <a:gd fmla="val 50000" name="adj2"/>
                <a:gd fmla="val 25000" name="adj3"/>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914" name="Shape 914"/>
            <p:cNvSpPr txBox="1"/>
            <p:nvPr/>
          </p:nvSpPr>
          <p:spPr>
            <a:xfrm>
              <a:off x="7451725" y="5943600"/>
              <a:ext cx="1006474" cy="4270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3D1666"/>
                </a:buClr>
                <a:buSzPct val="25000"/>
                <a:buFont typeface="Arial"/>
                <a:buNone/>
              </a:pPr>
              <a:r>
                <a:rPr b="1" baseline="0" i="0" lang="en-US" sz="2200" u="none" cap="none" strike="noStrike">
                  <a:solidFill>
                    <a:srgbClr val="3D1666"/>
                  </a:solidFill>
                  <a:latin typeface="Arial"/>
                  <a:ea typeface="Arial"/>
                  <a:cs typeface="Arial"/>
                  <a:sym typeface="Arial"/>
                </a:rPr>
                <a:t>6 ADP</a:t>
              </a:r>
            </a:p>
          </p:txBody>
        </p:sp>
        <p:sp>
          <p:nvSpPr>
            <p:cNvPr id="915" name="Shape 915"/>
            <p:cNvSpPr txBox="1"/>
            <p:nvPr/>
          </p:nvSpPr>
          <p:spPr>
            <a:xfrm>
              <a:off x="7451725" y="5486400"/>
              <a:ext cx="976312" cy="4270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6 ATP</a:t>
              </a:r>
            </a:p>
          </p:txBody>
        </p:sp>
      </p:grpSp>
      <p:grpSp>
        <p:nvGrpSpPr>
          <p:cNvPr id="916" name="Shape 916"/>
          <p:cNvGrpSpPr/>
          <p:nvPr/>
        </p:nvGrpSpPr>
        <p:grpSpPr>
          <a:xfrm>
            <a:off x="1590675" y="2705100"/>
            <a:ext cx="1768475" cy="884237"/>
            <a:chOff x="1431925" y="2590800"/>
            <a:chExt cx="1768475" cy="884237"/>
          </a:xfrm>
        </p:grpSpPr>
        <p:sp>
          <p:nvSpPr>
            <p:cNvPr id="917" name="Shape 917"/>
            <p:cNvSpPr/>
            <p:nvPr/>
          </p:nvSpPr>
          <p:spPr>
            <a:xfrm flipH="1">
              <a:off x="2362200" y="2819400"/>
              <a:ext cx="838199" cy="533399"/>
            </a:xfrm>
            <a:prstGeom prst="curvedRightArrow">
              <a:avLst>
                <a:gd fmla="val 25000" name="adj1"/>
                <a:gd fmla="val 50000" name="adj2"/>
                <a:gd fmla="val 25000" name="adj3"/>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918" name="Shape 918"/>
            <p:cNvSpPr txBox="1"/>
            <p:nvPr/>
          </p:nvSpPr>
          <p:spPr>
            <a:xfrm>
              <a:off x="1431925" y="3048000"/>
              <a:ext cx="1006474"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3D1666"/>
                </a:buClr>
                <a:buSzPct val="25000"/>
                <a:buFont typeface="Arial"/>
                <a:buNone/>
              </a:pPr>
              <a:r>
                <a:rPr b="1" baseline="0" i="0" lang="en-US" sz="2200" u="none" cap="none" strike="noStrike">
                  <a:solidFill>
                    <a:srgbClr val="3D1666"/>
                  </a:solidFill>
                  <a:latin typeface="Arial"/>
                  <a:ea typeface="Arial"/>
                  <a:cs typeface="Arial"/>
                  <a:sym typeface="Arial"/>
                </a:rPr>
                <a:t>3 ADP</a:t>
              </a:r>
            </a:p>
          </p:txBody>
        </p:sp>
        <p:sp>
          <p:nvSpPr>
            <p:cNvPr id="919" name="Shape 919"/>
            <p:cNvSpPr txBox="1"/>
            <p:nvPr/>
          </p:nvSpPr>
          <p:spPr>
            <a:xfrm>
              <a:off x="1460500" y="2590800"/>
              <a:ext cx="976312"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3 ATP</a:t>
              </a:r>
            </a:p>
          </p:txBody>
        </p:sp>
      </p:grpSp>
      <p:sp>
        <p:nvSpPr>
          <p:cNvPr id="920" name="Shape 920"/>
          <p:cNvSpPr/>
          <p:nvPr/>
        </p:nvSpPr>
        <p:spPr>
          <a:xfrm>
            <a:off x="1089025" y="3856037"/>
            <a:ext cx="1300162" cy="893762"/>
          </a:xfrm>
          <a:prstGeom prst="roundRect">
            <a:avLst>
              <a:gd fmla="val 16667" name="adj"/>
            </a:avLst>
          </a:prstGeom>
          <a:solidFill>
            <a:srgbClr val="FFEA18"/>
          </a:solidFill>
          <a:ln>
            <a:noFill/>
          </a:ln>
        </p:spPr>
        <p:txBody>
          <a:bodyPr anchorCtr="0" anchor="ctr" bIns="0" lIns="0" rIns="0" tIns="0">
            <a:noAutofit/>
          </a:bodyPr>
          <a:lstStyle/>
          <a:p>
            <a:pPr indent="0" lvl="0" marL="0" marR="0" rtl="0" algn="ctr">
              <a:lnSpc>
                <a:spcPct val="80000"/>
              </a:lnSpc>
              <a:spcBef>
                <a:spcPts val="0"/>
              </a:spcBef>
              <a:spcAft>
                <a:spcPts val="0"/>
              </a:spcAft>
              <a:buClr>
                <a:schemeClr val="dk2"/>
              </a:buClr>
              <a:buSzPct val="25000"/>
              <a:buFont typeface="Arial"/>
              <a:buNone/>
            </a:pPr>
            <a:r>
              <a:rPr b="1" baseline="0" i="0" lang="en-US" sz="2200" u="none" cap="none" strike="noStrike">
                <a:solidFill>
                  <a:schemeClr val="dk2"/>
                </a:solidFill>
                <a:latin typeface="Arial"/>
                <a:ea typeface="Arial"/>
                <a:cs typeface="Arial"/>
                <a:sym typeface="Arial"/>
              </a:rPr>
              <a:t>used</a:t>
            </a:r>
          </a:p>
          <a:p>
            <a:pPr indent="0" lvl="0" marL="0" marR="0" rtl="0" algn="ctr">
              <a:lnSpc>
                <a:spcPct val="80000"/>
              </a:lnSpc>
              <a:spcBef>
                <a:spcPts val="0"/>
              </a:spcBef>
              <a:spcAft>
                <a:spcPts val="0"/>
              </a:spcAft>
              <a:buClr>
                <a:schemeClr val="dk2"/>
              </a:buClr>
              <a:buSzPct val="25000"/>
              <a:buFont typeface="Arial"/>
              <a:buNone/>
            </a:pPr>
            <a:r>
              <a:rPr b="1" baseline="0" i="0" lang="en-US" sz="2200" u="none" cap="none" strike="noStrike">
                <a:solidFill>
                  <a:schemeClr val="dk2"/>
                </a:solidFill>
                <a:latin typeface="Arial"/>
                <a:ea typeface="Arial"/>
                <a:cs typeface="Arial"/>
                <a:sym typeface="Arial"/>
              </a:rPr>
              <a:t>to make</a:t>
            </a:r>
            <a:br>
              <a:rPr b="1" baseline="0" i="0" lang="en-US" sz="2200" u="none" cap="none" strike="noStrike">
                <a:solidFill>
                  <a:schemeClr val="dk2"/>
                </a:solidFill>
                <a:latin typeface="Arial"/>
                <a:ea typeface="Arial"/>
                <a:cs typeface="Arial"/>
                <a:sym typeface="Arial"/>
              </a:rPr>
            </a:br>
            <a:r>
              <a:rPr b="1" baseline="0" i="0" lang="en-US" sz="2200" u="none" cap="none" strike="noStrike">
                <a:solidFill>
                  <a:srgbClr val="0F116A"/>
                </a:solidFill>
                <a:latin typeface="Arial"/>
                <a:ea typeface="Arial"/>
                <a:cs typeface="Arial"/>
                <a:sym typeface="Arial"/>
              </a:rPr>
              <a:t>glucose</a:t>
            </a:r>
            <a:r>
              <a:rPr b="1" baseline="0" i="0" lang="en-US" sz="2200" u="none" cap="none" strike="noStrike">
                <a:solidFill>
                  <a:schemeClr val="dk2"/>
                </a:solidFill>
                <a:latin typeface="Arial"/>
                <a:ea typeface="Arial"/>
                <a:cs typeface="Arial"/>
                <a:sym typeface="Arial"/>
              </a:rPr>
              <a:t>  </a:t>
            </a:r>
          </a:p>
        </p:txBody>
      </p:sp>
      <p:grpSp>
        <p:nvGrpSpPr>
          <p:cNvPr id="921" name="Shape 921"/>
          <p:cNvGrpSpPr/>
          <p:nvPr/>
        </p:nvGrpSpPr>
        <p:grpSpPr>
          <a:xfrm>
            <a:off x="5032375" y="6051549"/>
            <a:ext cx="671511" cy="609599"/>
            <a:chOff x="4206875" y="960437"/>
            <a:chExt cx="671511" cy="609599"/>
          </a:xfrm>
        </p:grpSpPr>
        <p:sp>
          <p:nvSpPr>
            <p:cNvPr id="922" name="Shape 922"/>
            <p:cNvSpPr/>
            <p:nvPr/>
          </p:nvSpPr>
          <p:spPr>
            <a:xfrm>
              <a:off x="4237037" y="960437"/>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923" name="Shape 923"/>
            <p:cNvSpPr txBox="1"/>
            <p:nvPr/>
          </p:nvSpPr>
          <p:spPr>
            <a:xfrm>
              <a:off x="4206875" y="974725"/>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3C</a:t>
              </a:r>
            </a:p>
          </p:txBody>
        </p:sp>
      </p:grpSp>
      <p:grpSp>
        <p:nvGrpSpPr>
          <p:cNvPr id="924" name="Shape 924"/>
          <p:cNvGrpSpPr/>
          <p:nvPr/>
        </p:nvGrpSpPr>
        <p:grpSpPr>
          <a:xfrm>
            <a:off x="2801937" y="4935537"/>
            <a:ext cx="671511" cy="609599"/>
            <a:chOff x="4206875" y="960437"/>
            <a:chExt cx="671511" cy="609599"/>
          </a:xfrm>
        </p:grpSpPr>
        <p:sp>
          <p:nvSpPr>
            <p:cNvPr id="925" name="Shape 925"/>
            <p:cNvSpPr/>
            <p:nvPr/>
          </p:nvSpPr>
          <p:spPr>
            <a:xfrm>
              <a:off x="4237037" y="960437"/>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926" name="Shape 926"/>
            <p:cNvSpPr txBox="1"/>
            <p:nvPr/>
          </p:nvSpPr>
          <p:spPr>
            <a:xfrm>
              <a:off x="4206875" y="974725"/>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3C</a:t>
              </a:r>
            </a:p>
          </p:txBody>
        </p:sp>
      </p:grpSp>
      <p:grpSp>
        <p:nvGrpSpPr>
          <p:cNvPr id="927" name="Shape 927"/>
          <p:cNvGrpSpPr/>
          <p:nvPr/>
        </p:nvGrpSpPr>
        <p:grpSpPr>
          <a:xfrm>
            <a:off x="1871021" y="3095840"/>
            <a:ext cx="2235840" cy="1988705"/>
            <a:chOff x="1878959" y="3027577"/>
            <a:chExt cx="2235840" cy="1988705"/>
          </a:xfrm>
        </p:grpSpPr>
        <p:sp>
          <p:nvSpPr>
            <p:cNvPr id="928" name="Shape 928"/>
            <p:cNvSpPr/>
            <p:nvPr/>
          </p:nvSpPr>
          <p:spPr>
            <a:xfrm>
              <a:off x="3124200" y="4427537"/>
              <a:ext cx="990599" cy="533399"/>
            </a:xfrm>
            <a:prstGeom prst="ellipse">
              <a:avLst/>
            </a:prstGeom>
            <a:solidFill>
              <a:srgbClr val="66FF66"/>
            </a:solidFill>
            <a:ln cap="flat" cmpd="sng" w="9525">
              <a:solidFill>
                <a:srgbClr val="66FF66"/>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929" name="Shape 929"/>
            <p:cNvSpPr/>
            <p:nvPr/>
          </p:nvSpPr>
          <p:spPr>
            <a:xfrm rot="8280000">
              <a:off x="2416174" y="3059112"/>
              <a:ext cx="833436" cy="1925636"/>
            </a:xfrm>
            <a:custGeom>
              <a:pathLst>
                <a:path extrusionOk="0" h="120000" w="120000">
                  <a:moveTo>
                    <a:pt x="105216" y="57972"/>
                  </a:moveTo>
                  <a:cubicBezTo>
                    <a:pt x="104133" y="33783"/>
                    <a:pt x="84211" y="14733"/>
                    <a:pt x="60000" y="14733"/>
                  </a:cubicBezTo>
                  <a:cubicBezTo>
                    <a:pt x="55844" y="14727"/>
                    <a:pt x="51711" y="15300"/>
                    <a:pt x="47711" y="16427"/>
                  </a:cubicBezTo>
                  <a:lnTo>
                    <a:pt x="43711" y="2250"/>
                  </a:lnTo>
                  <a:cubicBezTo>
                    <a:pt x="49011" y="755"/>
                    <a:pt x="54488" y="-5"/>
                    <a:pt x="60000" y="0"/>
                  </a:cubicBezTo>
                  <a:cubicBezTo>
                    <a:pt x="92088" y="0"/>
                    <a:pt x="118500" y="25250"/>
                    <a:pt x="119938" y="57311"/>
                  </a:cubicBezTo>
                  <a:lnTo>
                    <a:pt x="134922" y="56638"/>
                  </a:lnTo>
                  <a:lnTo>
                    <a:pt x="113577" y="79983"/>
                  </a:lnTo>
                  <a:lnTo>
                    <a:pt x="90233" y="58638"/>
                  </a:lnTo>
                  <a:lnTo>
                    <a:pt x="105216" y="57972"/>
                  </a:lnTo>
                  <a:close/>
                </a:path>
              </a:pathLst>
            </a:custGeom>
            <a:solidFill>
              <a:srgbClr val="66FF66"/>
            </a:solidFill>
            <a:ln cap="flat" cmpd="sng" w="9525">
              <a:solidFill>
                <a:srgbClr val="66FF66"/>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930" name="Shape 930"/>
          <p:cNvSpPr txBox="1"/>
          <p:nvPr/>
        </p:nvSpPr>
        <p:spPr>
          <a:xfrm>
            <a:off x="3240086" y="4548187"/>
            <a:ext cx="742949"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G3P</a:t>
            </a:r>
          </a:p>
        </p:txBody>
      </p:sp>
      <p:sp>
        <p:nvSpPr>
          <p:cNvPr id="931" name="Shape 931"/>
          <p:cNvSpPr txBox="1"/>
          <p:nvPr/>
        </p:nvSpPr>
        <p:spPr>
          <a:xfrm>
            <a:off x="3271836" y="4254500"/>
            <a:ext cx="2047874" cy="3365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glyceraldehyde-3-P</a:t>
            </a:r>
          </a:p>
        </p:txBody>
      </p:sp>
      <p:grpSp>
        <p:nvGrpSpPr>
          <p:cNvPr id="932" name="Shape 932"/>
          <p:cNvGrpSpPr/>
          <p:nvPr/>
        </p:nvGrpSpPr>
        <p:grpSpPr>
          <a:xfrm>
            <a:off x="2762250" y="1317625"/>
            <a:ext cx="1231899" cy="247649"/>
            <a:chOff x="3929062" y="2746375"/>
            <a:chExt cx="1231899" cy="247649"/>
          </a:xfrm>
        </p:grpSpPr>
        <p:sp>
          <p:nvSpPr>
            <p:cNvPr id="933" name="Shape 933"/>
            <p:cNvSpPr/>
            <p:nvPr/>
          </p:nvSpPr>
          <p:spPr>
            <a:xfrm>
              <a:off x="392906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34" name="Shape 934"/>
            <p:cNvSpPr/>
            <p:nvPr/>
          </p:nvSpPr>
          <p:spPr>
            <a:xfrm>
              <a:off x="4175125"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35" name="Shape 935"/>
            <p:cNvSpPr/>
            <p:nvPr/>
          </p:nvSpPr>
          <p:spPr>
            <a:xfrm>
              <a:off x="4421187"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36" name="Shape 936"/>
            <p:cNvSpPr/>
            <p:nvPr/>
          </p:nvSpPr>
          <p:spPr>
            <a:xfrm>
              <a:off x="4667250"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37" name="Shape 937"/>
            <p:cNvSpPr/>
            <p:nvPr/>
          </p:nvSpPr>
          <p:spPr>
            <a:xfrm>
              <a:off x="491331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938" name="Shape 938"/>
          <p:cNvGrpSpPr/>
          <p:nvPr/>
        </p:nvGrpSpPr>
        <p:grpSpPr>
          <a:xfrm>
            <a:off x="2762250" y="1646237"/>
            <a:ext cx="1231899" cy="247649"/>
            <a:chOff x="3929062" y="2746375"/>
            <a:chExt cx="1231899" cy="247649"/>
          </a:xfrm>
        </p:grpSpPr>
        <p:sp>
          <p:nvSpPr>
            <p:cNvPr id="939" name="Shape 939"/>
            <p:cNvSpPr/>
            <p:nvPr/>
          </p:nvSpPr>
          <p:spPr>
            <a:xfrm>
              <a:off x="392906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40" name="Shape 940"/>
            <p:cNvSpPr/>
            <p:nvPr/>
          </p:nvSpPr>
          <p:spPr>
            <a:xfrm>
              <a:off x="4175125"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41" name="Shape 941"/>
            <p:cNvSpPr/>
            <p:nvPr/>
          </p:nvSpPr>
          <p:spPr>
            <a:xfrm>
              <a:off x="4421187"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42" name="Shape 942"/>
            <p:cNvSpPr/>
            <p:nvPr/>
          </p:nvSpPr>
          <p:spPr>
            <a:xfrm>
              <a:off x="4667250"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43" name="Shape 943"/>
            <p:cNvSpPr/>
            <p:nvPr/>
          </p:nvSpPr>
          <p:spPr>
            <a:xfrm>
              <a:off x="491331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944" name="Shape 944"/>
          <p:cNvGrpSpPr/>
          <p:nvPr/>
        </p:nvGrpSpPr>
        <p:grpSpPr>
          <a:xfrm>
            <a:off x="2762250" y="1976437"/>
            <a:ext cx="1231899" cy="247649"/>
            <a:chOff x="3929062" y="2746375"/>
            <a:chExt cx="1231899" cy="247649"/>
          </a:xfrm>
        </p:grpSpPr>
        <p:sp>
          <p:nvSpPr>
            <p:cNvPr id="945" name="Shape 945"/>
            <p:cNvSpPr/>
            <p:nvPr/>
          </p:nvSpPr>
          <p:spPr>
            <a:xfrm>
              <a:off x="392906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46" name="Shape 946"/>
            <p:cNvSpPr/>
            <p:nvPr/>
          </p:nvSpPr>
          <p:spPr>
            <a:xfrm>
              <a:off x="4175125"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47" name="Shape 947"/>
            <p:cNvSpPr/>
            <p:nvPr/>
          </p:nvSpPr>
          <p:spPr>
            <a:xfrm>
              <a:off x="4421187"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48" name="Shape 948"/>
            <p:cNvSpPr/>
            <p:nvPr/>
          </p:nvSpPr>
          <p:spPr>
            <a:xfrm>
              <a:off x="4667250"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49" name="Shape 949"/>
            <p:cNvSpPr/>
            <p:nvPr/>
          </p:nvSpPr>
          <p:spPr>
            <a:xfrm>
              <a:off x="491331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950" name="Shape 950"/>
          <p:cNvGrpSpPr/>
          <p:nvPr/>
        </p:nvGrpSpPr>
        <p:grpSpPr>
          <a:xfrm>
            <a:off x="6305550" y="2555875"/>
            <a:ext cx="671511" cy="609599"/>
            <a:chOff x="6781800" y="4724400"/>
            <a:chExt cx="671511" cy="609599"/>
          </a:xfrm>
        </p:grpSpPr>
        <p:sp>
          <p:nvSpPr>
            <p:cNvPr id="951" name="Shape 951"/>
            <p:cNvSpPr/>
            <p:nvPr/>
          </p:nvSpPr>
          <p:spPr>
            <a:xfrm>
              <a:off x="6788150" y="4724400"/>
              <a:ext cx="609599" cy="609599"/>
            </a:xfrm>
            <a:prstGeom prst="ellipse">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952" name="Shape 952"/>
            <p:cNvSpPr txBox="1"/>
            <p:nvPr/>
          </p:nvSpPr>
          <p:spPr>
            <a:xfrm>
              <a:off x="6781800" y="4724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6C</a:t>
              </a:r>
            </a:p>
          </p:txBody>
        </p:sp>
      </p:grpSp>
      <p:grpSp>
        <p:nvGrpSpPr>
          <p:cNvPr id="953" name="Shape 953"/>
          <p:cNvGrpSpPr/>
          <p:nvPr/>
        </p:nvGrpSpPr>
        <p:grpSpPr>
          <a:xfrm>
            <a:off x="7207250" y="2063750"/>
            <a:ext cx="1470024" cy="247649"/>
            <a:chOff x="7207250" y="2063750"/>
            <a:chExt cx="1470024" cy="247649"/>
          </a:xfrm>
        </p:grpSpPr>
        <p:grpSp>
          <p:nvGrpSpPr>
            <p:cNvPr id="954" name="Shape 954"/>
            <p:cNvGrpSpPr/>
            <p:nvPr/>
          </p:nvGrpSpPr>
          <p:grpSpPr>
            <a:xfrm>
              <a:off x="7207250" y="2063750"/>
              <a:ext cx="1231899" cy="247649"/>
              <a:chOff x="3929062" y="2746375"/>
              <a:chExt cx="1231899" cy="247649"/>
            </a:xfrm>
          </p:grpSpPr>
          <p:sp>
            <p:nvSpPr>
              <p:cNvPr id="955" name="Shape 955"/>
              <p:cNvSpPr/>
              <p:nvPr/>
            </p:nvSpPr>
            <p:spPr>
              <a:xfrm>
                <a:off x="392906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56" name="Shape 956"/>
              <p:cNvSpPr/>
              <p:nvPr/>
            </p:nvSpPr>
            <p:spPr>
              <a:xfrm>
                <a:off x="4175125"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57" name="Shape 957"/>
              <p:cNvSpPr/>
              <p:nvPr/>
            </p:nvSpPr>
            <p:spPr>
              <a:xfrm>
                <a:off x="4421187"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58" name="Shape 958"/>
              <p:cNvSpPr/>
              <p:nvPr/>
            </p:nvSpPr>
            <p:spPr>
              <a:xfrm>
                <a:off x="4667250"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59" name="Shape 959"/>
              <p:cNvSpPr/>
              <p:nvPr/>
            </p:nvSpPr>
            <p:spPr>
              <a:xfrm>
                <a:off x="491331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sp>
          <p:nvSpPr>
            <p:cNvPr id="960" name="Shape 960"/>
            <p:cNvSpPr/>
            <p:nvPr/>
          </p:nvSpPr>
          <p:spPr>
            <a:xfrm>
              <a:off x="8429625" y="206375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grpSp>
        <p:nvGrpSpPr>
          <p:cNvPr id="961" name="Shape 961"/>
          <p:cNvGrpSpPr/>
          <p:nvPr/>
        </p:nvGrpSpPr>
        <p:grpSpPr>
          <a:xfrm>
            <a:off x="7207250" y="2398711"/>
            <a:ext cx="1470024" cy="247650"/>
            <a:chOff x="7207250" y="2398711"/>
            <a:chExt cx="1470024" cy="247650"/>
          </a:xfrm>
        </p:grpSpPr>
        <p:grpSp>
          <p:nvGrpSpPr>
            <p:cNvPr id="962" name="Shape 962"/>
            <p:cNvGrpSpPr/>
            <p:nvPr/>
          </p:nvGrpSpPr>
          <p:grpSpPr>
            <a:xfrm>
              <a:off x="7207250" y="2398712"/>
              <a:ext cx="1231899" cy="247649"/>
              <a:chOff x="3929062" y="2746375"/>
              <a:chExt cx="1231899" cy="247649"/>
            </a:xfrm>
          </p:grpSpPr>
          <p:sp>
            <p:nvSpPr>
              <p:cNvPr id="963" name="Shape 963"/>
              <p:cNvSpPr/>
              <p:nvPr/>
            </p:nvSpPr>
            <p:spPr>
              <a:xfrm>
                <a:off x="392906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64" name="Shape 964"/>
              <p:cNvSpPr/>
              <p:nvPr/>
            </p:nvSpPr>
            <p:spPr>
              <a:xfrm>
                <a:off x="4175125"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65" name="Shape 965"/>
              <p:cNvSpPr/>
              <p:nvPr/>
            </p:nvSpPr>
            <p:spPr>
              <a:xfrm>
                <a:off x="4421187"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66" name="Shape 966"/>
              <p:cNvSpPr/>
              <p:nvPr/>
            </p:nvSpPr>
            <p:spPr>
              <a:xfrm>
                <a:off x="4667250"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67" name="Shape 967"/>
              <p:cNvSpPr/>
              <p:nvPr/>
            </p:nvSpPr>
            <p:spPr>
              <a:xfrm>
                <a:off x="491331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sp>
          <p:nvSpPr>
            <p:cNvPr id="968" name="Shape 968"/>
            <p:cNvSpPr/>
            <p:nvPr/>
          </p:nvSpPr>
          <p:spPr>
            <a:xfrm>
              <a:off x="8429625" y="2398711"/>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grpSp>
        <p:nvGrpSpPr>
          <p:cNvPr id="969" name="Shape 969"/>
          <p:cNvGrpSpPr/>
          <p:nvPr/>
        </p:nvGrpSpPr>
        <p:grpSpPr>
          <a:xfrm>
            <a:off x="7207250" y="2722561"/>
            <a:ext cx="1470024" cy="247650"/>
            <a:chOff x="7207250" y="2722561"/>
            <a:chExt cx="1470024" cy="247650"/>
          </a:xfrm>
        </p:grpSpPr>
        <p:grpSp>
          <p:nvGrpSpPr>
            <p:cNvPr id="970" name="Shape 970"/>
            <p:cNvGrpSpPr/>
            <p:nvPr/>
          </p:nvGrpSpPr>
          <p:grpSpPr>
            <a:xfrm>
              <a:off x="7207250" y="2722561"/>
              <a:ext cx="1231899" cy="247649"/>
              <a:chOff x="3929062" y="2746375"/>
              <a:chExt cx="1231899" cy="247649"/>
            </a:xfrm>
          </p:grpSpPr>
          <p:sp>
            <p:nvSpPr>
              <p:cNvPr id="971" name="Shape 971"/>
              <p:cNvSpPr/>
              <p:nvPr/>
            </p:nvSpPr>
            <p:spPr>
              <a:xfrm>
                <a:off x="392906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72" name="Shape 972"/>
              <p:cNvSpPr/>
              <p:nvPr/>
            </p:nvSpPr>
            <p:spPr>
              <a:xfrm>
                <a:off x="4175125"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73" name="Shape 973"/>
              <p:cNvSpPr/>
              <p:nvPr/>
            </p:nvSpPr>
            <p:spPr>
              <a:xfrm>
                <a:off x="4421187"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74" name="Shape 974"/>
              <p:cNvSpPr/>
              <p:nvPr/>
            </p:nvSpPr>
            <p:spPr>
              <a:xfrm>
                <a:off x="4667250"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75" name="Shape 975"/>
              <p:cNvSpPr/>
              <p:nvPr/>
            </p:nvSpPr>
            <p:spPr>
              <a:xfrm>
                <a:off x="4913312" y="274637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sp>
          <p:nvSpPr>
            <p:cNvPr id="976" name="Shape 976"/>
            <p:cNvSpPr/>
            <p:nvPr/>
          </p:nvSpPr>
          <p:spPr>
            <a:xfrm>
              <a:off x="8429625" y="2722561"/>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grpSp>
        <p:nvGrpSpPr>
          <p:cNvPr id="977" name="Shape 977"/>
          <p:cNvGrpSpPr/>
          <p:nvPr/>
        </p:nvGrpSpPr>
        <p:grpSpPr>
          <a:xfrm>
            <a:off x="1436686" y="6326186"/>
            <a:ext cx="739774" cy="247649"/>
            <a:chOff x="7548561" y="3556000"/>
            <a:chExt cx="739774" cy="247649"/>
          </a:xfrm>
        </p:grpSpPr>
        <p:sp>
          <p:nvSpPr>
            <p:cNvPr id="978" name="Shape 978"/>
            <p:cNvSpPr/>
            <p:nvPr/>
          </p:nvSpPr>
          <p:spPr>
            <a:xfrm>
              <a:off x="7548561"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79" name="Shape 979"/>
            <p:cNvSpPr/>
            <p:nvPr/>
          </p:nvSpPr>
          <p:spPr>
            <a:xfrm>
              <a:off x="7794625"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80" name="Shape 980"/>
            <p:cNvSpPr/>
            <p:nvPr/>
          </p:nvSpPr>
          <p:spPr>
            <a:xfrm>
              <a:off x="8040686"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981" name="Shape 981"/>
          <p:cNvGrpSpPr/>
          <p:nvPr/>
        </p:nvGrpSpPr>
        <p:grpSpPr>
          <a:xfrm>
            <a:off x="1436686" y="4857750"/>
            <a:ext cx="731836" cy="247649"/>
            <a:chOff x="8286750" y="3556000"/>
            <a:chExt cx="731836" cy="247649"/>
          </a:xfrm>
        </p:grpSpPr>
        <p:sp>
          <p:nvSpPr>
            <p:cNvPr id="982" name="Shape 982"/>
            <p:cNvSpPr/>
            <p:nvPr/>
          </p:nvSpPr>
          <p:spPr>
            <a:xfrm>
              <a:off x="8286750"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83" name="Shape 983"/>
            <p:cNvSpPr/>
            <p:nvPr/>
          </p:nvSpPr>
          <p:spPr>
            <a:xfrm>
              <a:off x="8532811"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84" name="Shape 984"/>
            <p:cNvSpPr/>
            <p:nvPr/>
          </p:nvSpPr>
          <p:spPr>
            <a:xfrm>
              <a:off x="8770936"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grpSp>
        <p:nvGrpSpPr>
          <p:cNvPr id="985" name="Shape 985"/>
          <p:cNvGrpSpPr/>
          <p:nvPr/>
        </p:nvGrpSpPr>
        <p:grpSpPr>
          <a:xfrm>
            <a:off x="1436686" y="5151437"/>
            <a:ext cx="739774" cy="247649"/>
            <a:chOff x="7548561" y="3890962"/>
            <a:chExt cx="739774" cy="247649"/>
          </a:xfrm>
        </p:grpSpPr>
        <p:sp>
          <p:nvSpPr>
            <p:cNvPr id="986" name="Shape 986"/>
            <p:cNvSpPr/>
            <p:nvPr/>
          </p:nvSpPr>
          <p:spPr>
            <a:xfrm>
              <a:off x="7548561" y="389096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87" name="Shape 987"/>
            <p:cNvSpPr/>
            <p:nvPr/>
          </p:nvSpPr>
          <p:spPr>
            <a:xfrm>
              <a:off x="7794625" y="389096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88" name="Shape 988"/>
            <p:cNvSpPr/>
            <p:nvPr/>
          </p:nvSpPr>
          <p:spPr>
            <a:xfrm>
              <a:off x="8040686" y="389096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989" name="Shape 989"/>
          <p:cNvGrpSpPr/>
          <p:nvPr/>
        </p:nvGrpSpPr>
        <p:grpSpPr>
          <a:xfrm>
            <a:off x="1436686" y="5445125"/>
            <a:ext cx="731836" cy="247649"/>
            <a:chOff x="8286750" y="3890962"/>
            <a:chExt cx="731836" cy="247649"/>
          </a:xfrm>
        </p:grpSpPr>
        <p:sp>
          <p:nvSpPr>
            <p:cNvPr id="990" name="Shape 990"/>
            <p:cNvSpPr/>
            <p:nvPr/>
          </p:nvSpPr>
          <p:spPr>
            <a:xfrm>
              <a:off x="8286750" y="389096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91" name="Shape 991"/>
            <p:cNvSpPr/>
            <p:nvPr/>
          </p:nvSpPr>
          <p:spPr>
            <a:xfrm>
              <a:off x="8532811" y="389096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92" name="Shape 992"/>
            <p:cNvSpPr/>
            <p:nvPr/>
          </p:nvSpPr>
          <p:spPr>
            <a:xfrm>
              <a:off x="8770936" y="389096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grpSp>
        <p:nvGrpSpPr>
          <p:cNvPr id="993" name="Shape 993"/>
          <p:cNvGrpSpPr/>
          <p:nvPr/>
        </p:nvGrpSpPr>
        <p:grpSpPr>
          <a:xfrm>
            <a:off x="1436686" y="5738812"/>
            <a:ext cx="739774" cy="247649"/>
            <a:chOff x="7548561" y="4214812"/>
            <a:chExt cx="739774" cy="247649"/>
          </a:xfrm>
        </p:grpSpPr>
        <p:sp>
          <p:nvSpPr>
            <p:cNvPr id="994" name="Shape 994"/>
            <p:cNvSpPr/>
            <p:nvPr/>
          </p:nvSpPr>
          <p:spPr>
            <a:xfrm>
              <a:off x="7548561" y="42148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95" name="Shape 995"/>
            <p:cNvSpPr/>
            <p:nvPr/>
          </p:nvSpPr>
          <p:spPr>
            <a:xfrm>
              <a:off x="7794625" y="42148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96" name="Shape 996"/>
            <p:cNvSpPr/>
            <p:nvPr/>
          </p:nvSpPr>
          <p:spPr>
            <a:xfrm>
              <a:off x="8040686" y="42148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997" name="Shape 997"/>
          <p:cNvGrpSpPr/>
          <p:nvPr/>
        </p:nvGrpSpPr>
        <p:grpSpPr>
          <a:xfrm>
            <a:off x="1436686" y="6032500"/>
            <a:ext cx="731836" cy="247649"/>
            <a:chOff x="8286750" y="4214812"/>
            <a:chExt cx="731836" cy="247649"/>
          </a:xfrm>
        </p:grpSpPr>
        <p:sp>
          <p:nvSpPr>
            <p:cNvPr id="998" name="Shape 998"/>
            <p:cNvSpPr/>
            <p:nvPr/>
          </p:nvSpPr>
          <p:spPr>
            <a:xfrm>
              <a:off x="8286750" y="42148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999" name="Shape 999"/>
            <p:cNvSpPr/>
            <p:nvPr/>
          </p:nvSpPr>
          <p:spPr>
            <a:xfrm>
              <a:off x="8532811" y="42148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00" name="Shape 1000"/>
            <p:cNvSpPr/>
            <p:nvPr/>
          </p:nvSpPr>
          <p:spPr>
            <a:xfrm>
              <a:off x="8770936" y="42148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sp>
        <p:nvSpPr>
          <p:cNvPr id="1001" name="Shape 1001"/>
          <p:cNvSpPr txBox="1"/>
          <p:nvPr/>
        </p:nvSpPr>
        <p:spPr>
          <a:xfrm>
            <a:off x="6092825" y="4429125"/>
            <a:ext cx="788986"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PGA</a:t>
            </a:r>
          </a:p>
        </p:txBody>
      </p:sp>
      <p:sp>
        <p:nvSpPr>
          <p:cNvPr id="1002" name="Shape 1002"/>
          <p:cNvSpPr txBox="1"/>
          <p:nvPr/>
        </p:nvSpPr>
        <p:spPr>
          <a:xfrm>
            <a:off x="4968875" y="4741862"/>
            <a:ext cx="1933574" cy="33654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phosphoglycerate</a:t>
            </a:r>
          </a:p>
        </p:txBody>
      </p:sp>
      <p:grpSp>
        <p:nvGrpSpPr>
          <p:cNvPr id="1003" name="Shape 1003"/>
          <p:cNvGrpSpPr/>
          <p:nvPr/>
        </p:nvGrpSpPr>
        <p:grpSpPr>
          <a:xfrm>
            <a:off x="7786686" y="5151437"/>
            <a:ext cx="739774" cy="247649"/>
            <a:chOff x="7548561" y="3556000"/>
            <a:chExt cx="739774" cy="247649"/>
          </a:xfrm>
        </p:grpSpPr>
        <p:sp>
          <p:nvSpPr>
            <p:cNvPr id="1004" name="Shape 1004"/>
            <p:cNvSpPr/>
            <p:nvPr/>
          </p:nvSpPr>
          <p:spPr>
            <a:xfrm>
              <a:off x="7548561" y="355600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05" name="Shape 1005"/>
            <p:cNvSpPr/>
            <p:nvPr/>
          </p:nvSpPr>
          <p:spPr>
            <a:xfrm>
              <a:off x="7794625" y="355600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06" name="Shape 1006"/>
            <p:cNvSpPr/>
            <p:nvPr/>
          </p:nvSpPr>
          <p:spPr>
            <a:xfrm>
              <a:off x="8040686" y="355600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1007" name="Shape 1007"/>
          <p:cNvGrpSpPr/>
          <p:nvPr/>
        </p:nvGrpSpPr>
        <p:grpSpPr>
          <a:xfrm>
            <a:off x="7786687" y="3690936"/>
            <a:ext cx="731836" cy="247649"/>
            <a:chOff x="8286750" y="3556000"/>
            <a:chExt cx="731836" cy="247649"/>
          </a:xfrm>
        </p:grpSpPr>
        <p:sp>
          <p:nvSpPr>
            <p:cNvPr id="1008" name="Shape 1008"/>
            <p:cNvSpPr/>
            <p:nvPr/>
          </p:nvSpPr>
          <p:spPr>
            <a:xfrm>
              <a:off x="8286750" y="355600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09" name="Shape 1009"/>
            <p:cNvSpPr/>
            <p:nvPr/>
          </p:nvSpPr>
          <p:spPr>
            <a:xfrm>
              <a:off x="8532811" y="355600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10" name="Shape 1010"/>
            <p:cNvSpPr/>
            <p:nvPr/>
          </p:nvSpPr>
          <p:spPr>
            <a:xfrm>
              <a:off x="8770936" y="355600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grpSp>
        <p:nvGrpSpPr>
          <p:cNvPr id="1011" name="Shape 1011"/>
          <p:cNvGrpSpPr/>
          <p:nvPr/>
        </p:nvGrpSpPr>
        <p:grpSpPr>
          <a:xfrm>
            <a:off x="7786686" y="3984625"/>
            <a:ext cx="739774" cy="247649"/>
            <a:chOff x="7548561" y="3890962"/>
            <a:chExt cx="739774" cy="247649"/>
          </a:xfrm>
        </p:grpSpPr>
        <p:sp>
          <p:nvSpPr>
            <p:cNvPr id="1012" name="Shape 1012"/>
            <p:cNvSpPr/>
            <p:nvPr/>
          </p:nvSpPr>
          <p:spPr>
            <a:xfrm>
              <a:off x="7548561" y="389096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13" name="Shape 1013"/>
            <p:cNvSpPr/>
            <p:nvPr/>
          </p:nvSpPr>
          <p:spPr>
            <a:xfrm>
              <a:off x="7794625" y="389096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14" name="Shape 1014"/>
            <p:cNvSpPr/>
            <p:nvPr/>
          </p:nvSpPr>
          <p:spPr>
            <a:xfrm>
              <a:off x="8040686" y="389096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1015" name="Shape 1015"/>
          <p:cNvGrpSpPr/>
          <p:nvPr/>
        </p:nvGrpSpPr>
        <p:grpSpPr>
          <a:xfrm>
            <a:off x="7786687" y="4278312"/>
            <a:ext cx="731836" cy="247649"/>
            <a:chOff x="8286750" y="3890962"/>
            <a:chExt cx="731836" cy="247649"/>
          </a:xfrm>
        </p:grpSpPr>
        <p:sp>
          <p:nvSpPr>
            <p:cNvPr id="1016" name="Shape 1016"/>
            <p:cNvSpPr/>
            <p:nvPr/>
          </p:nvSpPr>
          <p:spPr>
            <a:xfrm>
              <a:off x="8286750" y="389096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17" name="Shape 1017"/>
            <p:cNvSpPr/>
            <p:nvPr/>
          </p:nvSpPr>
          <p:spPr>
            <a:xfrm>
              <a:off x="8532811" y="389096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18" name="Shape 1018"/>
            <p:cNvSpPr/>
            <p:nvPr/>
          </p:nvSpPr>
          <p:spPr>
            <a:xfrm>
              <a:off x="8770936" y="389096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grpSp>
        <p:nvGrpSpPr>
          <p:cNvPr id="1019" name="Shape 1019"/>
          <p:cNvGrpSpPr/>
          <p:nvPr/>
        </p:nvGrpSpPr>
        <p:grpSpPr>
          <a:xfrm>
            <a:off x="7786686" y="4572000"/>
            <a:ext cx="739774" cy="247649"/>
            <a:chOff x="7548561" y="4214812"/>
            <a:chExt cx="739774" cy="247649"/>
          </a:xfrm>
        </p:grpSpPr>
        <p:sp>
          <p:nvSpPr>
            <p:cNvPr id="1020" name="Shape 1020"/>
            <p:cNvSpPr/>
            <p:nvPr/>
          </p:nvSpPr>
          <p:spPr>
            <a:xfrm>
              <a:off x="7548561" y="421481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21" name="Shape 1021"/>
            <p:cNvSpPr/>
            <p:nvPr/>
          </p:nvSpPr>
          <p:spPr>
            <a:xfrm>
              <a:off x="7794625" y="421481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22" name="Shape 1022"/>
            <p:cNvSpPr/>
            <p:nvPr/>
          </p:nvSpPr>
          <p:spPr>
            <a:xfrm>
              <a:off x="8040686" y="421481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grpSp>
      <p:grpSp>
        <p:nvGrpSpPr>
          <p:cNvPr id="1023" name="Shape 1023"/>
          <p:cNvGrpSpPr/>
          <p:nvPr/>
        </p:nvGrpSpPr>
        <p:grpSpPr>
          <a:xfrm>
            <a:off x="7786687" y="4865687"/>
            <a:ext cx="731836" cy="247649"/>
            <a:chOff x="8286750" y="4214812"/>
            <a:chExt cx="731836" cy="247649"/>
          </a:xfrm>
        </p:grpSpPr>
        <p:sp>
          <p:nvSpPr>
            <p:cNvPr id="1024" name="Shape 1024"/>
            <p:cNvSpPr/>
            <p:nvPr/>
          </p:nvSpPr>
          <p:spPr>
            <a:xfrm>
              <a:off x="8286750" y="421481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25" name="Shape 1025"/>
            <p:cNvSpPr/>
            <p:nvPr/>
          </p:nvSpPr>
          <p:spPr>
            <a:xfrm>
              <a:off x="8532811" y="421481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26" name="Shape 1026"/>
            <p:cNvSpPr/>
            <p:nvPr/>
          </p:nvSpPr>
          <p:spPr>
            <a:xfrm>
              <a:off x="8770936" y="421481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grpSp>
        <p:nvGrpSpPr>
          <p:cNvPr id="1027" name="Shape 1027"/>
          <p:cNvGrpSpPr/>
          <p:nvPr/>
        </p:nvGrpSpPr>
        <p:grpSpPr>
          <a:xfrm>
            <a:off x="3746500" y="4818062"/>
            <a:ext cx="731836" cy="247649"/>
            <a:chOff x="8286750" y="3556000"/>
            <a:chExt cx="731836" cy="247649"/>
          </a:xfrm>
        </p:grpSpPr>
        <p:sp>
          <p:nvSpPr>
            <p:cNvPr id="1028" name="Shape 1028"/>
            <p:cNvSpPr/>
            <p:nvPr/>
          </p:nvSpPr>
          <p:spPr>
            <a:xfrm>
              <a:off x="8286750"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29" name="Shape 1029"/>
            <p:cNvSpPr/>
            <p:nvPr/>
          </p:nvSpPr>
          <p:spPr>
            <a:xfrm>
              <a:off x="8532811"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30" name="Shape 1030"/>
            <p:cNvSpPr/>
            <p:nvPr/>
          </p:nvSpPr>
          <p:spPr>
            <a:xfrm>
              <a:off x="8770936" y="3556000"/>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sp>
        <p:nvSpPr>
          <p:cNvPr id="1031" name="Shape 1031"/>
          <p:cNvSpPr/>
          <p:nvPr/>
        </p:nvSpPr>
        <p:spPr>
          <a:xfrm>
            <a:off x="5016500" y="50006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sp>
        <p:nvSpPr>
          <p:cNvPr id="1032" name="Shape 1032"/>
          <p:cNvSpPr/>
          <p:nvPr/>
        </p:nvSpPr>
        <p:spPr>
          <a:xfrm>
            <a:off x="5381625" y="722312"/>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sp>
        <p:nvSpPr>
          <p:cNvPr id="1033" name="Shape 1033"/>
          <p:cNvSpPr/>
          <p:nvPr/>
        </p:nvSpPr>
        <p:spPr>
          <a:xfrm>
            <a:off x="5762625" y="555625"/>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C</a:t>
            </a:r>
          </a:p>
        </p:txBody>
      </p:sp>
      <p:grpSp>
        <p:nvGrpSpPr>
          <p:cNvPr id="1034" name="Shape 1034"/>
          <p:cNvGrpSpPr/>
          <p:nvPr/>
        </p:nvGrpSpPr>
        <p:grpSpPr>
          <a:xfrm>
            <a:off x="206375" y="5157787"/>
            <a:ext cx="977899" cy="336549"/>
            <a:chOff x="206375" y="5157787"/>
            <a:chExt cx="977899" cy="336549"/>
          </a:xfrm>
        </p:grpSpPr>
        <p:sp>
          <p:nvSpPr>
            <p:cNvPr id="1035" name="Shape 1035"/>
            <p:cNvSpPr/>
            <p:nvPr/>
          </p:nvSpPr>
          <p:spPr>
            <a:xfrm>
              <a:off x="206375" y="517525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36" name="Shape 1036"/>
            <p:cNvSpPr/>
            <p:nvPr/>
          </p:nvSpPr>
          <p:spPr>
            <a:xfrm>
              <a:off x="571500" y="517525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37" name="Shape 1037"/>
            <p:cNvSpPr/>
            <p:nvPr/>
          </p:nvSpPr>
          <p:spPr>
            <a:xfrm>
              <a:off x="936625" y="5175250"/>
              <a:ext cx="247649" cy="2476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38" name="Shape 1038"/>
            <p:cNvSpPr txBox="1"/>
            <p:nvPr/>
          </p:nvSpPr>
          <p:spPr>
            <a:xfrm>
              <a:off x="361950" y="5157787"/>
              <a:ext cx="303211" cy="3365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600" u="none" cap="none" strike="noStrike">
                  <a:solidFill>
                    <a:srgbClr val="0F116A"/>
                  </a:solidFill>
                  <a:latin typeface="Arial"/>
                  <a:ea typeface="Arial"/>
                  <a:cs typeface="Arial"/>
                  <a:sym typeface="Arial"/>
                </a:rPr>
                <a:t>=</a:t>
              </a:r>
            </a:p>
          </p:txBody>
        </p:sp>
        <p:sp>
          <p:nvSpPr>
            <p:cNvPr id="1039" name="Shape 1039"/>
            <p:cNvSpPr txBox="1"/>
            <p:nvPr/>
          </p:nvSpPr>
          <p:spPr>
            <a:xfrm>
              <a:off x="727075" y="5157787"/>
              <a:ext cx="303211" cy="3365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600" u="none" cap="none" strike="noStrike">
                  <a:solidFill>
                    <a:srgbClr val="0F116A"/>
                  </a:solidFill>
                  <a:latin typeface="Arial"/>
                  <a:ea typeface="Arial"/>
                  <a:cs typeface="Arial"/>
                  <a:sym typeface="Arial"/>
                </a:rPr>
                <a:t>=</a:t>
              </a:r>
            </a:p>
          </p:txBody>
        </p:sp>
      </p:grpSp>
      <p:grpSp>
        <p:nvGrpSpPr>
          <p:cNvPr id="1040" name="Shape 1040"/>
          <p:cNvGrpSpPr/>
          <p:nvPr/>
        </p:nvGrpSpPr>
        <p:grpSpPr>
          <a:xfrm>
            <a:off x="206375" y="5892800"/>
            <a:ext cx="977899" cy="835024"/>
            <a:chOff x="214312" y="5622925"/>
            <a:chExt cx="977899" cy="835024"/>
          </a:xfrm>
        </p:grpSpPr>
        <p:grpSp>
          <p:nvGrpSpPr>
            <p:cNvPr id="1041" name="Shape 1041"/>
            <p:cNvGrpSpPr/>
            <p:nvPr/>
          </p:nvGrpSpPr>
          <p:grpSpPr>
            <a:xfrm>
              <a:off x="936625" y="5622925"/>
              <a:ext cx="247649" cy="398462"/>
              <a:chOff x="214312" y="5622925"/>
              <a:chExt cx="247649" cy="398462"/>
            </a:xfrm>
          </p:grpSpPr>
          <p:sp>
            <p:nvSpPr>
              <p:cNvPr id="1042" name="Shape 1042"/>
              <p:cNvSpPr/>
              <p:nvPr/>
            </p:nvSpPr>
            <p:spPr>
              <a:xfrm>
                <a:off x="214312" y="5773737"/>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a:t>
                </a:r>
              </a:p>
            </p:txBody>
          </p:sp>
          <p:sp>
            <p:nvSpPr>
              <p:cNvPr id="1043" name="Shape 1043"/>
              <p:cNvSpPr/>
              <p:nvPr/>
            </p:nvSpPr>
            <p:spPr>
              <a:xfrm>
                <a:off x="214312" y="5622925"/>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H</a:t>
                </a:r>
              </a:p>
            </p:txBody>
          </p:sp>
        </p:grpSp>
        <p:grpSp>
          <p:nvGrpSpPr>
            <p:cNvPr id="1044" name="Shape 1044"/>
            <p:cNvGrpSpPr/>
            <p:nvPr/>
          </p:nvGrpSpPr>
          <p:grpSpPr>
            <a:xfrm>
              <a:off x="579437" y="5622925"/>
              <a:ext cx="247649" cy="398462"/>
              <a:chOff x="214312" y="5622925"/>
              <a:chExt cx="247649" cy="398462"/>
            </a:xfrm>
          </p:grpSpPr>
          <p:sp>
            <p:nvSpPr>
              <p:cNvPr id="1045" name="Shape 1045"/>
              <p:cNvSpPr/>
              <p:nvPr/>
            </p:nvSpPr>
            <p:spPr>
              <a:xfrm>
                <a:off x="214312" y="5773737"/>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a:t>
                </a:r>
              </a:p>
            </p:txBody>
          </p:sp>
          <p:sp>
            <p:nvSpPr>
              <p:cNvPr id="1046" name="Shape 1046"/>
              <p:cNvSpPr/>
              <p:nvPr/>
            </p:nvSpPr>
            <p:spPr>
              <a:xfrm>
                <a:off x="214312" y="5622925"/>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H</a:t>
                </a:r>
              </a:p>
            </p:txBody>
          </p:sp>
        </p:grpSp>
        <p:grpSp>
          <p:nvGrpSpPr>
            <p:cNvPr id="1047" name="Shape 1047"/>
            <p:cNvGrpSpPr/>
            <p:nvPr/>
          </p:nvGrpSpPr>
          <p:grpSpPr>
            <a:xfrm rot="10800000">
              <a:off x="936625" y="6059487"/>
              <a:ext cx="247649" cy="398462"/>
              <a:chOff x="214312" y="5622925"/>
              <a:chExt cx="247649" cy="398462"/>
            </a:xfrm>
          </p:grpSpPr>
          <p:sp>
            <p:nvSpPr>
              <p:cNvPr id="1048" name="Shape 1048"/>
              <p:cNvSpPr/>
              <p:nvPr/>
            </p:nvSpPr>
            <p:spPr>
              <a:xfrm>
                <a:off x="214312" y="5773737"/>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a:t>
                </a:r>
              </a:p>
            </p:txBody>
          </p:sp>
          <p:sp>
            <p:nvSpPr>
              <p:cNvPr id="1049" name="Shape 1049"/>
              <p:cNvSpPr/>
              <p:nvPr/>
            </p:nvSpPr>
            <p:spPr>
              <a:xfrm>
                <a:off x="214312" y="5622925"/>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H</a:t>
                </a:r>
              </a:p>
            </p:txBody>
          </p:sp>
        </p:grpSp>
        <p:grpSp>
          <p:nvGrpSpPr>
            <p:cNvPr id="1050" name="Shape 1050"/>
            <p:cNvGrpSpPr/>
            <p:nvPr/>
          </p:nvGrpSpPr>
          <p:grpSpPr>
            <a:xfrm rot="10800000">
              <a:off x="579437" y="6059487"/>
              <a:ext cx="247649" cy="398462"/>
              <a:chOff x="214312" y="5622925"/>
              <a:chExt cx="247649" cy="398462"/>
            </a:xfrm>
          </p:grpSpPr>
          <p:sp>
            <p:nvSpPr>
              <p:cNvPr id="1051" name="Shape 1051"/>
              <p:cNvSpPr/>
              <p:nvPr/>
            </p:nvSpPr>
            <p:spPr>
              <a:xfrm>
                <a:off x="214312" y="5773737"/>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a:t>
                </a:r>
              </a:p>
            </p:txBody>
          </p:sp>
          <p:sp>
            <p:nvSpPr>
              <p:cNvPr id="1052" name="Shape 1052"/>
              <p:cNvSpPr/>
              <p:nvPr/>
            </p:nvSpPr>
            <p:spPr>
              <a:xfrm>
                <a:off x="214312" y="5622925"/>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H</a:t>
                </a:r>
              </a:p>
            </p:txBody>
          </p:sp>
        </p:grpSp>
        <p:grpSp>
          <p:nvGrpSpPr>
            <p:cNvPr id="1053" name="Shape 1053"/>
            <p:cNvGrpSpPr/>
            <p:nvPr/>
          </p:nvGrpSpPr>
          <p:grpSpPr>
            <a:xfrm rot="10800000">
              <a:off x="214312" y="6059487"/>
              <a:ext cx="247649" cy="398462"/>
              <a:chOff x="214312" y="5622925"/>
              <a:chExt cx="247649" cy="398462"/>
            </a:xfrm>
          </p:grpSpPr>
          <p:sp>
            <p:nvSpPr>
              <p:cNvPr id="1054" name="Shape 1054"/>
              <p:cNvSpPr/>
              <p:nvPr/>
            </p:nvSpPr>
            <p:spPr>
              <a:xfrm>
                <a:off x="214312" y="5773737"/>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a:t>
                </a:r>
              </a:p>
            </p:txBody>
          </p:sp>
          <p:sp>
            <p:nvSpPr>
              <p:cNvPr id="1055" name="Shape 1055"/>
              <p:cNvSpPr/>
              <p:nvPr/>
            </p:nvSpPr>
            <p:spPr>
              <a:xfrm>
                <a:off x="214312" y="5622925"/>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H</a:t>
                </a:r>
              </a:p>
            </p:txBody>
          </p:sp>
        </p:grpSp>
        <p:grpSp>
          <p:nvGrpSpPr>
            <p:cNvPr id="1056" name="Shape 1056"/>
            <p:cNvGrpSpPr/>
            <p:nvPr/>
          </p:nvGrpSpPr>
          <p:grpSpPr>
            <a:xfrm>
              <a:off x="214312" y="5622925"/>
              <a:ext cx="247649" cy="398462"/>
              <a:chOff x="214312" y="5622925"/>
              <a:chExt cx="247649" cy="398462"/>
            </a:xfrm>
          </p:grpSpPr>
          <p:sp>
            <p:nvSpPr>
              <p:cNvPr id="1057" name="Shape 1057"/>
              <p:cNvSpPr/>
              <p:nvPr/>
            </p:nvSpPr>
            <p:spPr>
              <a:xfrm>
                <a:off x="214312" y="5773737"/>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a:t>
                </a:r>
              </a:p>
            </p:txBody>
          </p:sp>
          <p:sp>
            <p:nvSpPr>
              <p:cNvPr id="1058" name="Shape 1058"/>
              <p:cNvSpPr/>
              <p:nvPr/>
            </p:nvSpPr>
            <p:spPr>
              <a:xfrm>
                <a:off x="214312" y="5622925"/>
                <a:ext cx="247649" cy="247649"/>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H</a:t>
                </a:r>
              </a:p>
            </p:txBody>
          </p:sp>
        </p:grpSp>
        <p:sp>
          <p:nvSpPr>
            <p:cNvPr id="1059" name="Shape 1059"/>
            <p:cNvSpPr/>
            <p:nvPr/>
          </p:nvSpPr>
          <p:spPr>
            <a:xfrm>
              <a:off x="214312" y="59166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60" name="Shape 1060"/>
            <p:cNvSpPr/>
            <p:nvPr/>
          </p:nvSpPr>
          <p:spPr>
            <a:xfrm>
              <a:off x="579437" y="59166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61" name="Shape 1061"/>
            <p:cNvSpPr/>
            <p:nvPr/>
          </p:nvSpPr>
          <p:spPr>
            <a:xfrm>
              <a:off x="944562" y="5916612"/>
              <a:ext cx="247649" cy="247649"/>
            </a:xfrm>
            <a:prstGeom prst="ellipse">
              <a:avLst/>
            </a:prstGeom>
            <a:solidFill>
              <a:srgbClr val="FFCC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C</a:t>
              </a:r>
            </a:p>
          </p:txBody>
        </p:sp>
        <p:sp>
          <p:nvSpPr>
            <p:cNvPr id="1062" name="Shape 1062"/>
            <p:cNvSpPr txBox="1"/>
            <p:nvPr/>
          </p:nvSpPr>
          <p:spPr>
            <a:xfrm>
              <a:off x="373062" y="5872162"/>
              <a:ext cx="296861" cy="3365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600" u="none" cap="none" strike="noStrike">
                  <a:solidFill>
                    <a:srgbClr val="0F116A"/>
                  </a:solidFill>
                  <a:latin typeface="Arial"/>
                  <a:ea typeface="Arial"/>
                  <a:cs typeface="Arial"/>
                  <a:sym typeface="Arial"/>
                </a:rPr>
                <a:t>–</a:t>
              </a:r>
            </a:p>
          </p:txBody>
        </p:sp>
        <p:sp>
          <p:nvSpPr>
            <p:cNvPr id="1063" name="Shape 1063"/>
            <p:cNvSpPr txBox="1"/>
            <p:nvPr/>
          </p:nvSpPr>
          <p:spPr>
            <a:xfrm>
              <a:off x="738187" y="5872162"/>
              <a:ext cx="296861" cy="3365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600" u="none" cap="none" strike="noStrike">
                  <a:solidFill>
                    <a:srgbClr val="0F116A"/>
                  </a:solidFill>
                  <a:latin typeface="Arial"/>
                  <a:ea typeface="Arial"/>
                  <a:cs typeface="Arial"/>
                  <a:sym typeface="Arial"/>
                </a:rPr>
                <a:t>–</a:t>
              </a:r>
            </a:p>
          </p:txBody>
        </p:sp>
      </p:grpSp>
      <p:sp>
        <p:nvSpPr>
          <p:cNvPr id="1064" name="Shape 1064"/>
          <p:cNvSpPr/>
          <p:nvPr/>
        </p:nvSpPr>
        <p:spPr>
          <a:xfrm rot="5400000">
            <a:off x="517525" y="5461000"/>
            <a:ext cx="357187" cy="452436"/>
          </a:xfrm>
          <a:custGeom>
            <a:pathLst>
              <a:path extrusionOk="0" h="120000" w="120000">
                <a:moveTo>
                  <a:pt x="90000" y="0"/>
                </a:moveTo>
                <a:lnTo>
                  <a:pt x="90000" y="30000"/>
                </a:lnTo>
                <a:lnTo>
                  <a:pt x="18750" y="30000"/>
                </a:lnTo>
                <a:lnTo>
                  <a:pt x="18750" y="90000"/>
                </a:lnTo>
                <a:lnTo>
                  <a:pt x="90000" y="90000"/>
                </a:lnTo>
                <a:lnTo>
                  <a:pt x="90000" y="120000"/>
                </a:lnTo>
                <a:lnTo>
                  <a:pt x="120000" y="60000"/>
                </a:lnTo>
                <a:lnTo>
                  <a:pt x="90000" y="0"/>
                </a:lnTo>
                <a:close/>
              </a:path>
              <a:path extrusionOk="0" h="120000" w="120000">
                <a:moveTo>
                  <a:pt x="7500" y="30000"/>
                </a:moveTo>
                <a:lnTo>
                  <a:pt x="7500" y="90000"/>
                </a:lnTo>
                <a:lnTo>
                  <a:pt x="15000" y="90000"/>
                </a:lnTo>
                <a:lnTo>
                  <a:pt x="15000" y="30000"/>
                </a:lnTo>
                <a:lnTo>
                  <a:pt x="7500" y="30000"/>
                </a:lnTo>
                <a:close/>
              </a:path>
              <a:path extrusionOk="0" h="120000" w="120000">
                <a:moveTo>
                  <a:pt x="0" y="30000"/>
                </a:moveTo>
                <a:lnTo>
                  <a:pt x="0" y="90000"/>
                </a:lnTo>
                <a:lnTo>
                  <a:pt x="3750" y="90000"/>
                </a:lnTo>
                <a:lnTo>
                  <a:pt x="3750" y="30000"/>
                </a:lnTo>
                <a:lnTo>
                  <a:pt x="0" y="30000"/>
                </a:lnTo>
                <a:close/>
              </a:path>
            </a:pathLst>
          </a:cu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065" name="Shape 1065"/>
          <p:cNvGrpSpPr/>
          <p:nvPr/>
        </p:nvGrpSpPr>
        <p:grpSpPr>
          <a:xfrm>
            <a:off x="2747962" y="3503612"/>
            <a:ext cx="671511" cy="609599"/>
            <a:chOff x="4206875" y="960437"/>
            <a:chExt cx="671511" cy="609599"/>
          </a:xfrm>
        </p:grpSpPr>
        <p:sp>
          <p:nvSpPr>
            <p:cNvPr id="1066" name="Shape 1066"/>
            <p:cNvSpPr/>
            <p:nvPr/>
          </p:nvSpPr>
          <p:spPr>
            <a:xfrm>
              <a:off x="4237037" y="960437"/>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67" name="Shape 1067"/>
            <p:cNvSpPr txBox="1"/>
            <p:nvPr/>
          </p:nvSpPr>
          <p:spPr>
            <a:xfrm>
              <a:off x="4206875" y="974725"/>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5C</a:t>
              </a:r>
            </a:p>
          </p:txBody>
        </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609600" y="685800"/>
            <a:ext cx="83057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How are they connected?</a:t>
            </a:r>
          </a:p>
        </p:txBody>
      </p:sp>
      <p:grpSp>
        <p:nvGrpSpPr>
          <p:cNvPr id="118" name="Shape 118"/>
          <p:cNvGrpSpPr/>
          <p:nvPr/>
        </p:nvGrpSpPr>
        <p:grpSpPr>
          <a:xfrm>
            <a:off x="715961" y="2032000"/>
            <a:ext cx="7772400" cy="1676400"/>
            <a:chOff x="685800" y="5029200"/>
            <a:chExt cx="7772400" cy="1676400"/>
          </a:xfrm>
        </p:grpSpPr>
        <p:grpSp>
          <p:nvGrpSpPr>
            <p:cNvPr id="119" name="Shape 119"/>
            <p:cNvGrpSpPr/>
            <p:nvPr/>
          </p:nvGrpSpPr>
          <p:grpSpPr>
            <a:xfrm>
              <a:off x="685800" y="5029200"/>
              <a:ext cx="7772400" cy="870000"/>
              <a:chOff x="685800" y="1600200"/>
              <a:chExt cx="7772400" cy="870000"/>
            </a:xfrm>
          </p:grpSpPr>
          <p:sp>
            <p:nvSpPr>
              <p:cNvPr id="120" name="Shape 120"/>
              <p:cNvSpPr txBox="1"/>
              <p:nvPr/>
            </p:nvSpPr>
            <p:spPr>
              <a:xfrm>
                <a:off x="685800" y="1600200"/>
                <a:ext cx="7772400" cy="762000"/>
              </a:xfrm>
              <a:prstGeom prst="rect">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21" name="Shape 121"/>
              <p:cNvGrpSpPr/>
              <p:nvPr/>
            </p:nvGrpSpPr>
            <p:grpSpPr>
              <a:xfrm>
                <a:off x="812800" y="1600200"/>
                <a:ext cx="7323137" cy="870000"/>
                <a:chOff x="812800" y="5257800"/>
                <a:chExt cx="7323137" cy="870000"/>
              </a:xfrm>
            </p:grpSpPr>
            <p:sp>
              <p:nvSpPr>
                <p:cNvPr id="122" name="Shape 122"/>
                <p:cNvSpPr txBox="1"/>
                <p:nvPr/>
              </p:nvSpPr>
              <p:spPr>
                <a:xfrm>
                  <a:off x="812800" y="5257800"/>
                  <a:ext cx="732313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2600" u="none" cap="none" strike="noStrike">
                      <a:solidFill>
                        <a:schemeClr val="dk2"/>
                      </a:solidFill>
                      <a:latin typeface="Arial"/>
                      <a:ea typeface="Arial"/>
                      <a:cs typeface="Arial"/>
                      <a:sym typeface="Arial"/>
                    </a:rPr>
                    <a:t>glucose </a:t>
                  </a: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oxygen </a:t>
                  </a:r>
                  <a:r>
                    <a:rPr b="1" baseline="0" i="0" lang="en-US" sz="30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carbon </a:t>
                  </a: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water </a:t>
                  </a: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energy</a:t>
                  </a:r>
                </a:p>
              </p:txBody>
            </p:sp>
            <p:sp>
              <p:nvSpPr>
                <p:cNvPr id="123" name="Shape 123"/>
                <p:cNvSpPr txBox="1"/>
                <p:nvPr/>
              </p:nvSpPr>
              <p:spPr>
                <a:xfrm>
                  <a:off x="4726137" y="5638800"/>
                  <a:ext cx="1339799" cy="489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2600" u="none" cap="none" strike="noStrike">
                      <a:solidFill>
                        <a:schemeClr val="dk2"/>
                      </a:solidFill>
                      <a:latin typeface="Arial"/>
                      <a:ea typeface="Arial"/>
                      <a:cs typeface="Arial"/>
                      <a:sym typeface="Arial"/>
                    </a:rPr>
                    <a:t>dioxide</a:t>
                  </a:r>
                </a:p>
              </p:txBody>
            </p:sp>
          </p:grpSp>
        </p:grpSp>
        <p:grpSp>
          <p:nvGrpSpPr>
            <p:cNvPr id="124" name="Shape 124"/>
            <p:cNvGrpSpPr/>
            <p:nvPr/>
          </p:nvGrpSpPr>
          <p:grpSpPr>
            <a:xfrm>
              <a:off x="685800" y="5791200"/>
              <a:ext cx="7772400" cy="914400"/>
              <a:chOff x="685800" y="5410200"/>
              <a:chExt cx="7772400" cy="914400"/>
            </a:xfrm>
          </p:grpSpPr>
          <p:sp>
            <p:nvSpPr>
              <p:cNvPr id="125" name="Shape 125"/>
              <p:cNvSpPr txBox="1"/>
              <p:nvPr/>
            </p:nvSpPr>
            <p:spPr>
              <a:xfrm>
                <a:off x="685800" y="5410200"/>
                <a:ext cx="7772400" cy="9144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26" name="Shape 126"/>
              <p:cNvGrpSpPr/>
              <p:nvPr/>
            </p:nvGrpSpPr>
            <p:grpSpPr>
              <a:xfrm>
                <a:off x="838200" y="5600700"/>
                <a:ext cx="7092950" cy="549275"/>
                <a:chOff x="838200" y="5600700"/>
                <a:chExt cx="7092950" cy="549275"/>
              </a:xfrm>
            </p:grpSpPr>
            <p:sp>
              <p:nvSpPr>
                <p:cNvPr id="127" name="Shape 127"/>
                <p:cNvSpPr txBox="1"/>
                <p:nvPr/>
              </p:nvSpPr>
              <p:spPr>
                <a:xfrm>
                  <a:off x="838200" y="5630862"/>
                  <a:ext cx="139858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C</a:t>
                  </a:r>
                  <a:r>
                    <a:rPr b="1" baseline="-25000" i="0" lang="en-US" sz="2600" u="none" cap="none" strike="noStrike">
                      <a:solidFill>
                        <a:srgbClr val="CC0000"/>
                      </a:solidFill>
                      <a:latin typeface="Arial"/>
                      <a:ea typeface="Arial"/>
                      <a:cs typeface="Arial"/>
                      <a:sym typeface="Arial"/>
                    </a:rPr>
                    <a:t>6</a:t>
                  </a:r>
                  <a:r>
                    <a:rPr b="1" baseline="0" i="0" lang="en-US" sz="2600" u="none" cap="none" strike="noStrike">
                      <a:solidFill>
                        <a:srgbClr val="CC0000"/>
                      </a:solidFill>
                      <a:latin typeface="Arial"/>
                      <a:ea typeface="Arial"/>
                      <a:cs typeface="Arial"/>
                      <a:sym typeface="Arial"/>
                    </a:rPr>
                    <a:t>H</a:t>
                  </a:r>
                  <a:r>
                    <a:rPr b="1" baseline="-25000" i="0" lang="en-US" sz="2600" u="none" cap="none" strike="noStrike">
                      <a:solidFill>
                        <a:srgbClr val="CC0000"/>
                      </a:solidFill>
                      <a:latin typeface="Arial"/>
                      <a:ea typeface="Arial"/>
                      <a:cs typeface="Arial"/>
                      <a:sym typeface="Arial"/>
                    </a:rPr>
                    <a:t>12</a:t>
                  </a:r>
                  <a:r>
                    <a:rPr b="1" baseline="0" i="0" lang="en-US" sz="2600" u="none" cap="none" strike="noStrike">
                      <a:solidFill>
                        <a:srgbClr val="CC0000"/>
                      </a:solidFill>
                      <a:latin typeface="Arial"/>
                      <a:ea typeface="Arial"/>
                      <a:cs typeface="Arial"/>
                      <a:sym typeface="Arial"/>
                    </a:rPr>
                    <a:t>O</a:t>
                  </a:r>
                  <a:r>
                    <a:rPr b="1" baseline="-25000" i="0" lang="en-US" sz="2600" u="none" cap="none" strike="noStrike">
                      <a:solidFill>
                        <a:srgbClr val="CC0000"/>
                      </a:solidFill>
                      <a:latin typeface="Arial"/>
                      <a:ea typeface="Arial"/>
                      <a:cs typeface="Arial"/>
                      <a:sym typeface="Arial"/>
                    </a:rPr>
                    <a:t>6</a:t>
                  </a:r>
                </a:p>
              </p:txBody>
            </p:sp>
            <p:sp>
              <p:nvSpPr>
                <p:cNvPr id="128" name="Shape 128"/>
                <p:cNvSpPr txBox="1"/>
                <p:nvPr/>
              </p:nvSpPr>
              <p:spPr>
                <a:xfrm>
                  <a:off x="2759075" y="5630862"/>
                  <a:ext cx="74453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6O</a:t>
                  </a:r>
                  <a:r>
                    <a:rPr b="1" baseline="-25000" i="0" lang="en-US" sz="2600" u="none" cap="none" strike="noStrike">
                      <a:solidFill>
                        <a:srgbClr val="CC0000"/>
                      </a:solidFill>
                      <a:latin typeface="Arial"/>
                      <a:ea typeface="Arial"/>
                      <a:cs typeface="Arial"/>
                      <a:sym typeface="Arial"/>
                    </a:rPr>
                    <a:t>2</a:t>
                  </a:r>
                </a:p>
              </p:txBody>
            </p:sp>
            <p:sp>
              <p:nvSpPr>
                <p:cNvPr id="129" name="Shape 129"/>
                <p:cNvSpPr txBox="1"/>
                <p:nvPr/>
              </p:nvSpPr>
              <p:spPr>
                <a:xfrm>
                  <a:off x="4365625" y="56308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6CO</a:t>
                  </a:r>
                  <a:r>
                    <a:rPr b="1" baseline="-25000" i="0" lang="en-US" sz="2600" u="none" cap="none" strike="noStrike">
                      <a:solidFill>
                        <a:srgbClr val="CC0000"/>
                      </a:solidFill>
                      <a:latin typeface="Arial"/>
                      <a:ea typeface="Arial"/>
                      <a:cs typeface="Arial"/>
                      <a:sym typeface="Arial"/>
                    </a:rPr>
                    <a:t>2</a:t>
                  </a:r>
                </a:p>
              </p:txBody>
            </p:sp>
            <p:sp>
              <p:nvSpPr>
                <p:cNvPr id="130" name="Shape 130"/>
                <p:cNvSpPr txBox="1"/>
                <p:nvPr/>
              </p:nvSpPr>
              <p:spPr>
                <a:xfrm>
                  <a:off x="5699125" y="56308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6H</a:t>
                  </a:r>
                  <a:r>
                    <a:rPr b="1" baseline="-25000" i="0" lang="en-US" sz="2600" u="none" cap="none" strike="noStrike">
                      <a:solidFill>
                        <a:srgbClr val="CC0000"/>
                      </a:solidFill>
                      <a:latin typeface="Arial"/>
                      <a:ea typeface="Arial"/>
                      <a:cs typeface="Arial"/>
                      <a:sym typeface="Arial"/>
                    </a:rPr>
                    <a:t>2</a:t>
                  </a:r>
                  <a:r>
                    <a:rPr b="1" baseline="0" i="0" lang="en-US" sz="2600" u="none" cap="none" strike="noStrike">
                      <a:solidFill>
                        <a:srgbClr val="CC0000"/>
                      </a:solidFill>
                      <a:latin typeface="Arial"/>
                      <a:ea typeface="Arial"/>
                      <a:cs typeface="Arial"/>
                      <a:sym typeface="Arial"/>
                    </a:rPr>
                    <a:t>O</a:t>
                  </a:r>
                </a:p>
              </p:txBody>
            </p:sp>
            <p:sp>
              <p:nvSpPr>
                <p:cNvPr id="131" name="Shape 131"/>
                <p:cNvSpPr txBox="1"/>
                <p:nvPr/>
              </p:nvSpPr>
              <p:spPr>
                <a:xfrm>
                  <a:off x="7086600" y="5630862"/>
                  <a:ext cx="844550"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ATP</a:t>
                  </a:r>
                </a:p>
              </p:txBody>
            </p:sp>
            <p:sp>
              <p:nvSpPr>
                <p:cNvPr id="132" name="Shape 132"/>
                <p:cNvSpPr txBox="1"/>
                <p:nvPr/>
              </p:nvSpPr>
              <p:spPr>
                <a:xfrm>
                  <a:off x="3706812" y="5600700"/>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133" name="Shape 133"/>
                <p:cNvSpPr txBox="1"/>
                <p:nvPr/>
              </p:nvSpPr>
              <p:spPr>
                <a:xfrm>
                  <a:off x="2214561" y="56308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34" name="Shape 134"/>
                <p:cNvSpPr txBox="1"/>
                <p:nvPr/>
              </p:nvSpPr>
              <p:spPr>
                <a:xfrm>
                  <a:off x="5334000" y="56308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35" name="Shape 135"/>
                <p:cNvSpPr txBox="1"/>
                <p:nvPr/>
              </p:nvSpPr>
              <p:spPr>
                <a:xfrm>
                  <a:off x="6608761" y="56308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grpSp>
        </p:grpSp>
      </p:grpSp>
      <p:sp>
        <p:nvSpPr>
          <p:cNvPr id="136" name="Shape 136"/>
          <p:cNvSpPr txBox="1"/>
          <p:nvPr/>
        </p:nvSpPr>
        <p:spPr>
          <a:xfrm>
            <a:off x="715962" y="1220787"/>
            <a:ext cx="2576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Heterotrophs</a:t>
            </a:r>
          </a:p>
        </p:txBody>
      </p:sp>
      <p:grpSp>
        <p:nvGrpSpPr>
          <p:cNvPr id="137" name="Shape 137"/>
          <p:cNvGrpSpPr/>
          <p:nvPr/>
        </p:nvGrpSpPr>
        <p:grpSpPr>
          <a:xfrm>
            <a:off x="715961" y="4719636"/>
            <a:ext cx="7772400" cy="1676400"/>
            <a:chOff x="715961" y="4719636"/>
            <a:chExt cx="7772400" cy="1676400"/>
          </a:xfrm>
        </p:grpSpPr>
        <p:grpSp>
          <p:nvGrpSpPr>
            <p:cNvPr id="138" name="Shape 138"/>
            <p:cNvGrpSpPr/>
            <p:nvPr/>
          </p:nvGrpSpPr>
          <p:grpSpPr>
            <a:xfrm>
              <a:off x="715961" y="4719636"/>
              <a:ext cx="7772400" cy="798512"/>
              <a:chOff x="685800" y="4724400"/>
              <a:chExt cx="7772400" cy="798512"/>
            </a:xfrm>
          </p:grpSpPr>
          <p:sp>
            <p:nvSpPr>
              <p:cNvPr id="139" name="Shape 139"/>
              <p:cNvSpPr txBox="1"/>
              <p:nvPr/>
            </p:nvSpPr>
            <p:spPr>
              <a:xfrm>
                <a:off x="685800" y="4724400"/>
                <a:ext cx="7772400" cy="762000"/>
              </a:xfrm>
              <a:prstGeom prst="rect">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40" name="Shape 140"/>
              <p:cNvGrpSpPr/>
              <p:nvPr/>
            </p:nvGrpSpPr>
            <p:grpSpPr>
              <a:xfrm>
                <a:off x="762000" y="4724400"/>
                <a:ext cx="7388223" cy="798512"/>
                <a:chOff x="762000" y="4495800"/>
                <a:chExt cx="7388223" cy="798512"/>
              </a:xfrm>
            </p:grpSpPr>
            <p:sp>
              <p:nvSpPr>
                <p:cNvPr id="141" name="Shape 141"/>
                <p:cNvSpPr txBox="1"/>
                <p:nvPr/>
              </p:nvSpPr>
              <p:spPr>
                <a:xfrm>
                  <a:off x="2020886" y="4495800"/>
                  <a:ext cx="6129336" cy="549275"/>
                </a:xfrm>
                <a:prstGeom prst="rect">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water </a:t>
                  </a: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energy </a:t>
                  </a:r>
                  <a:r>
                    <a:rPr b="1" baseline="0" i="0" lang="en-US" sz="30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glucose </a:t>
                  </a:r>
                  <a:r>
                    <a:rPr b="1" baseline="0" i="0" lang="en-US" sz="2600" u="none" cap="none" strike="noStrike">
                      <a:solidFill>
                        <a:srgbClr val="0F116A"/>
                      </a:solidFill>
                      <a:latin typeface="Arial"/>
                      <a:ea typeface="Arial"/>
                      <a:cs typeface="Arial"/>
                      <a:sym typeface="Arial"/>
                    </a:rPr>
                    <a:t>+</a:t>
                  </a:r>
                  <a:r>
                    <a:rPr b="1" baseline="0" i="0" lang="en-US" sz="2600" u="none" cap="none" strike="noStrike">
                      <a:solidFill>
                        <a:schemeClr val="dk2"/>
                      </a:solidFill>
                      <a:latin typeface="Arial"/>
                      <a:ea typeface="Arial"/>
                      <a:cs typeface="Arial"/>
                      <a:sym typeface="Arial"/>
                    </a:rPr>
                    <a:t> oxygen</a:t>
                  </a:r>
                </a:p>
              </p:txBody>
            </p:sp>
            <p:sp>
              <p:nvSpPr>
                <p:cNvPr id="142" name="Shape 142"/>
                <p:cNvSpPr txBox="1"/>
                <p:nvPr/>
              </p:nvSpPr>
              <p:spPr>
                <a:xfrm>
                  <a:off x="762000" y="4567237"/>
                  <a:ext cx="1339850" cy="727074"/>
                </a:xfrm>
                <a:prstGeom prst="rect">
                  <a:avLst/>
                </a:prstGeom>
                <a:solidFill>
                  <a:srgbClr val="CCFF66"/>
                </a:solidFill>
                <a:ln>
                  <a:noFill/>
                </a:ln>
              </p:spPr>
              <p:txBody>
                <a:bodyPr anchorCtr="0" anchor="ctr" bIns="45700" lIns="91425" rIns="91425" tIns="45700">
                  <a:noAutofit/>
                </a:bodyPr>
                <a:lstStyle/>
                <a:p>
                  <a:pPr indent="0" lvl="0" marL="0" marR="0" rtl="0" algn="ctr">
                    <a:lnSpc>
                      <a:spcPct val="80000"/>
                    </a:lnSpc>
                    <a:spcBef>
                      <a:spcPts val="0"/>
                    </a:spcBef>
                    <a:spcAft>
                      <a:spcPts val="0"/>
                    </a:spcAft>
                    <a:buClr>
                      <a:schemeClr val="dk2"/>
                    </a:buClr>
                    <a:buSzPct val="25000"/>
                    <a:buFont typeface="Arial"/>
                    <a:buNone/>
                  </a:pPr>
                  <a:r>
                    <a:rPr b="1" baseline="0" i="0" lang="en-US" sz="2600" u="none" cap="none" strike="noStrike">
                      <a:solidFill>
                        <a:schemeClr val="dk2"/>
                      </a:solidFill>
                      <a:latin typeface="Arial"/>
                      <a:ea typeface="Arial"/>
                      <a:cs typeface="Arial"/>
                      <a:sym typeface="Arial"/>
                    </a:rPr>
                    <a:t>carbon</a:t>
                  </a:r>
                </a:p>
                <a:p>
                  <a:pPr indent="0" lvl="0" marL="0" marR="0" rtl="0" algn="ctr">
                    <a:lnSpc>
                      <a:spcPct val="80000"/>
                    </a:lnSpc>
                    <a:spcBef>
                      <a:spcPts val="0"/>
                    </a:spcBef>
                    <a:spcAft>
                      <a:spcPts val="0"/>
                    </a:spcAft>
                    <a:buClr>
                      <a:schemeClr val="dk2"/>
                    </a:buClr>
                    <a:buSzPct val="25000"/>
                    <a:buFont typeface="Arial"/>
                    <a:buNone/>
                  </a:pPr>
                  <a:r>
                    <a:rPr b="1" baseline="0" i="0" lang="en-US" sz="2600" u="none" cap="none" strike="noStrike">
                      <a:solidFill>
                        <a:schemeClr val="dk2"/>
                      </a:solidFill>
                      <a:latin typeface="Arial"/>
                      <a:ea typeface="Arial"/>
                      <a:cs typeface="Arial"/>
                      <a:sym typeface="Arial"/>
                    </a:rPr>
                    <a:t>dioxide</a:t>
                  </a:r>
                </a:p>
              </p:txBody>
            </p:sp>
          </p:grpSp>
        </p:grpSp>
        <p:grpSp>
          <p:nvGrpSpPr>
            <p:cNvPr id="143" name="Shape 143"/>
            <p:cNvGrpSpPr/>
            <p:nvPr/>
          </p:nvGrpSpPr>
          <p:grpSpPr>
            <a:xfrm>
              <a:off x="715961" y="5481636"/>
              <a:ext cx="7772400" cy="914400"/>
              <a:chOff x="685800" y="5486400"/>
              <a:chExt cx="7772400" cy="914400"/>
            </a:xfrm>
          </p:grpSpPr>
          <p:sp>
            <p:nvSpPr>
              <p:cNvPr id="144" name="Shape 144"/>
              <p:cNvSpPr txBox="1"/>
              <p:nvPr/>
            </p:nvSpPr>
            <p:spPr>
              <a:xfrm>
                <a:off x="685800" y="5486400"/>
                <a:ext cx="7772400" cy="9144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45" name="Shape 145"/>
              <p:cNvGrpSpPr/>
              <p:nvPr/>
            </p:nvGrpSpPr>
            <p:grpSpPr>
              <a:xfrm>
                <a:off x="996950" y="5670550"/>
                <a:ext cx="6757987" cy="727074"/>
                <a:chOff x="996950" y="5670550"/>
                <a:chExt cx="6757987" cy="727074"/>
              </a:xfrm>
            </p:grpSpPr>
            <p:sp>
              <p:nvSpPr>
                <p:cNvPr id="146" name="Shape 146"/>
                <p:cNvSpPr txBox="1"/>
                <p:nvPr/>
              </p:nvSpPr>
              <p:spPr>
                <a:xfrm>
                  <a:off x="996950"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6CO</a:t>
                  </a:r>
                  <a:r>
                    <a:rPr b="1" baseline="-25000" i="0" lang="en-US" sz="2600" u="none" cap="none" strike="noStrike">
                      <a:solidFill>
                        <a:srgbClr val="CC0000"/>
                      </a:solidFill>
                      <a:latin typeface="Arial"/>
                      <a:ea typeface="Arial"/>
                      <a:cs typeface="Arial"/>
                      <a:sym typeface="Arial"/>
                    </a:rPr>
                    <a:t>2</a:t>
                  </a:r>
                </a:p>
              </p:txBody>
            </p:sp>
            <p:sp>
              <p:nvSpPr>
                <p:cNvPr id="147" name="Shape 147"/>
                <p:cNvSpPr txBox="1"/>
                <p:nvPr/>
              </p:nvSpPr>
              <p:spPr>
                <a:xfrm>
                  <a:off x="2389186"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6H</a:t>
                  </a:r>
                  <a:r>
                    <a:rPr b="1" baseline="-25000" i="0" lang="en-US" sz="2600" u="none" cap="none" strike="noStrike">
                      <a:solidFill>
                        <a:srgbClr val="CC0000"/>
                      </a:solidFill>
                      <a:latin typeface="Arial"/>
                      <a:ea typeface="Arial"/>
                      <a:cs typeface="Arial"/>
                      <a:sym typeface="Arial"/>
                    </a:rPr>
                    <a:t>2</a:t>
                  </a:r>
                  <a:r>
                    <a:rPr b="1" baseline="0" i="0" lang="en-US" sz="2600" u="none" cap="none" strike="noStrike">
                      <a:solidFill>
                        <a:srgbClr val="CC0000"/>
                      </a:solidFill>
                      <a:latin typeface="Arial"/>
                      <a:ea typeface="Arial"/>
                      <a:cs typeface="Arial"/>
                      <a:sym typeface="Arial"/>
                    </a:rPr>
                    <a:t>O</a:t>
                  </a:r>
                </a:p>
              </p:txBody>
            </p:sp>
            <p:sp>
              <p:nvSpPr>
                <p:cNvPr id="148" name="Shape 148"/>
                <p:cNvSpPr txBox="1"/>
                <p:nvPr/>
              </p:nvSpPr>
              <p:spPr>
                <a:xfrm>
                  <a:off x="5257800" y="5722937"/>
                  <a:ext cx="13128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C</a:t>
                  </a:r>
                  <a:r>
                    <a:rPr b="1" baseline="-25000" i="0" lang="en-US" sz="2400" u="none" cap="none" strike="noStrike">
                      <a:solidFill>
                        <a:srgbClr val="CC0000"/>
                      </a:solidFill>
                      <a:latin typeface="Arial"/>
                      <a:ea typeface="Arial"/>
                      <a:cs typeface="Arial"/>
                      <a:sym typeface="Arial"/>
                    </a:rPr>
                    <a:t>6</a:t>
                  </a:r>
                  <a:r>
                    <a:rPr b="1" baseline="0" i="0" lang="en-US" sz="2400" u="none" cap="none" strike="noStrike">
                      <a:solidFill>
                        <a:srgbClr val="CC0000"/>
                      </a:solidFill>
                      <a:latin typeface="Arial"/>
                      <a:ea typeface="Arial"/>
                      <a:cs typeface="Arial"/>
                      <a:sym typeface="Arial"/>
                    </a:rPr>
                    <a:t>H</a:t>
                  </a:r>
                  <a:r>
                    <a:rPr b="1" baseline="-25000" i="0" lang="en-US" sz="2400" u="none" cap="none" strike="noStrike">
                      <a:solidFill>
                        <a:srgbClr val="CC0000"/>
                      </a:solidFill>
                      <a:latin typeface="Arial"/>
                      <a:ea typeface="Arial"/>
                      <a:cs typeface="Arial"/>
                      <a:sym typeface="Arial"/>
                    </a:rPr>
                    <a:t>12</a:t>
                  </a:r>
                  <a:r>
                    <a:rPr b="1" baseline="0" i="0" lang="en-US" sz="2400" u="none" cap="none" strike="noStrike">
                      <a:solidFill>
                        <a:srgbClr val="CC0000"/>
                      </a:solidFill>
                      <a:latin typeface="Arial"/>
                      <a:ea typeface="Arial"/>
                      <a:cs typeface="Arial"/>
                      <a:sym typeface="Arial"/>
                    </a:rPr>
                    <a:t>O</a:t>
                  </a:r>
                  <a:r>
                    <a:rPr b="1" baseline="-25000" i="0" lang="en-US" sz="2400" u="none" cap="none" strike="noStrike">
                      <a:solidFill>
                        <a:srgbClr val="CC0000"/>
                      </a:solidFill>
                      <a:latin typeface="Arial"/>
                      <a:ea typeface="Arial"/>
                      <a:cs typeface="Arial"/>
                      <a:sym typeface="Arial"/>
                    </a:rPr>
                    <a:t>6</a:t>
                  </a:r>
                </a:p>
              </p:txBody>
            </p:sp>
            <p:sp>
              <p:nvSpPr>
                <p:cNvPr id="149" name="Shape 149"/>
                <p:cNvSpPr txBox="1"/>
                <p:nvPr/>
              </p:nvSpPr>
              <p:spPr>
                <a:xfrm>
                  <a:off x="7010400" y="5707062"/>
                  <a:ext cx="74453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6O</a:t>
                  </a:r>
                  <a:r>
                    <a:rPr b="1" baseline="-25000" i="0" lang="en-US" sz="2600" u="none" cap="none" strike="noStrike">
                      <a:solidFill>
                        <a:srgbClr val="CC0000"/>
                      </a:solidFill>
                      <a:latin typeface="Arial"/>
                      <a:ea typeface="Arial"/>
                      <a:cs typeface="Arial"/>
                      <a:sym typeface="Arial"/>
                    </a:rPr>
                    <a:t>2</a:t>
                  </a:r>
                </a:p>
              </p:txBody>
            </p:sp>
            <p:sp>
              <p:nvSpPr>
                <p:cNvPr id="150" name="Shape 150"/>
                <p:cNvSpPr txBox="1"/>
                <p:nvPr/>
              </p:nvSpPr>
              <p:spPr>
                <a:xfrm>
                  <a:off x="3505200" y="5670550"/>
                  <a:ext cx="1266825" cy="72707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light</a:t>
                  </a:r>
                </a:p>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energy</a:t>
                  </a:r>
                </a:p>
              </p:txBody>
            </p:sp>
            <p:sp>
              <p:nvSpPr>
                <p:cNvPr id="151" name="Shape 151"/>
                <p:cNvSpPr txBox="1"/>
                <p:nvPr/>
              </p:nvSpPr>
              <p:spPr>
                <a:xfrm>
                  <a:off x="4724400" y="5676900"/>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152" name="Shape 152"/>
                <p:cNvSpPr txBox="1"/>
                <p:nvPr/>
              </p:nvSpPr>
              <p:spPr>
                <a:xfrm>
                  <a:off x="2008186"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53" name="Shape 153"/>
                <p:cNvSpPr txBox="1"/>
                <p:nvPr/>
              </p:nvSpPr>
              <p:spPr>
                <a:xfrm>
                  <a:off x="6553200"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54" name="Shape 154"/>
                <p:cNvSpPr txBox="1"/>
                <p:nvPr/>
              </p:nvSpPr>
              <p:spPr>
                <a:xfrm>
                  <a:off x="3303587"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grpSp>
        </p:grpSp>
      </p:grpSp>
      <p:sp>
        <p:nvSpPr>
          <p:cNvPr id="155" name="Shape 155"/>
          <p:cNvSpPr txBox="1"/>
          <p:nvPr/>
        </p:nvSpPr>
        <p:spPr>
          <a:xfrm>
            <a:off x="715962" y="3881437"/>
            <a:ext cx="22367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C8F0F"/>
              </a:buClr>
              <a:buSzPct val="25000"/>
              <a:buFont typeface="Arial"/>
              <a:buNone/>
            </a:pPr>
            <a:r>
              <a:rPr b="1" baseline="0" i="0" lang="en-US" sz="3000" u="none" cap="none" strike="noStrike">
                <a:solidFill>
                  <a:srgbClr val="0C8F0F"/>
                </a:solidFill>
                <a:latin typeface="Arial"/>
                <a:ea typeface="Arial"/>
                <a:cs typeface="Arial"/>
                <a:sym typeface="Arial"/>
              </a:rPr>
              <a:t>Autotrophs</a:t>
            </a:r>
          </a:p>
        </p:txBody>
      </p:sp>
      <p:sp>
        <p:nvSpPr>
          <p:cNvPr id="156" name="Shape 156"/>
          <p:cNvSpPr txBox="1"/>
          <p:nvPr/>
        </p:nvSpPr>
        <p:spPr>
          <a:xfrm>
            <a:off x="715962" y="4262437"/>
            <a:ext cx="6677025"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C8F0F"/>
              </a:buClr>
              <a:buSzPct val="25000"/>
              <a:buFont typeface="Arial"/>
              <a:buNone/>
            </a:pPr>
            <a:r>
              <a:rPr b="1" baseline="0" i="0" lang="en-US" sz="2000" u="none" cap="none" strike="noStrike">
                <a:solidFill>
                  <a:srgbClr val="0C8F0F"/>
                </a:solidFill>
                <a:latin typeface="Arial"/>
                <a:ea typeface="Arial"/>
                <a:cs typeface="Arial"/>
                <a:sym typeface="Arial"/>
              </a:rPr>
              <a:t>making energy &amp; organic molecules from light energy</a:t>
            </a:r>
          </a:p>
        </p:txBody>
      </p:sp>
      <p:sp>
        <p:nvSpPr>
          <p:cNvPr id="157" name="Shape 157"/>
          <p:cNvSpPr txBox="1"/>
          <p:nvPr/>
        </p:nvSpPr>
        <p:spPr>
          <a:xfrm>
            <a:off x="715962" y="1677986"/>
            <a:ext cx="7818436"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making energy &amp; organic molecules from ingesting organic molecules</a:t>
            </a:r>
          </a:p>
        </p:txBody>
      </p:sp>
      <p:pic>
        <p:nvPicPr>
          <p:cNvPr id="158" name="Shape 158"/>
          <p:cNvPicPr preferRelativeResize="0"/>
          <p:nvPr/>
        </p:nvPicPr>
        <p:blipFill rotWithShape="1">
          <a:blip r:embed="rId3">
            <a:alphaModFix/>
          </a:blip>
          <a:srcRect b="0" l="0" r="0" t="0"/>
          <a:stretch/>
        </p:blipFill>
        <p:spPr>
          <a:xfrm>
            <a:off x="7869236" y="5562600"/>
            <a:ext cx="1274762" cy="1295400"/>
          </a:xfrm>
          <a:prstGeom prst="rect">
            <a:avLst/>
          </a:prstGeom>
          <a:noFill/>
          <a:ln>
            <a:noFill/>
          </a:ln>
        </p:spPr>
      </p:pic>
      <p:sp>
        <p:nvSpPr>
          <p:cNvPr id="159" name="Shape 159"/>
          <p:cNvSpPr/>
          <p:nvPr/>
        </p:nvSpPr>
        <p:spPr>
          <a:xfrm>
            <a:off x="7702550" y="3933825"/>
            <a:ext cx="1441449" cy="857250"/>
          </a:xfrm>
          <a:prstGeom prst="wedgeEllipseCallout">
            <a:avLst>
              <a:gd fmla="val 7065" name="adj1"/>
              <a:gd fmla="val 44320"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Where</a:t>
            </a:r>
            <a:r>
              <a:rPr b="1" baseline="0" i="0" lang="en-US" sz="1800" u="none" cap="none" strike="noStrike">
                <a:solidFill>
                  <a:srgbClr val="0F116A"/>
                </a:solidFill>
                <a:latin typeface="Arial"/>
                <a:ea typeface="Arial"/>
                <a:cs typeface="Arial"/>
                <a:sym typeface="Arial"/>
              </a:rPr>
              <a:t>’</a:t>
            </a:r>
            <a:r>
              <a:rPr b="1" baseline="0" i="0" lang="en-US" sz="1800" u="none" cap="none" strike="noStrike">
                <a:solidFill>
                  <a:srgbClr val="0F116A"/>
                </a:solidFill>
                <a:latin typeface="Comic Sans MS"/>
                <a:ea typeface="Comic Sans MS"/>
                <a:cs typeface="Comic Sans MS"/>
                <a:sym typeface="Comic Sans MS"/>
              </a:rPr>
              <a:t>s </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the ATP?</a:t>
            </a:r>
          </a:p>
        </p:txBody>
      </p:sp>
      <p:sp>
        <p:nvSpPr>
          <p:cNvPr id="160" name="Shape 160"/>
          <p:cNvSpPr/>
          <p:nvPr/>
        </p:nvSpPr>
        <p:spPr>
          <a:xfrm>
            <a:off x="1468437" y="3433762"/>
            <a:ext cx="3505200" cy="457200"/>
          </a:xfrm>
          <a:custGeom>
            <a:pathLst>
              <a:path extrusionOk="0" h="120000" w="120000">
                <a:moveTo>
                  <a:pt x="0" y="20937"/>
                </a:moveTo>
                <a:cubicBezTo>
                  <a:pt x="19510" y="70312"/>
                  <a:pt x="39076" y="120000"/>
                  <a:pt x="59076" y="116562"/>
                </a:cubicBezTo>
                <a:cubicBezTo>
                  <a:pt x="79076" y="113125"/>
                  <a:pt x="99510" y="56562"/>
                  <a:pt x="120000" y="0"/>
                </a:cubicBezTo>
              </a:path>
            </a:pathLst>
          </a:custGeom>
          <a:noFill/>
          <a:ln cap="flat" cmpd="sng" w="76200">
            <a:solidFill>
              <a:srgbClr val="66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1" name="Shape 161"/>
          <p:cNvSpPr/>
          <p:nvPr/>
        </p:nvSpPr>
        <p:spPr>
          <a:xfrm>
            <a:off x="1782761" y="3584575"/>
            <a:ext cx="2690811" cy="349250"/>
          </a:xfrm>
          <a:prstGeom prst="roundRect">
            <a:avLst>
              <a:gd fmla="val 16667" name="adj"/>
            </a:avLst>
          </a:prstGeom>
          <a:solidFill>
            <a:srgbClr val="FFEA18"/>
          </a:solidFill>
          <a:ln>
            <a:noFill/>
          </a:ln>
        </p:spPr>
        <p:txBody>
          <a:bodyPr anchorCtr="0" anchor="ctr" bIns="9125" lIns="18275" rIns="18275" tIns="0">
            <a:noAutofit/>
          </a:bodyPr>
          <a:lstStyle/>
          <a:p>
            <a:pPr indent="0" lvl="0" marL="0" marR="0" rtl="0" algn="ctr">
              <a:lnSpc>
                <a:spcPct val="100000"/>
              </a:lnSpc>
              <a:spcBef>
                <a:spcPts val="0"/>
              </a:spcBef>
              <a:spcAft>
                <a:spcPts val="0"/>
              </a:spcAft>
              <a:buClr>
                <a:srgbClr val="660000"/>
              </a:buClr>
              <a:buSzPct val="25000"/>
              <a:buFont typeface="Arial"/>
              <a:buNone/>
            </a:pPr>
            <a:r>
              <a:rPr b="1" baseline="0" i="0" lang="en-US" sz="2000" u="none" cap="none" strike="noStrike">
                <a:solidFill>
                  <a:srgbClr val="660000"/>
                </a:solidFill>
                <a:latin typeface="Arial"/>
                <a:ea typeface="Arial"/>
                <a:cs typeface="Arial"/>
                <a:sym typeface="Arial"/>
              </a:rPr>
              <a:t>oxidation = exergonic</a:t>
            </a:r>
          </a:p>
        </p:txBody>
      </p:sp>
      <p:sp>
        <p:nvSpPr>
          <p:cNvPr id="162" name="Shape 162"/>
          <p:cNvSpPr/>
          <p:nvPr/>
        </p:nvSpPr>
        <p:spPr>
          <a:xfrm>
            <a:off x="1439862" y="6154737"/>
            <a:ext cx="4410074" cy="457200"/>
          </a:xfrm>
          <a:custGeom>
            <a:pathLst>
              <a:path extrusionOk="0" h="120000" w="120000">
                <a:moveTo>
                  <a:pt x="0" y="20937"/>
                </a:moveTo>
                <a:cubicBezTo>
                  <a:pt x="19510" y="70312"/>
                  <a:pt x="39076" y="120000"/>
                  <a:pt x="59076" y="116562"/>
                </a:cubicBezTo>
                <a:cubicBezTo>
                  <a:pt x="79076" y="113125"/>
                  <a:pt x="99510" y="56562"/>
                  <a:pt x="120000" y="0"/>
                </a:cubicBezTo>
              </a:path>
            </a:pathLst>
          </a:custGeom>
          <a:noFill/>
          <a:ln cap="flat" cmpd="sng" w="76200">
            <a:solidFill>
              <a:srgbClr val="008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3" name="Shape 163"/>
          <p:cNvSpPr/>
          <p:nvPr/>
        </p:nvSpPr>
        <p:spPr>
          <a:xfrm>
            <a:off x="2051050" y="6326187"/>
            <a:ext cx="2889249" cy="349250"/>
          </a:xfrm>
          <a:prstGeom prst="roundRect">
            <a:avLst>
              <a:gd fmla="val 16667" name="adj"/>
            </a:avLst>
          </a:prstGeom>
          <a:solidFill>
            <a:srgbClr val="CCFF66"/>
          </a:solidFill>
          <a:ln>
            <a:noFill/>
          </a:ln>
        </p:spPr>
        <p:txBody>
          <a:bodyPr anchorCtr="0" anchor="ctr" bIns="9125" lIns="18275" rIns="18275" tIns="0">
            <a:noAutofit/>
          </a:bodyPr>
          <a:lstStyle/>
          <a:p>
            <a:pPr indent="0" lvl="0" marL="0" marR="0" rtl="0" algn="ctr">
              <a:lnSpc>
                <a:spcPct val="100000"/>
              </a:lnSpc>
              <a:spcBef>
                <a:spcPts val="0"/>
              </a:spcBef>
              <a:spcAft>
                <a:spcPts val="0"/>
              </a:spcAft>
              <a:buClr>
                <a:srgbClr val="660000"/>
              </a:buClr>
              <a:buSzPct val="25000"/>
              <a:buFont typeface="Arial"/>
              <a:buNone/>
            </a:pPr>
            <a:r>
              <a:rPr b="1" baseline="0" i="0" lang="en-US" sz="2000" u="none" cap="none" strike="noStrike">
                <a:solidFill>
                  <a:srgbClr val="660000"/>
                </a:solidFill>
                <a:latin typeface="Arial"/>
                <a:ea typeface="Arial"/>
                <a:cs typeface="Arial"/>
                <a:sym typeface="Arial"/>
              </a:rPr>
              <a:t>reduction = endergonic</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2" name="Shape 1072"/>
        <p:cNvGrpSpPr/>
        <p:nvPr/>
      </p:nvGrpSpPr>
      <p:grpSpPr>
        <a:xfrm>
          <a:off x="0" y="0"/>
          <a:ext cx="0" cy="0"/>
          <a:chOff x="0" y="0"/>
          <a:chExt cx="0" cy="0"/>
        </a:xfrm>
      </p:grpSpPr>
      <p:sp>
        <p:nvSpPr>
          <p:cNvPr id="1073" name="Shape 1073"/>
          <p:cNvSpPr txBox="1"/>
          <p:nvPr/>
        </p:nvSpPr>
        <p:spPr>
          <a:xfrm>
            <a:off x="3502025" y="450850"/>
            <a:ext cx="5553074" cy="6324600"/>
          </a:xfrm>
          <a:prstGeom prst="rect">
            <a:avLst/>
          </a:prstGeom>
          <a:solidFill>
            <a:schemeClr val="fo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74" name="Shape 1074"/>
          <p:cNvSpPr/>
          <p:nvPr/>
        </p:nvSpPr>
        <p:spPr>
          <a:xfrm>
            <a:off x="4064000" y="287337"/>
            <a:ext cx="901700" cy="730250"/>
          </a:xfrm>
          <a:prstGeom prst="hexagon">
            <a:avLst>
              <a:gd fmla="val 25000" name="adj"/>
              <a:gd fmla="val 115470" name="vf"/>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75" name="Shape 1075"/>
          <p:cNvSpPr/>
          <p:nvPr/>
        </p:nvSpPr>
        <p:spPr>
          <a:xfrm>
            <a:off x="5532437" y="3319462"/>
            <a:ext cx="1447800" cy="892174"/>
          </a:xfrm>
          <a:prstGeom prst="ellipse">
            <a:avLst/>
          </a:prstGeom>
          <a:solidFill>
            <a:srgbClr val="66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76" name="Shape 1076"/>
          <p:cNvSpPr/>
          <p:nvPr/>
        </p:nvSpPr>
        <p:spPr>
          <a:xfrm>
            <a:off x="113975" y="2055800"/>
            <a:ext cx="2627699" cy="1028700"/>
          </a:xfrm>
          <a:prstGeom prst="roundRect">
            <a:avLst>
              <a:gd fmla="val 16667" name="adj"/>
            </a:avLst>
          </a:prstGeom>
          <a:solidFill>
            <a:srgbClr val="66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400" u="none" cap="none" strike="noStrike">
                <a:solidFill>
                  <a:schemeClr val="lt1"/>
                </a:solidFill>
                <a:latin typeface="Arial"/>
                <a:ea typeface="Arial"/>
                <a:cs typeface="Arial"/>
                <a:sym typeface="Arial"/>
              </a:rPr>
              <a:t>glycolysis</a:t>
            </a:r>
          </a:p>
        </p:txBody>
      </p:sp>
      <p:sp>
        <p:nvSpPr>
          <p:cNvPr id="1077" name="Shape 1077"/>
          <p:cNvSpPr/>
          <p:nvPr/>
        </p:nvSpPr>
        <p:spPr>
          <a:xfrm>
            <a:off x="2687636" y="1655761"/>
            <a:ext cx="762000" cy="5105399"/>
          </a:xfrm>
          <a:prstGeom prst="upArrow">
            <a:avLst>
              <a:gd fmla="val 50000" name="adj1"/>
              <a:gd fmla="val 50000" name="adj2"/>
            </a:avLst>
          </a:pr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78" name="Shape 1078"/>
          <p:cNvSpPr txBox="1"/>
          <p:nvPr/>
        </p:nvSpPr>
        <p:spPr>
          <a:xfrm>
            <a:off x="4354512" y="504825"/>
            <a:ext cx="1860550" cy="725486"/>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glucose</a:t>
            </a:r>
          </a:p>
          <a:p>
            <a:pPr indent="0" lvl="0" marL="0" marR="0" rtl="0" algn="ctr">
              <a:lnSpc>
                <a:spcPct val="80000"/>
              </a:lnSpc>
              <a:spcBef>
                <a:spcPts val="0"/>
              </a:spcBef>
              <a:spcAft>
                <a:spcPts val="0"/>
              </a:spcAft>
              <a:buClr>
                <a:srgbClr val="0C8F0F"/>
              </a:buClr>
              <a:buSzPct val="25000"/>
              <a:buFont typeface="Arial"/>
              <a:buNone/>
            </a:pPr>
            <a:r>
              <a:rPr b="1" baseline="0" i="0" lang="en-US" sz="2200" u="none" cap="none" strike="noStrike">
                <a:solidFill>
                  <a:srgbClr val="0C8F0F"/>
                </a:solidFill>
                <a:latin typeface="Arial"/>
                <a:ea typeface="Arial"/>
                <a:cs typeface="Arial"/>
                <a:sym typeface="Arial"/>
              </a:rPr>
              <a:t>C-C-C-C-C-C</a:t>
            </a:r>
          </a:p>
        </p:txBody>
      </p:sp>
      <p:sp>
        <p:nvSpPr>
          <p:cNvPr id="1079" name="Shape 1079"/>
          <p:cNvSpPr/>
          <p:nvPr/>
        </p:nvSpPr>
        <p:spPr>
          <a:xfrm>
            <a:off x="5084762" y="1209675"/>
            <a:ext cx="381000" cy="381000"/>
          </a:xfrm>
          <a:prstGeom prst="downArrow">
            <a:avLst>
              <a:gd fmla="val 50000" name="adj1"/>
              <a:gd fmla="val 50000" name="adj2"/>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080" name="Shape 1080"/>
          <p:cNvSpPr txBox="1"/>
          <p:nvPr/>
        </p:nvSpPr>
        <p:spPr>
          <a:xfrm>
            <a:off x="4048125" y="2184400"/>
            <a:ext cx="2478087" cy="677861"/>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fructose-1,6bP</a:t>
            </a:r>
          </a:p>
          <a:p>
            <a:pPr indent="0" lvl="0" marL="0" marR="0" rtl="0" algn="ctr">
              <a:lnSpc>
                <a:spcPct val="8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P-</a:t>
            </a:r>
            <a:r>
              <a:rPr b="1" baseline="0" i="0" lang="en-US" sz="2200" u="none" cap="none" strike="noStrike">
                <a:solidFill>
                  <a:srgbClr val="0C8F0F"/>
                </a:solidFill>
                <a:latin typeface="Arial"/>
                <a:ea typeface="Arial"/>
                <a:cs typeface="Arial"/>
                <a:sym typeface="Arial"/>
              </a:rPr>
              <a:t>C-C-C-C-C-C</a:t>
            </a:r>
            <a:r>
              <a:rPr b="1" baseline="0" i="0" lang="en-US" sz="2200" u="none" cap="none" strike="noStrike">
                <a:solidFill>
                  <a:srgbClr val="CC0000"/>
                </a:solidFill>
                <a:latin typeface="Arial"/>
                <a:ea typeface="Arial"/>
                <a:cs typeface="Arial"/>
                <a:sym typeface="Arial"/>
              </a:rPr>
              <a:t>-P</a:t>
            </a:r>
          </a:p>
        </p:txBody>
      </p:sp>
      <p:sp>
        <p:nvSpPr>
          <p:cNvPr id="1081" name="Shape 1081"/>
          <p:cNvSpPr txBox="1"/>
          <p:nvPr/>
        </p:nvSpPr>
        <p:spPr>
          <a:xfrm>
            <a:off x="3633787" y="3417887"/>
            <a:ext cx="1255712" cy="677861"/>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DHAP</a:t>
            </a:r>
          </a:p>
          <a:p>
            <a:pPr indent="0" lvl="0" marL="0" marR="0" rtl="0" algn="ctr">
              <a:lnSpc>
                <a:spcPct val="8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P-</a:t>
            </a:r>
            <a:r>
              <a:rPr b="1" baseline="0" i="0" lang="en-US" sz="2200" u="none" cap="none" strike="noStrike">
                <a:solidFill>
                  <a:srgbClr val="0C8F0F"/>
                </a:solidFill>
                <a:latin typeface="Arial"/>
                <a:ea typeface="Arial"/>
                <a:cs typeface="Arial"/>
                <a:sym typeface="Arial"/>
              </a:rPr>
              <a:t>C-C-C</a:t>
            </a:r>
          </a:p>
        </p:txBody>
      </p:sp>
      <p:sp>
        <p:nvSpPr>
          <p:cNvPr id="1082" name="Shape 1082"/>
          <p:cNvSpPr txBox="1"/>
          <p:nvPr/>
        </p:nvSpPr>
        <p:spPr>
          <a:xfrm>
            <a:off x="5607050" y="3394075"/>
            <a:ext cx="1255712" cy="725486"/>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 G3P</a:t>
            </a:r>
          </a:p>
          <a:p>
            <a:pPr indent="0" lvl="0" marL="0" marR="0" rtl="0" algn="ctr">
              <a:lnSpc>
                <a:spcPct val="80000"/>
              </a:lnSpc>
              <a:spcBef>
                <a:spcPts val="0"/>
              </a:spcBef>
              <a:spcAft>
                <a:spcPts val="0"/>
              </a:spcAft>
              <a:buClr>
                <a:srgbClr val="0C8F0F"/>
              </a:buClr>
              <a:buSzPct val="25000"/>
              <a:buFont typeface="Arial"/>
              <a:buNone/>
            </a:pPr>
            <a:r>
              <a:rPr b="1" baseline="0" i="0" lang="en-US" sz="2200" u="none" cap="none" strike="noStrike">
                <a:solidFill>
                  <a:srgbClr val="0C8F0F"/>
                </a:solidFill>
                <a:latin typeface="Arial"/>
                <a:ea typeface="Arial"/>
                <a:cs typeface="Arial"/>
                <a:sym typeface="Arial"/>
              </a:rPr>
              <a:t>C-C-C</a:t>
            </a:r>
            <a:r>
              <a:rPr b="1" baseline="0" i="0" lang="en-US" sz="2200" u="none" cap="none" strike="noStrike">
                <a:solidFill>
                  <a:srgbClr val="CC0000"/>
                </a:solidFill>
                <a:latin typeface="Arial"/>
                <a:ea typeface="Arial"/>
                <a:cs typeface="Arial"/>
                <a:sym typeface="Arial"/>
              </a:rPr>
              <a:t>-P</a:t>
            </a:r>
          </a:p>
        </p:txBody>
      </p:sp>
      <p:sp>
        <p:nvSpPr>
          <p:cNvPr id="1083" name="Shape 1083"/>
          <p:cNvSpPr txBox="1"/>
          <p:nvPr/>
        </p:nvSpPr>
        <p:spPr>
          <a:xfrm>
            <a:off x="5537200" y="6107112"/>
            <a:ext cx="1560512" cy="677861"/>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pyruvate</a:t>
            </a:r>
          </a:p>
          <a:p>
            <a:pPr indent="0" lvl="0" marL="0" marR="0" rtl="0" algn="ctr">
              <a:lnSpc>
                <a:spcPct val="80000"/>
              </a:lnSpc>
              <a:spcBef>
                <a:spcPts val="0"/>
              </a:spcBef>
              <a:spcAft>
                <a:spcPts val="0"/>
              </a:spcAft>
              <a:buClr>
                <a:srgbClr val="0C8F0F"/>
              </a:buClr>
              <a:buSzPct val="25000"/>
              <a:buFont typeface="Arial"/>
              <a:buNone/>
            </a:pPr>
            <a:r>
              <a:rPr b="1" baseline="0" i="0" lang="en-US" sz="2200" u="none" cap="none" strike="noStrike">
                <a:solidFill>
                  <a:srgbClr val="0C8F0F"/>
                </a:solidFill>
                <a:latin typeface="Arial"/>
                <a:ea typeface="Arial"/>
                <a:cs typeface="Arial"/>
                <a:sym typeface="Arial"/>
              </a:rPr>
              <a:t>C-C-C</a:t>
            </a:r>
          </a:p>
        </p:txBody>
      </p:sp>
      <p:sp>
        <p:nvSpPr>
          <p:cNvPr id="1084" name="Shape 1084"/>
          <p:cNvSpPr/>
          <p:nvPr/>
        </p:nvSpPr>
        <p:spPr>
          <a:xfrm>
            <a:off x="5907087" y="1371600"/>
            <a:ext cx="838199" cy="579436"/>
          </a:xfrm>
          <a:prstGeom prst="curvedRightArrow">
            <a:avLst>
              <a:gd fmla="val 25000" name="adj1"/>
              <a:gd fmla="val 50000" name="adj2"/>
              <a:gd fmla="val 25000" name="adj3"/>
            </a:avLst>
          </a:prstGeom>
          <a:solidFill>
            <a:srgbClr val="3D1666"/>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085" name="Shape 1085"/>
          <p:cNvGrpSpPr/>
          <p:nvPr/>
        </p:nvGrpSpPr>
        <p:grpSpPr>
          <a:xfrm>
            <a:off x="6586182" y="884043"/>
            <a:ext cx="2278551" cy="852487"/>
            <a:chOff x="5454650" y="3227386"/>
            <a:chExt cx="1519237" cy="852487"/>
          </a:xfrm>
        </p:grpSpPr>
        <p:sp>
          <p:nvSpPr>
            <p:cNvPr id="1086" name="Shape 1086"/>
            <p:cNvSpPr/>
            <p:nvPr/>
          </p:nvSpPr>
          <p:spPr>
            <a:xfrm>
              <a:off x="5673725" y="3227386"/>
              <a:ext cx="1300162" cy="852487"/>
            </a:xfrm>
            <a:prstGeom prst="irregularSeal1">
              <a:avLst/>
            </a:prstGeom>
            <a:solidFill>
              <a:srgbClr val="CC00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2400" u="none" cap="none" strike="noStrike">
                  <a:solidFill>
                    <a:srgbClr val="FFEA18"/>
                  </a:solidFill>
                  <a:latin typeface="Arial"/>
                  <a:ea typeface="Arial"/>
                  <a:cs typeface="Arial"/>
                  <a:sym typeface="Arial"/>
                </a:rPr>
                <a:t>ATP</a:t>
              </a:r>
            </a:p>
          </p:txBody>
        </p:sp>
        <p:sp>
          <p:nvSpPr>
            <p:cNvPr id="1087" name="Shape 1087"/>
            <p:cNvSpPr txBox="1"/>
            <p:nvPr/>
          </p:nvSpPr>
          <p:spPr>
            <a:xfrm>
              <a:off x="5454650" y="3419475"/>
              <a:ext cx="3682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2</a:t>
              </a:r>
            </a:p>
          </p:txBody>
        </p:sp>
      </p:grpSp>
      <p:grpSp>
        <p:nvGrpSpPr>
          <p:cNvPr id="1088" name="Shape 1088"/>
          <p:cNvGrpSpPr/>
          <p:nvPr/>
        </p:nvGrpSpPr>
        <p:grpSpPr>
          <a:xfrm>
            <a:off x="6583362" y="1533525"/>
            <a:ext cx="2109888" cy="841374"/>
            <a:chOff x="5372100" y="3808412"/>
            <a:chExt cx="2109888" cy="841374"/>
          </a:xfrm>
        </p:grpSpPr>
        <p:sp>
          <p:nvSpPr>
            <p:cNvPr id="1089" name="Shape 1089"/>
            <p:cNvSpPr/>
            <p:nvPr/>
          </p:nvSpPr>
          <p:spPr>
            <a:xfrm>
              <a:off x="5818188" y="3973512"/>
              <a:ext cx="1663800" cy="514199"/>
            </a:xfrm>
            <a:prstGeom prst="star24">
              <a:avLst>
                <a:gd fmla="val 37500" name="adj"/>
              </a:avLst>
            </a:prstGeom>
            <a:solidFill>
              <a:srgbClr val="FF6404"/>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2400" u="none" cap="none" strike="noStrike">
                  <a:solidFill>
                    <a:srgbClr val="FFEA18"/>
                  </a:solidFill>
                  <a:latin typeface="Arial"/>
                  <a:ea typeface="Arial"/>
                  <a:cs typeface="Arial"/>
                  <a:sym typeface="Arial"/>
                </a:rPr>
                <a:t>ADP</a:t>
              </a:r>
            </a:p>
          </p:txBody>
        </p:sp>
        <p:sp>
          <p:nvSpPr>
            <p:cNvPr id="1090" name="Shape 1090"/>
            <p:cNvSpPr/>
            <p:nvPr/>
          </p:nvSpPr>
          <p:spPr>
            <a:xfrm>
              <a:off x="5372100" y="3808412"/>
              <a:ext cx="533399" cy="841374"/>
            </a:xfrm>
            <a:prstGeom prst="star24">
              <a:avLst>
                <a:gd fmla="val 37500" name="adj"/>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2</a:t>
              </a:r>
            </a:p>
          </p:txBody>
        </p:sp>
      </p:grpSp>
      <p:pic>
        <p:nvPicPr>
          <p:cNvPr id="1091" name="Shape 1091"/>
          <p:cNvPicPr preferRelativeResize="0"/>
          <p:nvPr/>
        </p:nvPicPr>
        <p:blipFill rotWithShape="1">
          <a:blip r:embed="rId3">
            <a:alphaModFix/>
          </a:blip>
          <a:srcRect b="0" l="0" r="0" t="0"/>
          <a:stretch/>
        </p:blipFill>
        <p:spPr>
          <a:xfrm>
            <a:off x="8241825" y="438112"/>
            <a:ext cx="984299" cy="858900"/>
          </a:xfrm>
          <a:prstGeom prst="rect">
            <a:avLst/>
          </a:prstGeom>
          <a:noFill/>
          <a:ln>
            <a:noFill/>
          </a:ln>
        </p:spPr>
      </p:pic>
      <p:grpSp>
        <p:nvGrpSpPr>
          <p:cNvPr id="1092" name="Shape 1092"/>
          <p:cNvGrpSpPr/>
          <p:nvPr/>
        </p:nvGrpSpPr>
        <p:grpSpPr>
          <a:xfrm>
            <a:off x="7034451" y="5513276"/>
            <a:ext cx="1882790" cy="892212"/>
            <a:chOff x="5454650" y="3227386"/>
            <a:chExt cx="1519237" cy="852487"/>
          </a:xfrm>
        </p:grpSpPr>
        <p:sp>
          <p:nvSpPr>
            <p:cNvPr id="1093" name="Shape 1093"/>
            <p:cNvSpPr/>
            <p:nvPr/>
          </p:nvSpPr>
          <p:spPr>
            <a:xfrm>
              <a:off x="5673725" y="3227386"/>
              <a:ext cx="1300162" cy="852487"/>
            </a:xfrm>
            <a:prstGeom prst="irregularSeal1">
              <a:avLst/>
            </a:prstGeom>
            <a:solidFill>
              <a:srgbClr val="CC00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2400" u="none" cap="none" strike="noStrike">
                  <a:solidFill>
                    <a:srgbClr val="FFEA18"/>
                  </a:solidFill>
                  <a:latin typeface="Arial"/>
                  <a:ea typeface="Arial"/>
                  <a:cs typeface="Arial"/>
                  <a:sym typeface="Arial"/>
                </a:rPr>
                <a:t>ATP</a:t>
              </a:r>
            </a:p>
          </p:txBody>
        </p:sp>
        <p:sp>
          <p:nvSpPr>
            <p:cNvPr id="1094" name="Shape 1094"/>
            <p:cNvSpPr txBox="1"/>
            <p:nvPr/>
          </p:nvSpPr>
          <p:spPr>
            <a:xfrm>
              <a:off x="5454650" y="3419475"/>
              <a:ext cx="3682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4</a:t>
              </a:r>
            </a:p>
          </p:txBody>
        </p:sp>
      </p:grpSp>
      <p:grpSp>
        <p:nvGrpSpPr>
          <p:cNvPr id="1095" name="Shape 1095"/>
          <p:cNvGrpSpPr/>
          <p:nvPr/>
        </p:nvGrpSpPr>
        <p:grpSpPr>
          <a:xfrm>
            <a:off x="6970811" y="5027587"/>
            <a:ext cx="2007529" cy="841374"/>
            <a:chOff x="5372100" y="3808412"/>
            <a:chExt cx="1563861" cy="841374"/>
          </a:xfrm>
        </p:grpSpPr>
        <p:sp>
          <p:nvSpPr>
            <p:cNvPr id="1096" name="Shape 1096"/>
            <p:cNvSpPr/>
            <p:nvPr/>
          </p:nvSpPr>
          <p:spPr>
            <a:xfrm>
              <a:off x="5720361" y="3973524"/>
              <a:ext cx="1215600" cy="514199"/>
            </a:xfrm>
            <a:prstGeom prst="star24">
              <a:avLst>
                <a:gd fmla="val 37500" name="adj"/>
              </a:avLst>
            </a:prstGeom>
            <a:solidFill>
              <a:srgbClr val="FF6404"/>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2400" u="none" cap="none" strike="noStrike">
                  <a:solidFill>
                    <a:srgbClr val="FFEA18"/>
                  </a:solidFill>
                  <a:latin typeface="Arial"/>
                  <a:ea typeface="Arial"/>
                  <a:cs typeface="Arial"/>
                  <a:sym typeface="Arial"/>
                </a:rPr>
                <a:t>ADP</a:t>
              </a:r>
            </a:p>
          </p:txBody>
        </p:sp>
        <p:sp>
          <p:nvSpPr>
            <p:cNvPr id="1097" name="Shape 1097"/>
            <p:cNvSpPr/>
            <p:nvPr/>
          </p:nvSpPr>
          <p:spPr>
            <a:xfrm>
              <a:off x="5372100" y="3808412"/>
              <a:ext cx="533399" cy="841374"/>
            </a:xfrm>
            <a:prstGeom prst="star24">
              <a:avLst>
                <a:gd fmla="val 37500" name="adj"/>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4</a:t>
              </a:r>
            </a:p>
          </p:txBody>
        </p:sp>
      </p:grpSp>
      <p:sp>
        <p:nvSpPr>
          <p:cNvPr id="1098" name="Shape 1098"/>
          <p:cNvSpPr/>
          <p:nvPr/>
        </p:nvSpPr>
        <p:spPr>
          <a:xfrm>
            <a:off x="6707186" y="5545137"/>
            <a:ext cx="838199" cy="555625"/>
          </a:xfrm>
          <a:prstGeom prst="curvedRightArrow">
            <a:avLst>
              <a:gd fmla="val 13639" name="adj1"/>
              <a:gd fmla="val 50000" name="adj2"/>
              <a:gd fmla="val 15136" name="adj3"/>
            </a:avLst>
          </a:prstGeom>
          <a:solidFill>
            <a:srgbClr val="3D1666"/>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099" name="Shape 1099"/>
          <p:cNvGrpSpPr/>
          <p:nvPr/>
        </p:nvGrpSpPr>
        <p:grpSpPr>
          <a:xfrm>
            <a:off x="7396161" y="3770312"/>
            <a:ext cx="1468437" cy="841374"/>
            <a:chOff x="5372100" y="3808412"/>
            <a:chExt cx="1468437" cy="841374"/>
          </a:xfrm>
        </p:grpSpPr>
        <p:sp>
          <p:nvSpPr>
            <p:cNvPr id="1100" name="Shape 1100"/>
            <p:cNvSpPr/>
            <p:nvPr/>
          </p:nvSpPr>
          <p:spPr>
            <a:xfrm>
              <a:off x="5818187" y="3973512"/>
              <a:ext cx="1022349" cy="514350"/>
            </a:xfrm>
            <a:prstGeom prst="star24">
              <a:avLst>
                <a:gd fmla="val 37500" name="adj"/>
              </a:avLst>
            </a:prstGeom>
            <a:solidFill>
              <a:srgbClr val="FF6404"/>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2400" u="none" cap="none" strike="noStrike">
                  <a:solidFill>
                    <a:schemeClr val="dk2"/>
                  </a:solidFill>
                  <a:latin typeface="Arial"/>
                  <a:ea typeface="Arial"/>
                  <a:cs typeface="Arial"/>
                  <a:sym typeface="Arial"/>
                </a:rPr>
                <a:t>NAD</a:t>
              </a:r>
              <a:r>
                <a:rPr b="1" baseline="30000" i="0" lang="en-US" sz="2400" u="none" cap="none" strike="noStrike">
                  <a:solidFill>
                    <a:schemeClr val="dk2"/>
                  </a:solidFill>
                  <a:latin typeface="Arial"/>
                  <a:ea typeface="Arial"/>
                  <a:cs typeface="Arial"/>
                  <a:sym typeface="Arial"/>
                </a:rPr>
                <a:t>+</a:t>
              </a:r>
            </a:p>
          </p:txBody>
        </p:sp>
        <p:sp>
          <p:nvSpPr>
            <p:cNvPr id="1101" name="Shape 1101"/>
            <p:cNvSpPr/>
            <p:nvPr/>
          </p:nvSpPr>
          <p:spPr>
            <a:xfrm>
              <a:off x="5372100" y="3808412"/>
              <a:ext cx="533399" cy="841374"/>
            </a:xfrm>
            <a:prstGeom prst="star24">
              <a:avLst>
                <a:gd fmla="val 37500" name="adj"/>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2</a:t>
              </a:r>
            </a:p>
          </p:txBody>
        </p:sp>
      </p:grpSp>
      <p:grpSp>
        <p:nvGrpSpPr>
          <p:cNvPr id="1102" name="Shape 1102"/>
          <p:cNvGrpSpPr/>
          <p:nvPr/>
        </p:nvGrpSpPr>
        <p:grpSpPr>
          <a:xfrm>
            <a:off x="7478711" y="4370387"/>
            <a:ext cx="1435100" cy="719136"/>
            <a:chOff x="7440611" y="4376737"/>
            <a:chExt cx="1435100" cy="719136"/>
          </a:xfrm>
        </p:grpSpPr>
        <p:sp>
          <p:nvSpPr>
            <p:cNvPr id="1103" name="Shape 1103"/>
            <p:cNvSpPr txBox="1"/>
            <p:nvPr/>
          </p:nvSpPr>
          <p:spPr>
            <a:xfrm>
              <a:off x="7440611" y="4389437"/>
              <a:ext cx="368299" cy="4889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2</a:t>
              </a:r>
            </a:p>
          </p:txBody>
        </p:sp>
        <p:pic>
          <p:nvPicPr>
            <p:cNvPr id="1104" name="Shape 1104"/>
            <p:cNvPicPr preferRelativeResize="0"/>
            <p:nvPr/>
          </p:nvPicPr>
          <p:blipFill rotWithShape="1">
            <a:blip r:embed="rId4">
              <a:alphaModFix/>
            </a:blip>
            <a:srcRect b="0" l="0" r="0" t="0"/>
            <a:stretch/>
          </p:blipFill>
          <p:spPr>
            <a:xfrm>
              <a:off x="7718425" y="4376737"/>
              <a:ext cx="1157287" cy="719136"/>
            </a:xfrm>
            <a:prstGeom prst="rect">
              <a:avLst/>
            </a:prstGeom>
            <a:noFill/>
            <a:ln>
              <a:noFill/>
            </a:ln>
          </p:spPr>
        </p:pic>
      </p:grpSp>
      <p:sp>
        <p:nvSpPr>
          <p:cNvPr id="1105" name="Shape 1105"/>
          <p:cNvSpPr/>
          <p:nvPr/>
        </p:nvSpPr>
        <p:spPr>
          <a:xfrm>
            <a:off x="6707186" y="4194175"/>
            <a:ext cx="838199" cy="555625"/>
          </a:xfrm>
          <a:prstGeom prst="curvedRightArrow">
            <a:avLst>
              <a:gd fmla="val 13639" name="adj1"/>
              <a:gd fmla="val 50000" name="adj2"/>
              <a:gd fmla="val 15136" name="adj3"/>
            </a:avLst>
          </a:prstGeom>
          <a:solidFill>
            <a:srgbClr val="3D1666"/>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06" name="Shape 1106"/>
          <p:cNvSpPr/>
          <p:nvPr/>
        </p:nvSpPr>
        <p:spPr>
          <a:xfrm>
            <a:off x="5084762" y="1727200"/>
            <a:ext cx="381000" cy="381000"/>
          </a:xfrm>
          <a:prstGeom prst="downArrow">
            <a:avLst>
              <a:gd fmla="val 50000" name="adj1"/>
              <a:gd fmla="val 50000" name="adj2"/>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07" name="Shape 1107"/>
          <p:cNvSpPr/>
          <p:nvPr/>
        </p:nvSpPr>
        <p:spPr>
          <a:xfrm>
            <a:off x="4092575" y="2916236"/>
            <a:ext cx="381000" cy="381000"/>
          </a:xfrm>
          <a:prstGeom prst="downArrow">
            <a:avLst>
              <a:gd fmla="val 50000" name="adj1"/>
              <a:gd fmla="val 50000" name="adj2"/>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08" name="Shape 1108"/>
          <p:cNvSpPr/>
          <p:nvPr/>
        </p:nvSpPr>
        <p:spPr>
          <a:xfrm>
            <a:off x="6043612" y="2916236"/>
            <a:ext cx="381000" cy="381000"/>
          </a:xfrm>
          <a:prstGeom prst="downArrow">
            <a:avLst>
              <a:gd fmla="val 50000" name="adj1"/>
              <a:gd fmla="val 50000" name="adj2"/>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09" name="Shape 1109"/>
          <p:cNvSpPr/>
          <p:nvPr/>
        </p:nvSpPr>
        <p:spPr>
          <a:xfrm>
            <a:off x="6043612" y="4230687"/>
            <a:ext cx="381000" cy="381000"/>
          </a:xfrm>
          <a:prstGeom prst="downArrow">
            <a:avLst>
              <a:gd fmla="val 50000" name="adj1"/>
              <a:gd fmla="val 50000" name="adj2"/>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10" name="Shape 1110"/>
          <p:cNvSpPr/>
          <p:nvPr/>
        </p:nvSpPr>
        <p:spPr>
          <a:xfrm>
            <a:off x="6043612" y="4878387"/>
            <a:ext cx="381000" cy="381000"/>
          </a:xfrm>
          <a:prstGeom prst="downArrow">
            <a:avLst>
              <a:gd fmla="val 50000" name="adj1"/>
              <a:gd fmla="val 50000" name="adj2"/>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11" name="Shape 1111"/>
          <p:cNvSpPr/>
          <p:nvPr/>
        </p:nvSpPr>
        <p:spPr>
          <a:xfrm>
            <a:off x="6043612" y="5527675"/>
            <a:ext cx="381000" cy="381000"/>
          </a:xfrm>
          <a:prstGeom prst="downArrow">
            <a:avLst>
              <a:gd fmla="val 50000" name="adj1"/>
              <a:gd fmla="val 50000" name="adj2"/>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12" name="Shape 1112"/>
          <p:cNvSpPr/>
          <p:nvPr/>
        </p:nvSpPr>
        <p:spPr>
          <a:xfrm rot="-5400000">
            <a:off x="5085555" y="3228181"/>
            <a:ext cx="381000" cy="588962"/>
          </a:xfrm>
          <a:prstGeom prst="downArrow">
            <a:avLst>
              <a:gd fmla="val 50000" name="adj1"/>
              <a:gd fmla="val 50000" name="adj2"/>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13" name="Shape 1113"/>
          <p:cNvSpPr txBox="1"/>
          <p:nvPr/>
        </p:nvSpPr>
        <p:spPr>
          <a:xfrm>
            <a:off x="547737" y="504825"/>
            <a:ext cx="2739899" cy="1127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lang="en-US" sz="3400">
                <a:solidFill>
                  <a:schemeClr val="dk2"/>
                </a:solidFill>
              </a:rPr>
              <a:t>Please </a:t>
            </a:r>
            <a:r>
              <a:rPr b="1" baseline="0" i="0" lang="en-US" sz="3400" u="none" cap="none" strike="noStrike">
                <a:solidFill>
                  <a:schemeClr val="dk2"/>
                </a:solidFill>
                <a:latin typeface="Arial"/>
                <a:ea typeface="Arial"/>
                <a:cs typeface="Arial"/>
                <a:sym typeface="Arial"/>
              </a:rPr>
              <a:t>Remember </a:t>
            </a:r>
            <a:br>
              <a:rPr b="1" baseline="0" i="0" lang="en-US" sz="3400" u="none" cap="none" strike="noStrike">
                <a:solidFill>
                  <a:schemeClr val="dk2"/>
                </a:solidFill>
                <a:latin typeface="Arial"/>
                <a:ea typeface="Arial"/>
                <a:cs typeface="Arial"/>
                <a:sym typeface="Arial"/>
              </a:rPr>
            </a:br>
            <a:r>
              <a:rPr b="1" baseline="0" i="0" lang="en-US" sz="3400" u="none" cap="none" strike="noStrike">
                <a:solidFill>
                  <a:schemeClr val="dk2"/>
                </a:solidFill>
                <a:latin typeface="Arial"/>
                <a:ea typeface="Arial"/>
                <a:cs typeface="Arial"/>
                <a:sym typeface="Arial"/>
              </a:rPr>
              <a:t>G3P?</a:t>
            </a:r>
          </a:p>
        </p:txBody>
      </p:sp>
      <p:sp>
        <p:nvSpPr>
          <p:cNvPr id="1114" name="Shape 1114"/>
          <p:cNvSpPr txBox="1"/>
          <p:nvPr/>
        </p:nvSpPr>
        <p:spPr>
          <a:xfrm>
            <a:off x="6759575" y="3084511"/>
            <a:ext cx="1663700" cy="5810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glyceraldehyde</a:t>
            </a:r>
            <a:br>
              <a:rPr b="1" baseline="0" i="0" lang="en-US" sz="1600" u="none" cap="none" strike="noStrike">
                <a:solidFill>
                  <a:srgbClr val="000000"/>
                </a:solidFill>
                <a:latin typeface="Arial"/>
                <a:ea typeface="Arial"/>
                <a:cs typeface="Arial"/>
                <a:sym typeface="Arial"/>
              </a:rPr>
            </a:br>
            <a:r>
              <a:rPr b="1" baseline="0" i="0" lang="en-US" sz="1600" u="none" cap="none" strike="noStrike">
                <a:solidFill>
                  <a:srgbClr val="000000"/>
                </a:solidFill>
                <a:latin typeface="Arial"/>
                <a:ea typeface="Arial"/>
                <a:cs typeface="Arial"/>
                <a:sym typeface="Arial"/>
              </a:rPr>
              <a:t>3-phosphate</a:t>
            </a:r>
          </a:p>
        </p:txBody>
      </p:sp>
      <p:sp>
        <p:nvSpPr>
          <p:cNvPr id="1115" name="Shape 1115"/>
          <p:cNvSpPr/>
          <p:nvPr/>
        </p:nvSpPr>
        <p:spPr>
          <a:xfrm>
            <a:off x="1272823" y="6210300"/>
            <a:ext cx="3341999" cy="600000"/>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Photosynthesis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0" name="Shape 1120"/>
        <p:cNvGrpSpPr/>
        <p:nvPr/>
      </p:nvGrpSpPr>
      <p:grpSpPr>
        <a:xfrm>
          <a:off x="0" y="0"/>
          <a:ext cx="0" cy="0"/>
          <a:chOff x="0" y="0"/>
          <a:chExt cx="0" cy="0"/>
        </a:xfrm>
      </p:grpSpPr>
      <p:pic>
        <p:nvPicPr>
          <p:cNvPr id="1121" name="Shape 1121"/>
          <p:cNvPicPr preferRelativeResize="0"/>
          <p:nvPr/>
        </p:nvPicPr>
        <p:blipFill rotWithShape="1">
          <a:blip r:embed="rId3">
            <a:alphaModFix/>
          </a:blip>
          <a:srcRect b="0" l="0" r="0" t="0"/>
          <a:stretch/>
        </p:blipFill>
        <p:spPr>
          <a:xfrm>
            <a:off x="6365875" y="339725"/>
            <a:ext cx="2690811" cy="3192462"/>
          </a:xfrm>
          <a:prstGeom prst="rect">
            <a:avLst/>
          </a:prstGeom>
          <a:noFill/>
          <a:ln>
            <a:noFill/>
          </a:ln>
        </p:spPr>
      </p:pic>
      <p:sp>
        <p:nvSpPr>
          <p:cNvPr id="1122" name="Shape 112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To G3P and Beyond</a:t>
            </a:r>
            <a:r>
              <a:rPr b="1" baseline="0" i="1" lang="en-US" sz="3600" u="none" cap="none" strike="noStrike">
                <a:solidFill>
                  <a:schemeClr val="dk2"/>
                </a:solidFill>
                <a:latin typeface="Arial"/>
                <a:ea typeface="Arial"/>
                <a:cs typeface="Arial"/>
                <a:sym typeface="Arial"/>
              </a:rPr>
              <a:t>!</a:t>
            </a:r>
          </a:p>
        </p:txBody>
      </p:sp>
      <p:sp>
        <p:nvSpPr>
          <p:cNvPr id="1123" name="Shape 1123"/>
          <p:cNvSpPr txBox="1"/>
          <p:nvPr>
            <p:ph idx="1" type="body"/>
          </p:nvPr>
        </p:nvSpPr>
        <p:spPr>
          <a:xfrm>
            <a:off x="661987" y="1371600"/>
            <a:ext cx="8482011" cy="5257799"/>
          </a:xfrm>
          <a:prstGeom prst="rect">
            <a:avLst/>
          </a:prstGeom>
          <a:noFill/>
          <a:ln>
            <a:noFill/>
          </a:ln>
        </p:spPr>
        <p:txBody>
          <a:bodyPr anchorCtr="0" anchor="t" bIns="45700" lIns="91425" rIns="0"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CC0000"/>
                </a:solidFill>
                <a:latin typeface="Arial"/>
                <a:ea typeface="Arial"/>
                <a:cs typeface="Arial"/>
                <a:sym typeface="Arial"/>
              </a:rPr>
              <a:t>Glyceraldehyde-3-P</a:t>
            </a:r>
            <a:r>
              <a:rPr b="1" baseline="0" i="0" lang="en-US" sz="3000" u="none" cap="none" strike="noStrike">
                <a:solidFill>
                  <a:srgbClr val="0F116A"/>
                </a:solidFill>
                <a:latin typeface="Arial"/>
                <a:ea typeface="Arial"/>
                <a:cs typeface="Arial"/>
                <a:sym typeface="Arial"/>
              </a:rPr>
              <a:t>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end product of Calvin cycle</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energy rich </a:t>
            </a:r>
            <a:r>
              <a:rPr b="1" baseline="0" i="0" lang="en-US" sz="2800" u="sng" cap="none" strike="noStrike">
                <a:solidFill>
                  <a:schemeClr val="dk2"/>
                </a:solidFill>
                <a:latin typeface="Arial"/>
                <a:ea typeface="Arial"/>
                <a:cs typeface="Arial"/>
                <a:sym typeface="Arial"/>
              </a:rPr>
              <a:t>3 carbon sugar</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a:t>
            </a:r>
            <a:r>
              <a:rPr b="1" baseline="0" i="0" lang="en-US" sz="2800" u="sng" cap="none" strike="noStrike">
                <a:solidFill>
                  <a:srgbClr val="CC0000"/>
                </a:solidFill>
                <a:latin typeface="Arial"/>
                <a:ea typeface="Arial"/>
                <a:cs typeface="Arial"/>
                <a:sym typeface="Arial"/>
              </a:rPr>
              <a:t>C3 photosynthesis</a:t>
            </a:r>
            <a:r>
              <a:rPr b="1" baseline="0" i="0" lang="en-US" sz="2800" u="none" cap="none" strike="noStrike">
                <a:solidFill>
                  <a:schemeClr val="dk1"/>
                </a:solidFill>
                <a:latin typeface="Arial"/>
                <a:ea typeface="Arial"/>
                <a:cs typeface="Arial"/>
                <a:sym typeface="Arial"/>
              </a:rPr>
              <a:t>”</a:t>
            </a:r>
          </a:p>
          <a:p>
            <a:pPr indent="-342900" lvl="0" marL="342900" marR="0" rtl="0" algn="l">
              <a:lnSpc>
                <a:spcPct val="100000"/>
              </a:lnSpc>
              <a:spcBef>
                <a:spcPts val="600"/>
              </a:spcBef>
              <a:spcAft>
                <a:spcPts val="0"/>
              </a:spcAft>
              <a:buClr>
                <a:srgbClr val="0F116A"/>
              </a:buClr>
              <a:buSzPct val="120000"/>
              <a:buFont typeface="Noto Symbol"/>
              <a:buChar char="▪"/>
            </a:pPr>
            <a:r>
              <a:rPr b="1" baseline="0" i="0" lang="en-US" sz="3000" u="none" cap="none" strike="noStrike">
                <a:solidFill>
                  <a:srgbClr val="CC0000"/>
                </a:solidFill>
                <a:latin typeface="Arial"/>
                <a:ea typeface="Arial"/>
                <a:cs typeface="Arial"/>
                <a:sym typeface="Arial"/>
              </a:rPr>
              <a:t>G3P</a:t>
            </a:r>
            <a:r>
              <a:rPr b="1" baseline="0" i="0" lang="en-US" sz="3000" u="none" cap="none" strike="noStrike">
                <a:solidFill>
                  <a:srgbClr val="0F116A"/>
                </a:solidFill>
                <a:latin typeface="Arial"/>
                <a:ea typeface="Arial"/>
                <a:cs typeface="Arial"/>
                <a:sym typeface="Arial"/>
              </a:rPr>
              <a:t> is an important intermediate</a:t>
            </a:r>
          </a:p>
          <a:p>
            <a:pPr indent="-342900" lvl="0" marL="342900" marR="0" rtl="0" algn="l">
              <a:lnSpc>
                <a:spcPct val="100000"/>
              </a:lnSpc>
              <a:spcBef>
                <a:spcPts val="600"/>
              </a:spcBef>
              <a:spcAft>
                <a:spcPts val="0"/>
              </a:spcAft>
              <a:buClr>
                <a:schemeClr val="lt1"/>
              </a:buClr>
              <a:buSzPct val="120000"/>
              <a:buFont typeface="Noto Symbol"/>
              <a:buChar char="▪"/>
            </a:pPr>
            <a:r>
              <a:rPr b="1" baseline="0" i="0" lang="en-US" sz="3000" u="none" cap="none" strike="noStrike">
                <a:solidFill>
                  <a:srgbClr val="CC0000"/>
                </a:solidFill>
                <a:latin typeface="Arial"/>
                <a:ea typeface="Arial"/>
                <a:cs typeface="Arial"/>
                <a:sym typeface="Arial"/>
              </a:rPr>
              <a:t>G3P</a:t>
            </a:r>
            <a:r>
              <a:rPr b="1" baseline="0" i="0" lang="en-US" sz="3000" u="none" cap="none" strike="noStrike">
                <a:solidFill>
                  <a:srgbClr val="0F116A"/>
                </a:solidFill>
                <a:latin typeface="Arial"/>
                <a:ea typeface="Arial"/>
                <a:cs typeface="Arial"/>
                <a:sym typeface="Arial"/>
              </a:rPr>
              <a:t> 	→ →	glucose → → </a:t>
            </a:r>
            <a:r>
              <a:rPr b="1" baseline="0" i="0" lang="en-US" sz="3000" u="none" cap="none" strike="noStrike">
                <a:solidFill>
                  <a:schemeClr val="dk2"/>
                </a:solidFill>
                <a:latin typeface="Arial"/>
                <a:ea typeface="Arial"/>
                <a:cs typeface="Arial"/>
                <a:sym typeface="Arial"/>
              </a:rPr>
              <a:t>carbohydrates</a:t>
            </a:r>
          </a:p>
          <a:p>
            <a:pPr indent="-285750" lvl="1" marL="742950" marR="0" rtl="0" algn="l">
              <a:lnSpc>
                <a:spcPct val="100000"/>
              </a:lnSpc>
              <a:spcBef>
                <a:spcPts val="560"/>
              </a:spcBef>
              <a:spcAft>
                <a:spcPts val="0"/>
              </a:spcAft>
              <a:buClr>
                <a:schemeClr val="dk1"/>
              </a:buClr>
              <a:buSzPct val="25000"/>
              <a:buFont typeface="Noto Symbol"/>
              <a:buNone/>
            </a:pPr>
            <a:r>
              <a:rPr b="1" baseline="0" i="0" lang="en-US" sz="2800" u="none" cap="none" strike="noStrike">
                <a:solidFill>
                  <a:srgbClr val="0F116A"/>
                </a:solidFill>
                <a:latin typeface="Arial"/>
                <a:ea typeface="Arial"/>
                <a:cs typeface="Arial"/>
                <a:sym typeface="Arial"/>
              </a:rPr>
              <a:t>		→ →	lipids → →</a:t>
            </a:r>
            <a:r>
              <a:rPr b="1" baseline="0" i="0" lang="en-US" sz="2800" u="none" cap="none" strike="noStrike">
                <a:solidFill>
                  <a:schemeClr val="dk1"/>
                </a:solidFill>
                <a:latin typeface="Arial"/>
                <a:ea typeface="Arial"/>
                <a:cs typeface="Arial"/>
                <a:sym typeface="Arial"/>
              </a:rPr>
              <a:t> </a:t>
            </a:r>
            <a:r>
              <a:rPr b="1" baseline="0" i="0" lang="en-US" sz="2600" u="none" cap="none" strike="noStrike">
                <a:solidFill>
                  <a:schemeClr val="dk2"/>
                </a:solidFill>
                <a:latin typeface="Arial"/>
                <a:ea typeface="Arial"/>
                <a:cs typeface="Arial"/>
                <a:sym typeface="Arial"/>
              </a:rPr>
              <a:t>phospholipids,</a:t>
            </a:r>
            <a:r>
              <a:rPr b="1" baseline="0" i="0" lang="en-US" sz="2800" u="none" cap="none" strike="noStrike">
                <a:solidFill>
                  <a:schemeClr val="dk1"/>
                </a:solidFill>
                <a:latin typeface="Arial"/>
                <a:ea typeface="Arial"/>
                <a:cs typeface="Arial"/>
                <a:sym typeface="Arial"/>
              </a:rPr>
              <a:t> </a:t>
            </a:r>
            <a:r>
              <a:rPr b="1" baseline="0" i="0" lang="en-US" sz="2600" u="none" cap="none" strike="noStrike">
                <a:solidFill>
                  <a:schemeClr val="dk2"/>
                </a:solidFill>
                <a:latin typeface="Arial"/>
                <a:ea typeface="Arial"/>
                <a:cs typeface="Arial"/>
                <a:sym typeface="Arial"/>
              </a:rPr>
              <a:t>fats, waxes</a:t>
            </a:r>
          </a:p>
          <a:p>
            <a:pPr indent="-285750" lvl="1" marL="742950" marR="0" rtl="0" algn="l">
              <a:lnSpc>
                <a:spcPct val="100000"/>
              </a:lnSpc>
              <a:spcBef>
                <a:spcPts val="560"/>
              </a:spcBef>
              <a:spcAft>
                <a:spcPts val="0"/>
              </a:spcAft>
              <a:buClr>
                <a:schemeClr val="dk1"/>
              </a:buClr>
              <a:buSzPct val="25000"/>
              <a:buFont typeface="Noto Symbol"/>
              <a:buNone/>
            </a:pPr>
            <a:r>
              <a:rPr b="1" baseline="0" i="0" lang="en-US" sz="2800" u="none" cap="none" strike="noStrike">
                <a:solidFill>
                  <a:srgbClr val="0F116A"/>
                </a:solidFill>
                <a:latin typeface="Arial"/>
                <a:ea typeface="Arial"/>
                <a:cs typeface="Arial"/>
                <a:sym typeface="Arial"/>
              </a:rPr>
              <a:t>		→ →	amino acids → →</a:t>
            </a:r>
            <a:r>
              <a:rPr b="1" baseline="0" i="0" lang="en-US" sz="2800" u="none" cap="none" strike="noStrike">
                <a:solidFill>
                  <a:schemeClr val="dk1"/>
                </a:solidFill>
                <a:latin typeface="Arial"/>
                <a:ea typeface="Arial"/>
                <a:cs typeface="Arial"/>
                <a:sym typeface="Arial"/>
              </a:rPr>
              <a:t> </a:t>
            </a:r>
            <a:r>
              <a:rPr b="1" baseline="0" i="0" lang="en-US" sz="2800" u="none" cap="none" strike="noStrike">
                <a:solidFill>
                  <a:schemeClr val="dk2"/>
                </a:solidFill>
                <a:latin typeface="Arial"/>
                <a:ea typeface="Arial"/>
                <a:cs typeface="Arial"/>
                <a:sym typeface="Arial"/>
              </a:rPr>
              <a:t>proteins</a:t>
            </a:r>
          </a:p>
          <a:p>
            <a:pPr indent="-285750" lvl="1" marL="742950" marR="0" rtl="0" algn="l">
              <a:lnSpc>
                <a:spcPct val="100000"/>
              </a:lnSpc>
              <a:spcBef>
                <a:spcPts val="560"/>
              </a:spcBef>
              <a:spcAft>
                <a:spcPts val="0"/>
              </a:spcAft>
              <a:buClr>
                <a:schemeClr val="dk1"/>
              </a:buClr>
              <a:buSzPct val="25000"/>
              <a:buFont typeface="Noto Symbol"/>
              <a:buNone/>
            </a:pPr>
            <a:r>
              <a:rPr b="1" baseline="0" i="0" lang="en-US" sz="2800" u="none" cap="none" strike="noStrike">
                <a:solidFill>
                  <a:srgbClr val="0F116A"/>
                </a:solidFill>
                <a:latin typeface="Arial"/>
                <a:ea typeface="Arial"/>
                <a:cs typeface="Arial"/>
                <a:sym typeface="Arial"/>
              </a:rPr>
              <a:t>		→ →	nucleic acids → →</a:t>
            </a:r>
            <a:r>
              <a:rPr b="1" baseline="0" i="0" lang="en-US" sz="2800" u="none" cap="none" strike="noStrike">
                <a:solidFill>
                  <a:schemeClr val="dk1"/>
                </a:solidFill>
                <a:latin typeface="Arial"/>
                <a:ea typeface="Arial"/>
                <a:cs typeface="Arial"/>
                <a:sym typeface="Arial"/>
              </a:rPr>
              <a:t> </a:t>
            </a:r>
            <a:r>
              <a:rPr b="1" baseline="0" i="0" lang="en-US" sz="2800" u="none" cap="none" strike="noStrike">
                <a:solidFill>
                  <a:schemeClr val="dk2"/>
                </a:solidFill>
                <a:latin typeface="Arial"/>
                <a:ea typeface="Arial"/>
                <a:cs typeface="Arial"/>
                <a:sym typeface="Arial"/>
              </a:rPr>
              <a:t>DNA, RNA</a:t>
            </a:r>
          </a:p>
        </p:txBody>
      </p:sp>
      <p:sp>
        <p:nvSpPr>
          <p:cNvPr id="1124" name="Shape 1124"/>
          <p:cNvSpPr/>
          <p:nvPr/>
        </p:nvSpPr>
        <p:spPr>
          <a:xfrm flipH="1">
            <a:off x="5299074" y="0"/>
            <a:ext cx="2001837" cy="1174749"/>
          </a:xfrm>
          <a:prstGeom prst="wedgeEllipseCallout">
            <a:avLst>
              <a:gd fmla="val 3083" name="adj1"/>
              <a:gd fmla="val 29014"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To G3P</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and beyond</a:t>
            </a:r>
            <a:r>
              <a:rPr b="1" baseline="0" i="1" lang="en-US" sz="1800" u="none" cap="none" strike="noStrike">
                <a:solidFill>
                  <a:srgbClr val="0F116A"/>
                </a:solidFill>
                <a:latin typeface="Comic Sans MS"/>
                <a:ea typeface="Comic Sans MS"/>
                <a:cs typeface="Comic Sans MS"/>
                <a:sym typeface="Comic Sans MS"/>
              </a:rPr>
              <a:t>!</a:t>
            </a:r>
            <a:r>
              <a:rPr b="1" baseline="0" i="0" lang="en-US" sz="1800" u="none" cap="none" strike="noStrike">
                <a:solidFill>
                  <a:srgbClr val="0F116A"/>
                </a:solidFill>
                <a:latin typeface="Comic Sans MS"/>
                <a:ea typeface="Comic Sans MS"/>
                <a:cs typeface="Comic Sans MS"/>
                <a:sym typeface="Comic Sans MS"/>
              </a:rPr>
              <a:t> </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9" name="Shape 1129"/>
        <p:cNvGrpSpPr/>
        <p:nvPr/>
      </p:nvGrpSpPr>
      <p:grpSpPr>
        <a:xfrm>
          <a:off x="0" y="0"/>
          <a:ext cx="0" cy="0"/>
          <a:chOff x="0" y="0"/>
          <a:chExt cx="0" cy="0"/>
        </a:xfrm>
      </p:grpSpPr>
      <p:pic>
        <p:nvPicPr>
          <p:cNvPr id="1130" name="Shape 1130"/>
          <p:cNvPicPr preferRelativeResize="0"/>
          <p:nvPr/>
        </p:nvPicPr>
        <p:blipFill rotWithShape="1">
          <a:blip r:embed="rId3">
            <a:alphaModFix/>
          </a:blip>
          <a:srcRect b="10212" l="0" r="0" t="0"/>
          <a:stretch/>
        </p:blipFill>
        <p:spPr>
          <a:xfrm>
            <a:off x="6665911" y="3709987"/>
            <a:ext cx="2478087" cy="3138487"/>
          </a:xfrm>
          <a:prstGeom prst="rect">
            <a:avLst/>
          </a:prstGeom>
          <a:noFill/>
          <a:ln>
            <a:noFill/>
          </a:ln>
        </p:spPr>
      </p:pic>
      <p:pic>
        <p:nvPicPr>
          <p:cNvPr id="1131" name="Shape 1131"/>
          <p:cNvPicPr preferRelativeResize="0"/>
          <p:nvPr/>
        </p:nvPicPr>
        <p:blipFill rotWithShape="1">
          <a:blip r:embed="rId4">
            <a:alphaModFix/>
          </a:blip>
          <a:srcRect b="0" l="0" r="0" t="0"/>
          <a:stretch/>
        </p:blipFill>
        <p:spPr>
          <a:xfrm>
            <a:off x="2406650" y="3965575"/>
            <a:ext cx="2898775" cy="2892425"/>
          </a:xfrm>
          <a:prstGeom prst="rect">
            <a:avLst/>
          </a:prstGeom>
          <a:noFill/>
          <a:ln>
            <a:noFill/>
          </a:ln>
        </p:spPr>
      </p:pic>
      <p:sp>
        <p:nvSpPr>
          <p:cNvPr id="1132" name="Shape 113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RuBisCo </a:t>
            </a:r>
          </a:p>
        </p:txBody>
      </p:sp>
      <p:sp>
        <p:nvSpPr>
          <p:cNvPr id="1133" name="Shape 1133"/>
          <p:cNvSpPr txBox="1"/>
          <p:nvPr>
            <p:ph idx="1" type="body"/>
          </p:nvPr>
        </p:nvSpPr>
        <p:spPr>
          <a:xfrm>
            <a:off x="838200" y="1371600"/>
            <a:ext cx="7772400" cy="33162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Enzyme which </a:t>
            </a:r>
            <a:r>
              <a:rPr b="1" baseline="0" i="0" lang="en-US" sz="3000" u="sng" cap="none" strike="noStrike">
                <a:solidFill>
                  <a:srgbClr val="CC0000"/>
                </a:solidFill>
                <a:latin typeface="Arial"/>
                <a:ea typeface="Arial"/>
                <a:cs typeface="Arial"/>
                <a:sym typeface="Arial"/>
              </a:rPr>
              <a:t>fixes carbon</a:t>
            </a:r>
            <a:r>
              <a:rPr b="1" baseline="0" i="0" lang="en-US" sz="3000" u="none" cap="none" strike="noStrike">
                <a:solidFill>
                  <a:srgbClr val="0F116A"/>
                </a:solidFill>
                <a:latin typeface="Arial"/>
                <a:ea typeface="Arial"/>
                <a:cs typeface="Arial"/>
                <a:sym typeface="Arial"/>
              </a:rPr>
              <a:t> from air</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ribulose bisphosphate carboxylase</a:t>
            </a:r>
            <a:r>
              <a:rPr b="1" baseline="0" i="0" lang="en-US" sz="2800" u="none" cap="none" strike="noStrike">
                <a:solidFill>
                  <a:schemeClr val="dk2"/>
                </a:solidFill>
                <a:latin typeface="Arial"/>
                <a:ea typeface="Arial"/>
                <a:cs typeface="Arial"/>
                <a:sym typeface="Arial"/>
              </a:rPr>
              <a:t>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the most important enzyme in the world!</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it makes life out of air!</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definitely the most abundant enzyme</a:t>
            </a:r>
          </a:p>
        </p:txBody>
      </p:sp>
      <p:pic>
        <p:nvPicPr>
          <p:cNvPr id="1134" name="Shape 1134"/>
          <p:cNvPicPr preferRelativeResize="0"/>
          <p:nvPr/>
        </p:nvPicPr>
        <p:blipFill rotWithShape="1">
          <a:blip r:embed="rId5">
            <a:alphaModFix/>
          </a:blip>
          <a:srcRect b="0" l="0" r="0" t="0"/>
          <a:stretch/>
        </p:blipFill>
        <p:spPr>
          <a:xfrm flipH="1">
            <a:off x="0" y="5562600"/>
            <a:ext cx="1274762" cy="1295400"/>
          </a:xfrm>
          <a:prstGeom prst="rect">
            <a:avLst/>
          </a:prstGeom>
          <a:noFill/>
          <a:ln>
            <a:noFill/>
          </a:ln>
        </p:spPr>
      </p:pic>
      <p:sp>
        <p:nvSpPr>
          <p:cNvPr id="1135" name="Shape 1135"/>
          <p:cNvSpPr/>
          <p:nvPr/>
        </p:nvSpPr>
        <p:spPr>
          <a:xfrm flipH="1">
            <a:off x="582612" y="3905250"/>
            <a:ext cx="2001837" cy="1174749"/>
          </a:xfrm>
          <a:prstGeom prst="wedgeEllipseCallout">
            <a:avLst>
              <a:gd fmla="val 17745" name="adj1"/>
              <a:gd fmla="val 33684"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I’m green </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with envy</a:t>
            </a:r>
            <a:r>
              <a:rPr b="1" baseline="0" i="1" lang="en-US" sz="1800" u="none" cap="none" strike="noStrike">
                <a:solidFill>
                  <a:srgbClr val="0F116A"/>
                </a:solidFill>
                <a:latin typeface="Comic Sans MS"/>
                <a:ea typeface="Comic Sans MS"/>
                <a:cs typeface="Comic Sans MS"/>
                <a:sym typeface="Comic Sans MS"/>
              </a:rPr>
              <a:t>!</a:t>
            </a:r>
            <a:r>
              <a:rPr b="1" baseline="0" i="0" lang="en-US" sz="1800" u="none" cap="none" strike="noStrike">
                <a:solidFill>
                  <a:srgbClr val="0F116A"/>
                </a:solidFill>
                <a:latin typeface="Comic Sans MS"/>
                <a:ea typeface="Comic Sans MS"/>
                <a:cs typeface="Comic Sans MS"/>
                <a:sym typeface="Comic Sans MS"/>
              </a:rPr>
              <a:t> </a:t>
            </a:r>
          </a:p>
        </p:txBody>
      </p:sp>
      <p:sp>
        <p:nvSpPr>
          <p:cNvPr id="1136" name="Shape 1136"/>
          <p:cNvSpPr/>
          <p:nvPr/>
        </p:nvSpPr>
        <p:spPr>
          <a:xfrm flipH="1">
            <a:off x="5067299" y="3835400"/>
            <a:ext cx="2001837" cy="1174749"/>
          </a:xfrm>
          <a:prstGeom prst="wedgeEllipseCallout">
            <a:avLst>
              <a:gd fmla="val -4437" name="adj1"/>
              <a:gd fmla="val 12084"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It’s not easy </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being green</a:t>
            </a:r>
            <a:r>
              <a:rPr b="1" baseline="0" i="1" lang="en-US" sz="1800" u="none" cap="none" strike="noStrike">
                <a:solidFill>
                  <a:srgbClr val="0F116A"/>
                </a:solidFill>
                <a:latin typeface="Comic Sans MS"/>
                <a:ea typeface="Comic Sans MS"/>
                <a:cs typeface="Comic Sans MS"/>
                <a:sym typeface="Comic Sans MS"/>
              </a:rPr>
              <a:t>!</a:t>
            </a:r>
            <a:r>
              <a:rPr b="1" baseline="0" i="0" lang="en-US" sz="1800" u="none" cap="none" strike="noStrike">
                <a:solidFill>
                  <a:srgbClr val="0F116A"/>
                </a:solidFill>
                <a:latin typeface="Comic Sans MS"/>
                <a:ea typeface="Comic Sans MS"/>
                <a:cs typeface="Comic Sans MS"/>
                <a:sym typeface="Comic Sans MS"/>
              </a:rPr>
              <a:t>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1" name="Shape 1141"/>
        <p:cNvGrpSpPr/>
        <p:nvPr/>
      </p:nvGrpSpPr>
      <p:grpSpPr>
        <a:xfrm>
          <a:off x="0" y="0"/>
          <a:ext cx="0" cy="0"/>
          <a:chOff x="0" y="0"/>
          <a:chExt cx="0" cy="0"/>
        </a:xfrm>
      </p:grpSpPr>
      <p:sp>
        <p:nvSpPr>
          <p:cNvPr id="1142" name="Shape 114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Accounting </a:t>
            </a:r>
          </a:p>
        </p:txBody>
      </p:sp>
      <p:sp>
        <p:nvSpPr>
          <p:cNvPr id="1143" name="Shape 1143"/>
          <p:cNvSpPr txBox="1"/>
          <p:nvPr>
            <p:ph idx="1" type="body"/>
          </p:nvPr>
        </p:nvSpPr>
        <p:spPr>
          <a:xfrm>
            <a:off x="838200" y="1371600"/>
            <a:ext cx="7772400" cy="5257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The accounting is complicated</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3 turns of Calvin cycle = </a:t>
            </a:r>
            <a:r>
              <a:rPr b="1" baseline="0" i="0" lang="en-US" sz="2800" u="none" cap="none" strike="noStrike">
                <a:solidFill>
                  <a:srgbClr val="CC0000"/>
                </a:solidFill>
                <a:latin typeface="Arial"/>
                <a:ea typeface="Arial"/>
                <a:cs typeface="Arial"/>
                <a:sym typeface="Arial"/>
              </a:rPr>
              <a:t>1</a:t>
            </a:r>
            <a:r>
              <a:rPr b="1" baseline="0" i="0" lang="en-US" sz="2800" u="none" cap="none" strike="noStrike">
                <a:solidFill>
                  <a:schemeClr val="dk1"/>
                </a:solidFill>
                <a:latin typeface="Arial"/>
                <a:ea typeface="Arial"/>
                <a:cs typeface="Arial"/>
                <a:sym typeface="Arial"/>
              </a:rPr>
              <a:t> </a:t>
            </a:r>
            <a:r>
              <a:rPr b="1" baseline="0" i="0" lang="en-US" sz="2800" u="none" cap="none" strike="noStrike">
                <a:solidFill>
                  <a:srgbClr val="CC0000"/>
                </a:solidFill>
                <a:latin typeface="Arial"/>
                <a:ea typeface="Arial"/>
                <a:cs typeface="Arial"/>
                <a:sym typeface="Arial"/>
              </a:rPr>
              <a:t>G3P</a:t>
            </a:r>
          </a:p>
          <a:p>
            <a:pPr indent="-285750" lvl="1" marL="742950" marR="0" rtl="0" algn="l">
              <a:lnSpc>
                <a:spcPct val="100000"/>
              </a:lnSpc>
              <a:spcBef>
                <a:spcPts val="680"/>
              </a:spcBef>
              <a:spcAft>
                <a:spcPts val="0"/>
              </a:spcAft>
              <a:buClr>
                <a:schemeClr val="dk1"/>
              </a:buClr>
              <a:buSzPct val="72857"/>
              <a:buFont typeface="Noto Symbol"/>
              <a:buChar char="◆"/>
            </a:pPr>
            <a:r>
              <a:rPr b="1" baseline="0" i="0" lang="en-US" sz="2800" u="none" cap="none" strike="noStrike">
                <a:solidFill>
                  <a:schemeClr val="dk2"/>
                </a:solidFill>
                <a:latin typeface="Arial"/>
                <a:ea typeface="Arial"/>
                <a:cs typeface="Arial"/>
                <a:sym typeface="Arial"/>
              </a:rPr>
              <a:t>3 CO</a:t>
            </a:r>
            <a:r>
              <a:rPr b="1" baseline="-25000" i="0" lang="en-US" sz="2800" u="none" cap="none" strike="noStrike">
                <a:solidFill>
                  <a:schemeClr val="dk2"/>
                </a:solidFill>
                <a:latin typeface="Arial"/>
                <a:ea typeface="Arial"/>
                <a:cs typeface="Arial"/>
                <a:sym typeface="Arial"/>
              </a:rPr>
              <a:t>2</a:t>
            </a:r>
            <a:r>
              <a:rPr b="1" baseline="0" i="0" lang="en-US" sz="2800" u="none" cap="none" strike="noStrike">
                <a:solidFill>
                  <a:schemeClr val="dk1"/>
                </a:solidFill>
                <a:latin typeface="Arial"/>
                <a:ea typeface="Arial"/>
                <a:cs typeface="Arial"/>
                <a:sym typeface="Arial"/>
              </a:rPr>
              <a:t> </a:t>
            </a:r>
            <a:r>
              <a:rPr b="1" baseline="0" i="0" lang="en-US" sz="3400" u="none" cap="none" strike="noStrike">
                <a:solidFill>
                  <a:srgbClr val="0F116A"/>
                </a:solidFill>
                <a:latin typeface="Arial"/>
                <a:ea typeface="Arial"/>
                <a:cs typeface="Arial"/>
                <a:sym typeface="Arial"/>
              </a:rPr>
              <a:t>→ </a:t>
            </a:r>
            <a:r>
              <a:rPr b="1" baseline="0" i="0" lang="en-US" sz="2800" u="none" cap="none" strike="noStrike">
                <a:solidFill>
                  <a:srgbClr val="CC0000"/>
                </a:solidFill>
                <a:latin typeface="Arial"/>
                <a:ea typeface="Arial"/>
                <a:cs typeface="Arial"/>
                <a:sym typeface="Arial"/>
              </a:rPr>
              <a:t>1</a:t>
            </a:r>
            <a:r>
              <a:rPr b="1" baseline="0" i="0" lang="en-US" sz="2800" u="none" cap="none" strike="noStrike">
                <a:solidFill>
                  <a:schemeClr val="dk1"/>
                </a:solidFill>
                <a:latin typeface="Arial"/>
                <a:ea typeface="Arial"/>
                <a:cs typeface="Arial"/>
                <a:sym typeface="Arial"/>
              </a:rPr>
              <a:t> </a:t>
            </a:r>
            <a:r>
              <a:rPr b="1" baseline="0" i="0" lang="en-US" sz="2800" u="none" cap="none" strike="noStrike">
                <a:solidFill>
                  <a:srgbClr val="CC0000"/>
                </a:solidFill>
                <a:latin typeface="Arial"/>
                <a:ea typeface="Arial"/>
                <a:cs typeface="Arial"/>
                <a:sym typeface="Arial"/>
              </a:rPr>
              <a:t>G3P </a:t>
            </a:r>
            <a:r>
              <a:rPr b="1" baseline="0" i="0" lang="en-US" sz="2800" u="none" cap="none" strike="noStrike">
                <a:solidFill>
                  <a:srgbClr val="0F116A"/>
                </a:solidFill>
                <a:latin typeface="Arial"/>
                <a:ea typeface="Arial"/>
                <a:cs typeface="Arial"/>
                <a:sym typeface="Arial"/>
              </a:rPr>
              <a:t>(3C)</a:t>
            </a:r>
          </a:p>
          <a:p>
            <a:pPr indent="-158750" lvl="4" marL="1771650" marR="0" rtl="0" algn="l">
              <a:lnSpc>
                <a:spcPct val="100000"/>
              </a:lnSpc>
              <a:spcBef>
                <a:spcPts val="400"/>
              </a:spcBef>
              <a:spcAft>
                <a:spcPts val="0"/>
              </a:spcAft>
              <a:buClr>
                <a:schemeClr val="hlink"/>
              </a:buClr>
              <a:buFont typeface="Noto Symbol"/>
              <a:buNone/>
            </a:pPr>
            <a:r>
              <a:t/>
            </a:r>
            <a:endParaRPr b="1" baseline="0" i="0" sz="2000" u="none" cap="none" strike="noStrike">
              <a:solidFill>
                <a:srgbClr val="CC0000"/>
              </a:solidFill>
              <a:latin typeface="Arial"/>
              <a:ea typeface="Arial"/>
              <a:cs typeface="Arial"/>
              <a:sym typeface="Arial"/>
            </a:endParaRP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6 turns</a:t>
            </a:r>
            <a:r>
              <a:rPr b="1" baseline="0" i="0" lang="en-US" sz="2800" u="none" cap="none" strike="noStrike">
                <a:solidFill>
                  <a:srgbClr val="CC0000"/>
                </a:solidFill>
                <a:latin typeface="Arial"/>
                <a:ea typeface="Arial"/>
                <a:cs typeface="Arial"/>
                <a:sym typeface="Arial"/>
              </a:rPr>
              <a:t> </a:t>
            </a:r>
            <a:r>
              <a:rPr b="1" baseline="0" i="0" lang="en-US" sz="2800" u="none" cap="none" strike="noStrike">
                <a:solidFill>
                  <a:schemeClr val="dk1"/>
                </a:solidFill>
                <a:latin typeface="Arial"/>
                <a:ea typeface="Arial"/>
                <a:cs typeface="Arial"/>
                <a:sym typeface="Arial"/>
              </a:rPr>
              <a:t>of Calvin cycle = </a:t>
            </a:r>
            <a:r>
              <a:rPr b="1" baseline="0" i="0" lang="en-US" sz="2800" u="none" cap="none" strike="noStrike">
                <a:solidFill>
                  <a:srgbClr val="CC0000"/>
                </a:solidFill>
                <a:latin typeface="Arial"/>
                <a:ea typeface="Arial"/>
                <a:cs typeface="Arial"/>
                <a:sym typeface="Arial"/>
              </a:rPr>
              <a:t>1</a:t>
            </a:r>
            <a:r>
              <a:rPr b="1" baseline="0" i="0" lang="en-US" sz="2800" u="none" cap="none" strike="noStrike">
                <a:solidFill>
                  <a:schemeClr val="dk1"/>
                </a:solidFill>
                <a:latin typeface="Arial"/>
                <a:ea typeface="Arial"/>
                <a:cs typeface="Arial"/>
                <a:sym typeface="Arial"/>
              </a:rPr>
              <a:t> </a:t>
            </a:r>
            <a:r>
              <a:rPr b="1" baseline="0" i="0" lang="en-US" sz="2800" u="none" cap="none" strike="noStrike">
                <a:solidFill>
                  <a:srgbClr val="CC0000"/>
                </a:solidFill>
                <a:latin typeface="Arial"/>
                <a:ea typeface="Arial"/>
                <a:cs typeface="Arial"/>
                <a:sym typeface="Arial"/>
              </a:rPr>
              <a:t>C</a:t>
            </a:r>
            <a:r>
              <a:rPr b="1" baseline="-25000" i="0" lang="en-US" sz="2800" u="none" cap="none" strike="noStrike">
                <a:solidFill>
                  <a:srgbClr val="CC0000"/>
                </a:solidFill>
                <a:latin typeface="Arial"/>
                <a:ea typeface="Arial"/>
                <a:cs typeface="Arial"/>
                <a:sym typeface="Arial"/>
              </a:rPr>
              <a:t>6</a:t>
            </a:r>
            <a:r>
              <a:rPr b="1" baseline="0" i="0" lang="en-US" sz="2800" u="none" cap="none" strike="noStrike">
                <a:solidFill>
                  <a:srgbClr val="CC0000"/>
                </a:solidFill>
                <a:latin typeface="Arial"/>
                <a:ea typeface="Arial"/>
                <a:cs typeface="Arial"/>
                <a:sym typeface="Arial"/>
              </a:rPr>
              <a:t>H</a:t>
            </a:r>
            <a:r>
              <a:rPr b="1" baseline="-25000" i="0" lang="en-US" sz="2800" u="none" cap="none" strike="noStrike">
                <a:solidFill>
                  <a:srgbClr val="CC0000"/>
                </a:solidFill>
                <a:latin typeface="Arial"/>
                <a:ea typeface="Arial"/>
                <a:cs typeface="Arial"/>
                <a:sym typeface="Arial"/>
              </a:rPr>
              <a:t>12</a:t>
            </a:r>
            <a:r>
              <a:rPr b="1" baseline="0" i="0" lang="en-US" sz="2800" u="none" cap="none" strike="noStrike">
                <a:solidFill>
                  <a:srgbClr val="CC0000"/>
                </a:solidFill>
                <a:latin typeface="Arial"/>
                <a:ea typeface="Arial"/>
                <a:cs typeface="Arial"/>
                <a:sym typeface="Arial"/>
              </a:rPr>
              <a:t>O</a:t>
            </a:r>
            <a:r>
              <a:rPr b="1" baseline="-25000" i="0" lang="en-US" sz="2800" u="none" cap="none" strike="noStrike">
                <a:solidFill>
                  <a:srgbClr val="CC0000"/>
                </a:solidFill>
                <a:latin typeface="Arial"/>
                <a:ea typeface="Arial"/>
                <a:cs typeface="Arial"/>
                <a:sym typeface="Arial"/>
              </a:rPr>
              <a:t>6</a:t>
            </a:r>
            <a:r>
              <a:rPr b="1" baseline="0" i="0" lang="en-US" sz="2800" u="none" cap="none" strike="noStrike">
                <a:solidFill>
                  <a:srgbClr val="CC0000"/>
                </a:solidFill>
                <a:latin typeface="Arial"/>
                <a:ea typeface="Arial"/>
                <a:cs typeface="Arial"/>
                <a:sym typeface="Arial"/>
              </a:rPr>
              <a:t> </a:t>
            </a:r>
            <a:r>
              <a:rPr b="1" baseline="-25000" i="0" lang="en-US" sz="2800" u="none" cap="none" strike="noStrike">
                <a:solidFill>
                  <a:srgbClr val="CC0000"/>
                </a:solidFill>
                <a:latin typeface="Arial"/>
                <a:ea typeface="Arial"/>
                <a:cs typeface="Arial"/>
                <a:sym typeface="Arial"/>
              </a:rPr>
              <a:t> </a:t>
            </a:r>
            <a:r>
              <a:rPr b="1" baseline="0" i="0" lang="en-US" sz="2800" u="none" cap="none" strike="noStrike">
                <a:solidFill>
                  <a:srgbClr val="0F116A"/>
                </a:solidFill>
                <a:latin typeface="Arial"/>
                <a:ea typeface="Arial"/>
                <a:cs typeface="Arial"/>
                <a:sym typeface="Arial"/>
              </a:rPr>
              <a:t>(6C)</a:t>
            </a:r>
          </a:p>
          <a:p>
            <a:pPr indent="-285750" lvl="1" marL="742950" marR="0" rtl="0" algn="l">
              <a:lnSpc>
                <a:spcPct val="100000"/>
              </a:lnSpc>
              <a:spcBef>
                <a:spcPts val="680"/>
              </a:spcBef>
              <a:spcAft>
                <a:spcPts val="0"/>
              </a:spcAft>
              <a:buClr>
                <a:schemeClr val="dk1"/>
              </a:buClr>
              <a:buSzPct val="72857"/>
              <a:buFont typeface="Noto Symbol"/>
              <a:buChar char="◆"/>
            </a:pPr>
            <a:r>
              <a:rPr b="1" baseline="0" i="0" lang="en-US" sz="2800" u="none" cap="none" strike="noStrike">
                <a:solidFill>
                  <a:schemeClr val="dk2"/>
                </a:solidFill>
                <a:latin typeface="Arial"/>
                <a:ea typeface="Arial"/>
                <a:cs typeface="Arial"/>
                <a:sym typeface="Arial"/>
              </a:rPr>
              <a:t>6 CO</a:t>
            </a:r>
            <a:r>
              <a:rPr b="1" baseline="-25000" i="0" lang="en-US" sz="2800" u="none" cap="none" strike="noStrike">
                <a:solidFill>
                  <a:schemeClr val="dk2"/>
                </a:solidFill>
                <a:latin typeface="Arial"/>
                <a:ea typeface="Arial"/>
                <a:cs typeface="Arial"/>
                <a:sym typeface="Arial"/>
              </a:rPr>
              <a:t>2</a:t>
            </a:r>
            <a:r>
              <a:rPr b="1" baseline="0" i="0" lang="en-US" sz="2800" u="none" cap="none" strike="noStrike">
                <a:solidFill>
                  <a:schemeClr val="dk1"/>
                </a:solidFill>
                <a:latin typeface="Arial"/>
                <a:ea typeface="Arial"/>
                <a:cs typeface="Arial"/>
                <a:sym typeface="Arial"/>
              </a:rPr>
              <a:t> </a:t>
            </a:r>
            <a:r>
              <a:rPr b="1" baseline="0" i="0" lang="en-US" sz="3400" u="none" cap="none" strike="noStrike">
                <a:solidFill>
                  <a:srgbClr val="0F116A"/>
                </a:solidFill>
                <a:latin typeface="Arial"/>
                <a:ea typeface="Arial"/>
                <a:cs typeface="Arial"/>
                <a:sym typeface="Arial"/>
              </a:rPr>
              <a:t>→ </a:t>
            </a:r>
            <a:r>
              <a:rPr b="1" baseline="0" i="0" lang="en-US" sz="2800" u="none" cap="none" strike="noStrike">
                <a:solidFill>
                  <a:srgbClr val="CC0000"/>
                </a:solidFill>
                <a:latin typeface="Arial"/>
                <a:ea typeface="Arial"/>
                <a:cs typeface="Arial"/>
                <a:sym typeface="Arial"/>
              </a:rPr>
              <a:t>1</a:t>
            </a:r>
            <a:r>
              <a:rPr b="1" baseline="0" i="0" lang="en-US" sz="2800" u="none" cap="none" strike="noStrike">
                <a:solidFill>
                  <a:schemeClr val="dk1"/>
                </a:solidFill>
                <a:latin typeface="Arial"/>
                <a:ea typeface="Arial"/>
                <a:cs typeface="Arial"/>
                <a:sym typeface="Arial"/>
              </a:rPr>
              <a:t> </a:t>
            </a:r>
            <a:r>
              <a:rPr b="1" baseline="0" i="0" lang="en-US" sz="2800" u="none" cap="none" strike="noStrike">
                <a:solidFill>
                  <a:srgbClr val="CC0000"/>
                </a:solidFill>
                <a:latin typeface="Arial"/>
                <a:ea typeface="Arial"/>
                <a:cs typeface="Arial"/>
                <a:sym typeface="Arial"/>
              </a:rPr>
              <a:t>C</a:t>
            </a:r>
            <a:r>
              <a:rPr b="1" baseline="-25000" i="0" lang="en-US" sz="2800" u="none" cap="none" strike="noStrike">
                <a:solidFill>
                  <a:srgbClr val="CC0000"/>
                </a:solidFill>
                <a:latin typeface="Arial"/>
                <a:ea typeface="Arial"/>
                <a:cs typeface="Arial"/>
                <a:sym typeface="Arial"/>
              </a:rPr>
              <a:t>6</a:t>
            </a:r>
            <a:r>
              <a:rPr b="1" baseline="0" i="0" lang="en-US" sz="2800" u="none" cap="none" strike="noStrike">
                <a:solidFill>
                  <a:srgbClr val="CC0000"/>
                </a:solidFill>
                <a:latin typeface="Arial"/>
                <a:ea typeface="Arial"/>
                <a:cs typeface="Arial"/>
                <a:sym typeface="Arial"/>
              </a:rPr>
              <a:t>H</a:t>
            </a:r>
            <a:r>
              <a:rPr b="1" baseline="-25000" i="0" lang="en-US" sz="2800" u="none" cap="none" strike="noStrike">
                <a:solidFill>
                  <a:srgbClr val="CC0000"/>
                </a:solidFill>
                <a:latin typeface="Arial"/>
                <a:ea typeface="Arial"/>
                <a:cs typeface="Arial"/>
                <a:sym typeface="Arial"/>
              </a:rPr>
              <a:t>12</a:t>
            </a:r>
            <a:r>
              <a:rPr b="1" baseline="0" i="0" lang="en-US" sz="2800" u="none" cap="none" strike="noStrike">
                <a:solidFill>
                  <a:srgbClr val="CC0000"/>
                </a:solidFill>
                <a:latin typeface="Arial"/>
                <a:ea typeface="Arial"/>
                <a:cs typeface="Arial"/>
                <a:sym typeface="Arial"/>
              </a:rPr>
              <a:t>O</a:t>
            </a:r>
            <a:r>
              <a:rPr b="1" baseline="-25000" i="0" lang="en-US" sz="2800" u="none" cap="none" strike="noStrike">
                <a:solidFill>
                  <a:srgbClr val="CC0000"/>
                </a:solidFill>
                <a:latin typeface="Arial"/>
                <a:ea typeface="Arial"/>
                <a:cs typeface="Arial"/>
                <a:sym typeface="Arial"/>
              </a:rPr>
              <a:t>6</a:t>
            </a:r>
            <a:r>
              <a:rPr b="1" baseline="0" i="0" lang="en-US" sz="2800" u="none" cap="none" strike="noStrike">
                <a:solidFill>
                  <a:srgbClr val="CC0000"/>
                </a:solidFill>
                <a:latin typeface="Arial"/>
                <a:ea typeface="Arial"/>
                <a:cs typeface="Arial"/>
                <a:sym typeface="Arial"/>
              </a:rPr>
              <a:t> </a:t>
            </a:r>
            <a:r>
              <a:rPr b="1" baseline="-25000" i="0" lang="en-US" sz="2800" u="none" cap="none" strike="noStrike">
                <a:solidFill>
                  <a:srgbClr val="CC0000"/>
                </a:solidFill>
                <a:latin typeface="Arial"/>
                <a:ea typeface="Arial"/>
                <a:cs typeface="Arial"/>
                <a:sym typeface="Arial"/>
              </a:rPr>
              <a:t> </a:t>
            </a:r>
            <a:r>
              <a:rPr b="1" baseline="0" i="0" lang="en-US" sz="2800" u="none" cap="none" strike="noStrike">
                <a:solidFill>
                  <a:srgbClr val="0F116A"/>
                </a:solidFill>
                <a:latin typeface="Arial"/>
                <a:ea typeface="Arial"/>
                <a:cs typeface="Arial"/>
                <a:sym typeface="Arial"/>
              </a:rPr>
              <a:t>(6C)</a:t>
            </a:r>
          </a:p>
          <a:p>
            <a:pPr indent="-285750" lvl="1" marL="742950" marR="0" rtl="0" algn="l">
              <a:lnSpc>
                <a:spcPct val="100000"/>
              </a:lnSpc>
              <a:spcBef>
                <a:spcPts val="680"/>
              </a:spcBef>
              <a:spcAft>
                <a:spcPts val="0"/>
              </a:spcAft>
              <a:buClr>
                <a:schemeClr val="dk1"/>
              </a:buClr>
              <a:buSzPct val="72857"/>
              <a:buFont typeface="Noto Symbol"/>
              <a:buChar char="◆"/>
            </a:pPr>
            <a:r>
              <a:rPr b="1" baseline="0" i="0" lang="en-US" sz="2800" u="sng" cap="none" strike="noStrike">
                <a:solidFill>
                  <a:srgbClr val="277320"/>
                </a:solidFill>
                <a:latin typeface="Arial"/>
                <a:ea typeface="Arial"/>
                <a:cs typeface="Arial"/>
                <a:sym typeface="Arial"/>
              </a:rPr>
              <a:t>18</a:t>
            </a:r>
            <a:r>
              <a:rPr b="1" baseline="0" i="0" lang="en-US" sz="2800" u="none" cap="none" strike="noStrike">
                <a:solidFill>
                  <a:srgbClr val="277320"/>
                </a:solidFill>
                <a:latin typeface="Arial"/>
                <a:ea typeface="Arial"/>
                <a:cs typeface="Arial"/>
                <a:sym typeface="Arial"/>
              </a:rPr>
              <a:t> ATP</a:t>
            </a:r>
            <a:r>
              <a:rPr b="1" baseline="0" i="0" lang="en-US" sz="2800" u="none" cap="none" strike="noStrike">
                <a:solidFill>
                  <a:srgbClr val="CC0000"/>
                </a:solidFill>
                <a:latin typeface="Arial"/>
                <a:ea typeface="Arial"/>
                <a:cs typeface="Arial"/>
                <a:sym typeface="Arial"/>
              </a:rPr>
              <a:t> </a:t>
            </a:r>
            <a:r>
              <a:rPr b="1" baseline="0" i="0" lang="en-US" sz="2800" u="none" cap="none" strike="noStrike">
                <a:solidFill>
                  <a:schemeClr val="dk1"/>
                </a:solidFill>
                <a:latin typeface="Arial"/>
                <a:ea typeface="Arial"/>
                <a:cs typeface="Arial"/>
                <a:sym typeface="Arial"/>
              </a:rPr>
              <a:t>+ </a:t>
            </a:r>
            <a:r>
              <a:rPr b="1" baseline="0" i="0" lang="en-US" sz="2800" u="sng" cap="none" strike="noStrike">
                <a:solidFill>
                  <a:srgbClr val="277320"/>
                </a:solidFill>
                <a:latin typeface="Arial"/>
                <a:ea typeface="Arial"/>
                <a:cs typeface="Arial"/>
                <a:sym typeface="Arial"/>
              </a:rPr>
              <a:t>12</a:t>
            </a:r>
            <a:r>
              <a:rPr b="1" baseline="0" i="0" lang="en-US" sz="2800" u="none" cap="none" strike="noStrike">
                <a:solidFill>
                  <a:srgbClr val="277320"/>
                </a:solidFill>
                <a:latin typeface="Arial"/>
                <a:ea typeface="Arial"/>
                <a:cs typeface="Arial"/>
                <a:sym typeface="Arial"/>
              </a:rPr>
              <a:t> NADPH</a:t>
            </a:r>
            <a:r>
              <a:rPr b="1" baseline="0" i="0" lang="en-US" sz="2800" u="none" cap="none" strike="noStrike">
                <a:solidFill>
                  <a:srgbClr val="CC0000"/>
                </a:solidFill>
                <a:latin typeface="Arial"/>
                <a:ea typeface="Arial"/>
                <a:cs typeface="Arial"/>
                <a:sym typeface="Arial"/>
              </a:rPr>
              <a:t> </a:t>
            </a:r>
            <a:r>
              <a:rPr b="1" baseline="0" i="0" lang="en-US" sz="3400" u="none" cap="none" strike="noStrike">
                <a:solidFill>
                  <a:srgbClr val="0F116A"/>
                </a:solidFill>
                <a:latin typeface="Arial"/>
                <a:ea typeface="Arial"/>
                <a:cs typeface="Arial"/>
                <a:sym typeface="Arial"/>
              </a:rPr>
              <a:t>→ </a:t>
            </a:r>
            <a:r>
              <a:rPr b="1" baseline="0" i="0" lang="en-US" sz="2800" u="sng" cap="none" strike="noStrike">
                <a:solidFill>
                  <a:srgbClr val="CC0000"/>
                </a:solidFill>
                <a:latin typeface="Arial"/>
                <a:ea typeface="Arial"/>
                <a:cs typeface="Arial"/>
                <a:sym typeface="Arial"/>
              </a:rPr>
              <a:t>1</a:t>
            </a:r>
            <a:r>
              <a:rPr b="1" baseline="0" i="0" lang="en-US" sz="2800" u="none" cap="none" strike="noStrike">
                <a:solidFill>
                  <a:schemeClr val="dk1"/>
                </a:solidFill>
                <a:latin typeface="Arial"/>
                <a:ea typeface="Arial"/>
                <a:cs typeface="Arial"/>
                <a:sym typeface="Arial"/>
              </a:rPr>
              <a:t> </a:t>
            </a:r>
            <a:r>
              <a:rPr b="1" baseline="0" i="0" lang="en-US" sz="2800" u="none" cap="none" strike="noStrike">
                <a:solidFill>
                  <a:srgbClr val="CC0000"/>
                </a:solidFill>
                <a:latin typeface="Arial"/>
                <a:ea typeface="Arial"/>
                <a:cs typeface="Arial"/>
                <a:sym typeface="Arial"/>
              </a:rPr>
              <a:t>C</a:t>
            </a:r>
            <a:r>
              <a:rPr b="1" baseline="-25000" i="0" lang="en-US" sz="2800" u="none" cap="none" strike="noStrike">
                <a:solidFill>
                  <a:srgbClr val="CC0000"/>
                </a:solidFill>
                <a:latin typeface="Arial"/>
                <a:ea typeface="Arial"/>
                <a:cs typeface="Arial"/>
                <a:sym typeface="Arial"/>
              </a:rPr>
              <a:t>6</a:t>
            </a:r>
            <a:r>
              <a:rPr b="1" baseline="0" i="0" lang="en-US" sz="2800" u="none" cap="none" strike="noStrike">
                <a:solidFill>
                  <a:srgbClr val="CC0000"/>
                </a:solidFill>
                <a:latin typeface="Arial"/>
                <a:ea typeface="Arial"/>
                <a:cs typeface="Arial"/>
                <a:sym typeface="Arial"/>
              </a:rPr>
              <a:t>H</a:t>
            </a:r>
            <a:r>
              <a:rPr b="1" baseline="-25000" i="0" lang="en-US" sz="2800" u="none" cap="none" strike="noStrike">
                <a:solidFill>
                  <a:srgbClr val="CC0000"/>
                </a:solidFill>
                <a:latin typeface="Arial"/>
                <a:ea typeface="Arial"/>
                <a:cs typeface="Arial"/>
                <a:sym typeface="Arial"/>
              </a:rPr>
              <a:t>12</a:t>
            </a:r>
            <a:r>
              <a:rPr b="1" baseline="0" i="0" lang="en-US" sz="2800" u="none" cap="none" strike="noStrike">
                <a:solidFill>
                  <a:srgbClr val="CC0000"/>
                </a:solidFill>
                <a:latin typeface="Arial"/>
                <a:ea typeface="Arial"/>
                <a:cs typeface="Arial"/>
                <a:sym typeface="Arial"/>
              </a:rPr>
              <a:t>O</a:t>
            </a:r>
            <a:r>
              <a:rPr b="1" baseline="-25000" i="0" lang="en-US" sz="2800" u="none" cap="none" strike="noStrike">
                <a:solidFill>
                  <a:srgbClr val="CC0000"/>
                </a:solidFill>
                <a:latin typeface="Arial"/>
                <a:ea typeface="Arial"/>
                <a:cs typeface="Arial"/>
                <a:sym typeface="Arial"/>
              </a:rPr>
              <a:t>6</a:t>
            </a:r>
          </a:p>
          <a:p>
            <a:pPr indent="-179069" lvl="1" marL="742950" marR="0" rtl="0" algn="l">
              <a:lnSpc>
                <a:spcPct val="100000"/>
              </a:lnSpc>
              <a:spcBef>
                <a:spcPts val="560"/>
              </a:spcBef>
              <a:spcAft>
                <a:spcPts val="0"/>
              </a:spcAft>
              <a:buClr>
                <a:schemeClr val="dk1"/>
              </a:buClr>
              <a:buFont typeface="Noto Symbol"/>
              <a:buNone/>
            </a:pPr>
            <a:r>
              <a:t/>
            </a:r>
            <a:endParaRPr b="1" baseline="-25000" i="0" sz="2800" u="none" cap="none" strike="noStrike">
              <a:solidFill>
                <a:srgbClr val="CC0000"/>
              </a:solidFill>
              <a:latin typeface="Arial"/>
              <a:ea typeface="Arial"/>
              <a:cs typeface="Arial"/>
              <a:sym typeface="Arial"/>
            </a:endParaRP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any</a:t>
            </a:r>
            <a:r>
              <a:rPr b="1" baseline="0" i="0" lang="en-US" sz="2800" u="none" cap="none" strike="noStrike">
                <a:solidFill>
                  <a:srgbClr val="CC0000"/>
                </a:solidFill>
                <a:latin typeface="Arial"/>
                <a:ea typeface="Arial"/>
                <a:cs typeface="Arial"/>
                <a:sym typeface="Arial"/>
              </a:rPr>
              <a:t> </a:t>
            </a:r>
            <a:r>
              <a:rPr b="1" baseline="0" i="0" lang="en-US" sz="2800" u="none" cap="none" strike="noStrike">
                <a:solidFill>
                  <a:srgbClr val="277320"/>
                </a:solidFill>
                <a:latin typeface="Arial"/>
                <a:ea typeface="Arial"/>
                <a:cs typeface="Arial"/>
                <a:sym typeface="Arial"/>
              </a:rPr>
              <a:t>ATP</a:t>
            </a:r>
            <a:r>
              <a:rPr b="1" baseline="0" i="0" lang="en-US" sz="2800" u="none" cap="none" strike="noStrike">
                <a:solidFill>
                  <a:srgbClr val="CC0000"/>
                </a:solidFill>
                <a:latin typeface="Arial"/>
                <a:ea typeface="Arial"/>
                <a:cs typeface="Arial"/>
                <a:sym typeface="Arial"/>
              </a:rPr>
              <a:t> </a:t>
            </a:r>
            <a:r>
              <a:rPr b="1" baseline="0" i="0" lang="en-US" sz="2800" u="none" cap="none" strike="noStrike">
                <a:solidFill>
                  <a:schemeClr val="dk1"/>
                </a:solidFill>
                <a:latin typeface="Arial"/>
                <a:ea typeface="Arial"/>
                <a:cs typeface="Arial"/>
                <a:sym typeface="Arial"/>
              </a:rPr>
              <a:t>left over from light reactions will be used elsewhere by the cell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8" name="Shape 1148"/>
        <p:cNvGrpSpPr/>
        <p:nvPr/>
      </p:nvGrpSpPr>
      <p:grpSpPr>
        <a:xfrm>
          <a:off x="0" y="0"/>
          <a:ext cx="0" cy="0"/>
          <a:chOff x="0" y="0"/>
          <a:chExt cx="0" cy="0"/>
        </a:xfrm>
      </p:grpSpPr>
      <p:pic>
        <p:nvPicPr>
          <p:cNvPr id="1149" name="Shape 1149"/>
          <p:cNvPicPr preferRelativeResize="0"/>
          <p:nvPr/>
        </p:nvPicPr>
        <p:blipFill rotWithShape="1">
          <a:blip r:embed="rId3">
            <a:alphaModFix/>
          </a:blip>
          <a:srcRect b="3444" l="0" r="0" t="0"/>
          <a:stretch/>
        </p:blipFill>
        <p:spPr>
          <a:xfrm>
            <a:off x="4610100" y="1289050"/>
            <a:ext cx="4533899" cy="2978150"/>
          </a:xfrm>
          <a:prstGeom prst="rect">
            <a:avLst/>
          </a:prstGeom>
          <a:noFill/>
          <a:ln>
            <a:noFill/>
          </a:ln>
        </p:spPr>
      </p:pic>
      <p:sp>
        <p:nvSpPr>
          <p:cNvPr id="1150" name="Shape 1150"/>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Photosynthesis summary</a:t>
            </a:r>
          </a:p>
        </p:txBody>
      </p:sp>
      <p:sp>
        <p:nvSpPr>
          <p:cNvPr id="1151" name="Shape 1151"/>
          <p:cNvSpPr txBox="1"/>
          <p:nvPr>
            <p:ph idx="1" type="body"/>
          </p:nvPr>
        </p:nvSpPr>
        <p:spPr>
          <a:xfrm>
            <a:off x="838200" y="1371600"/>
            <a:ext cx="7772400" cy="51816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20000"/>
              <a:buFont typeface="Noto Symbol"/>
              <a:buChar char="▪"/>
            </a:pPr>
            <a:r>
              <a:rPr b="1" baseline="0" i="0" lang="en-US" sz="3000" u="none" cap="none" strike="noStrike">
                <a:solidFill>
                  <a:srgbClr val="008000"/>
                </a:solidFill>
                <a:latin typeface="Arial"/>
                <a:ea typeface="Arial"/>
                <a:cs typeface="Arial"/>
                <a:sym typeface="Arial"/>
              </a:rPr>
              <a:t>Light reactions</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produced </a:t>
            </a:r>
            <a:r>
              <a:rPr b="1" baseline="0" i="0" lang="en-US" sz="2800" u="none" cap="none" strike="noStrike">
                <a:solidFill>
                  <a:srgbClr val="CC0000"/>
                </a:solidFill>
                <a:latin typeface="Arial"/>
                <a:ea typeface="Arial"/>
                <a:cs typeface="Arial"/>
                <a:sym typeface="Arial"/>
              </a:rPr>
              <a:t>ATP</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produced </a:t>
            </a:r>
            <a:r>
              <a:rPr b="1" baseline="0" i="0" lang="en-US" sz="2800" u="none" cap="none" strike="noStrike">
                <a:solidFill>
                  <a:srgbClr val="CC0000"/>
                </a:solidFill>
                <a:latin typeface="Arial"/>
                <a:ea typeface="Arial"/>
                <a:cs typeface="Arial"/>
                <a:sym typeface="Arial"/>
              </a:rPr>
              <a:t>NADPH</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consumed </a:t>
            </a:r>
            <a:r>
              <a:rPr b="1" baseline="0" i="0" lang="en-US" sz="2800" u="none" cap="none" strike="noStrike">
                <a:solidFill>
                  <a:schemeClr val="dk2"/>
                </a:solidFill>
                <a:latin typeface="Arial"/>
                <a:ea typeface="Arial"/>
                <a:cs typeface="Arial"/>
                <a:sym typeface="Arial"/>
              </a:rPr>
              <a:t>H</a:t>
            </a:r>
            <a:r>
              <a:rPr b="1" baseline="-25000" i="0" lang="en-US" sz="2800" u="none" cap="none" strike="noStrike">
                <a:solidFill>
                  <a:schemeClr val="dk2"/>
                </a:solidFill>
                <a:latin typeface="Arial"/>
                <a:ea typeface="Arial"/>
                <a:cs typeface="Arial"/>
                <a:sym typeface="Arial"/>
              </a:rPr>
              <a:t>2</a:t>
            </a:r>
            <a:r>
              <a:rPr b="1" baseline="0" i="0" lang="en-US" sz="2800" u="none" cap="none" strike="noStrike">
                <a:solidFill>
                  <a:schemeClr val="dk2"/>
                </a:solidFill>
                <a:latin typeface="Arial"/>
                <a:ea typeface="Arial"/>
                <a:cs typeface="Arial"/>
                <a:sym typeface="Arial"/>
              </a:rPr>
              <a:t>O</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produced </a:t>
            </a:r>
            <a:r>
              <a:rPr b="1" baseline="0" i="0" lang="en-US" sz="2800" u="none" cap="none" strike="noStrike">
                <a:solidFill>
                  <a:srgbClr val="CC0000"/>
                </a:solidFill>
                <a:latin typeface="Arial"/>
                <a:ea typeface="Arial"/>
                <a:cs typeface="Arial"/>
                <a:sym typeface="Arial"/>
              </a:rPr>
              <a:t>O</a:t>
            </a:r>
            <a:r>
              <a:rPr b="1" baseline="-25000" i="0" lang="en-US" sz="2800" u="none" cap="none" strike="noStrike">
                <a:solidFill>
                  <a:srgbClr val="CC0000"/>
                </a:solidFill>
                <a:latin typeface="Arial"/>
                <a:ea typeface="Arial"/>
                <a:cs typeface="Arial"/>
                <a:sym typeface="Arial"/>
              </a:rPr>
              <a:t>2</a:t>
            </a:r>
            <a:r>
              <a:rPr b="1" baseline="-25000" i="0" lang="en-US" sz="2800" u="none" cap="none" strike="noStrike">
                <a:solidFill>
                  <a:srgbClr val="0F116A"/>
                </a:solidFill>
                <a:latin typeface="Arial"/>
                <a:ea typeface="Arial"/>
                <a:cs typeface="Arial"/>
                <a:sym typeface="Arial"/>
              </a:rPr>
              <a:t> </a:t>
            </a:r>
            <a:r>
              <a:rPr b="1" baseline="0" i="0" lang="en-US" sz="2800" u="none" cap="none" strike="noStrike">
                <a:solidFill>
                  <a:schemeClr val="dk1"/>
                </a:solidFill>
                <a:latin typeface="Arial"/>
                <a:ea typeface="Arial"/>
                <a:cs typeface="Arial"/>
                <a:sym typeface="Arial"/>
              </a:rPr>
              <a:t>as byproduct</a:t>
            </a:r>
          </a:p>
          <a:p>
            <a:pPr indent="-342900" lvl="0" marL="342900" marR="0" rtl="0" algn="l">
              <a:lnSpc>
                <a:spcPct val="90000"/>
              </a:lnSpc>
              <a:spcBef>
                <a:spcPts val="600"/>
              </a:spcBef>
              <a:spcAft>
                <a:spcPts val="0"/>
              </a:spcAft>
              <a:buClr>
                <a:srgbClr val="0F116A"/>
              </a:buClr>
              <a:buSzPct val="120000"/>
              <a:buFont typeface="Noto Symbol"/>
              <a:buChar char="▪"/>
            </a:pPr>
            <a:r>
              <a:rPr b="1" baseline="0" i="0" lang="en-US" sz="3000" u="none" cap="none" strike="noStrike">
                <a:solidFill>
                  <a:srgbClr val="000000"/>
                </a:solidFill>
                <a:latin typeface="Arial"/>
                <a:ea typeface="Arial"/>
                <a:cs typeface="Arial"/>
                <a:sym typeface="Arial"/>
              </a:rPr>
              <a:t>Calvin cycle</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consumed </a:t>
            </a:r>
            <a:r>
              <a:rPr b="1" baseline="0" i="0" lang="en-US" sz="2800" u="none" cap="none" strike="noStrike">
                <a:solidFill>
                  <a:schemeClr val="dk2"/>
                </a:solidFill>
                <a:latin typeface="Arial"/>
                <a:ea typeface="Arial"/>
                <a:cs typeface="Arial"/>
                <a:sym typeface="Arial"/>
              </a:rPr>
              <a:t>CO</a:t>
            </a:r>
            <a:r>
              <a:rPr b="1" baseline="-25000" i="0" lang="en-US" sz="2800" u="none" cap="none" strike="noStrike">
                <a:solidFill>
                  <a:schemeClr val="dk2"/>
                </a:solidFill>
                <a:latin typeface="Arial"/>
                <a:ea typeface="Arial"/>
                <a:cs typeface="Arial"/>
                <a:sym typeface="Arial"/>
              </a:rPr>
              <a:t>2</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produced </a:t>
            </a:r>
            <a:r>
              <a:rPr b="1" baseline="0" i="0" lang="en-US" sz="2800" u="none" cap="none" strike="noStrike">
                <a:solidFill>
                  <a:srgbClr val="CC0000"/>
                </a:solidFill>
                <a:latin typeface="Arial"/>
                <a:ea typeface="Arial"/>
                <a:cs typeface="Arial"/>
                <a:sym typeface="Arial"/>
              </a:rPr>
              <a:t>G3P (sugar)</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regenerated </a:t>
            </a:r>
            <a:r>
              <a:rPr b="1" baseline="0" i="0" lang="en-US" sz="2800" u="none" cap="none" strike="noStrike">
                <a:solidFill>
                  <a:srgbClr val="E06F00"/>
                </a:solidFill>
                <a:latin typeface="Arial"/>
                <a:ea typeface="Arial"/>
                <a:cs typeface="Arial"/>
                <a:sym typeface="Arial"/>
              </a:rPr>
              <a:t>ADP</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regenerated </a:t>
            </a:r>
            <a:r>
              <a:rPr b="1" baseline="0" i="0" lang="en-US" sz="2800" u="none" cap="none" strike="noStrike">
                <a:solidFill>
                  <a:srgbClr val="E06F00"/>
                </a:solidFill>
                <a:latin typeface="Arial"/>
                <a:ea typeface="Arial"/>
                <a:cs typeface="Arial"/>
                <a:sym typeface="Arial"/>
              </a:rPr>
              <a:t>NADP</a:t>
            </a:r>
          </a:p>
        </p:txBody>
      </p:sp>
      <p:grpSp>
        <p:nvGrpSpPr>
          <p:cNvPr id="1152" name="Shape 1152"/>
          <p:cNvGrpSpPr/>
          <p:nvPr/>
        </p:nvGrpSpPr>
        <p:grpSpPr>
          <a:xfrm>
            <a:off x="7162800" y="5105400"/>
            <a:ext cx="1487486" cy="1524000"/>
            <a:chOff x="112711" y="5334000"/>
            <a:chExt cx="1487486" cy="1524000"/>
          </a:xfrm>
        </p:grpSpPr>
        <p:pic>
          <p:nvPicPr>
            <p:cNvPr id="1153" name="Shape 1153"/>
            <p:cNvPicPr preferRelativeResize="0"/>
            <p:nvPr/>
          </p:nvPicPr>
          <p:blipFill rotWithShape="1">
            <a:blip r:embed="rId4">
              <a:alphaModFix/>
            </a:blip>
            <a:srcRect b="0" l="0" r="0" t="0"/>
            <a:stretch/>
          </p:blipFill>
          <p:spPr>
            <a:xfrm>
              <a:off x="112711" y="5334000"/>
              <a:ext cx="1487486" cy="1524000"/>
            </a:xfrm>
            <a:prstGeom prst="rect">
              <a:avLst/>
            </a:prstGeom>
            <a:noFill/>
            <a:ln>
              <a:noFill/>
            </a:ln>
          </p:spPr>
        </p:pic>
        <p:sp>
          <p:nvSpPr>
            <p:cNvPr id="1154" name="Shape 1154"/>
            <p:cNvSpPr/>
            <p:nvPr/>
          </p:nvSpPr>
          <p:spPr>
            <a:xfrm>
              <a:off x="246062" y="5829300"/>
              <a:ext cx="1219199" cy="533399"/>
            </a:xfrm>
            <a:prstGeom prst="ellipse">
              <a:avLst/>
            </a:prstGeom>
            <a:solidFill>
              <a:schemeClr val="lt2">
                <a:alpha val="59607"/>
              </a:scheme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55" name="Shape 1155"/>
            <p:cNvSpPr txBox="1"/>
            <p:nvPr/>
          </p:nvSpPr>
          <p:spPr>
            <a:xfrm>
              <a:off x="260350" y="5835650"/>
              <a:ext cx="1192211"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NADP</a:t>
              </a:r>
            </a:p>
          </p:txBody>
        </p:sp>
      </p:grpSp>
      <p:grpSp>
        <p:nvGrpSpPr>
          <p:cNvPr id="1156" name="Shape 1156"/>
          <p:cNvGrpSpPr/>
          <p:nvPr/>
        </p:nvGrpSpPr>
        <p:grpSpPr>
          <a:xfrm>
            <a:off x="5446711" y="5105400"/>
            <a:ext cx="1487486" cy="1524000"/>
            <a:chOff x="112711" y="5334000"/>
            <a:chExt cx="1487486" cy="1524000"/>
          </a:xfrm>
        </p:grpSpPr>
        <p:pic>
          <p:nvPicPr>
            <p:cNvPr id="1157" name="Shape 1157"/>
            <p:cNvPicPr preferRelativeResize="0"/>
            <p:nvPr/>
          </p:nvPicPr>
          <p:blipFill rotWithShape="1">
            <a:blip r:embed="rId4">
              <a:alphaModFix/>
            </a:blip>
            <a:srcRect b="0" l="0" r="0" t="0"/>
            <a:stretch/>
          </p:blipFill>
          <p:spPr>
            <a:xfrm>
              <a:off x="112711" y="5334000"/>
              <a:ext cx="1487486" cy="1524000"/>
            </a:xfrm>
            <a:prstGeom prst="rect">
              <a:avLst/>
            </a:prstGeom>
            <a:noFill/>
            <a:ln>
              <a:noFill/>
            </a:ln>
          </p:spPr>
        </p:pic>
        <p:sp>
          <p:nvSpPr>
            <p:cNvPr id="1158" name="Shape 1158"/>
            <p:cNvSpPr/>
            <p:nvPr/>
          </p:nvSpPr>
          <p:spPr>
            <a:xfrm>
              <a:off x="246062" y="5829300"/>
              <a:ext cx="1219199" cy="533399"/>
            </a:xfrm>
            <a:prstGeom prst="ellipse">
              <a:avLst/>
            </a:prstGeom>
            <a:solidFill>
              <a:schemeClr val="lt2">
                <a:alpha val="59607"/>
              </a:scheme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59" name="Shape 1159"/>
            <p:cNvSpPr txBox="1"/>
            <p:nvPr/>
          </p:nvSpPr>
          <p:spPr>
            <a:xfrm>
              <a:off x="388937" y="5835650"/>
              <a:ext cx="935037"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ADP</a:t>
              </a:r>
            </a:p>
          </p:txBody>
        </p:sp>
      </p:gr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4" name="Shape 1164"/>
        <p:cNvGrpSpPr/>
        <p:nvPr/>
      </p:nvGrpSpPr>
      <p:grpSpPr>
        <a:xfrm>
          <a:off x="0" y="0"/>
          <a:ext cx="0" cy="0"/>
          <a:chOff x="0" y="0"/>
          <a:chExt cx="0" cy="0"/>
        </a:xfrm>
      </p:grpSpPr>
      <p:pic>
        <p:nvPicPr>
          <p:cNvPr id="1165" name="Shape 1165"/>
          <p:cNvPicPr preferRelativeResize="0"/>
          <p:nvPr/>
        </p:nvPicPr>
        <p:blipFill rotWithShape="1">
          <a:blip r:embed="rId3">
            <a:alphaModFix/>
          </a:blip>
          <a:srcRect b="0" l="0" r="0" t="0"/>
          <a:stretch/>
        </p:blipFill>
        <p:spPr>
          <a:xfrm>
            <a:off x="382587" y="1343025"/>
            <a:ext cx="6307137" cy="5449887"/>
          </a:xfrm>
          <a:prstGeom prst="rect">
            <a:avLst/>
          </a:prstGeom>
          <a:noFill/>
          <a:ln>
            <a:noFill/>
          </a:ln>
        </p:spPr>
      </p:pic>
      <p:sp>
        <p:nvSpPr>
          <p:cNvPr id="1166" name="Shape 1166"/>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Light Reactions</a:t>
            </a:r>
          </a:p>
        </p:txBody>
      </p:sp>
      <p:sp>
        <p:nvSpPr>
          <p:cNvPr id="1167" name="Shape 1167"/>
          <p:cNvSpPr txBox="1"/>
          <p:nvPr/>
        </p:nvSpPr>
        <p:spPr>
          <a:xfrm>
            <a:off x="2574925" y="6388100"/>
            <a:ext cx="446086"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O</a:t>
            </a:r>
            <a:r>
              <a:rPr b="1" baseline="-25000" i="0" lang="en-US" sz="1800" u="none" cap="none" strike="noStrike">
                <a:solidFill>
                  <a:schemeClr val="lt1"/>
                </a:solidFill>
                <a:latin typeface="Arial"/>
                <a:ea typeface="Arial"/>
                <a:cs typeface="Arial"/>
                <a:sym typeface="Arial"/>
              </a:rPr>
              <a:t>2</a:t>
            </a:r>
          </a:p>
        </p:txBody>
      </p:sp>
      <p:sp>
        <p:nvSpPr>
          <p:cNvPr id="1168" name="Shape 1168"/>
          <p:cNvSpPr txBox="1"/>
          <p:nvPr/>
        </p:nvSpPr>
        <p:spPr>
          <a:xfrm>
            <a:off x="2509836" y="2443161"/>
            <a:ext cx="611187"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H</a:t>
            </a:r>
            <a:r>
              <a:rPr b="1" baseline="-25000" i="0" lang="en-US" sz="1800" u="none" cap="none" strike="noStrike">
                <a:solidFill>
                  <a:srgbClr val="0F116A"/>
                </a:solidFill>
                <a:latin typeface="Arial"/>
                <a:ea typeface="Arial"/>
                <a:cs typeface="Arial"/>
                <a:sym typeface="Arial"/>
              </a:rPr>
              <a:t>2</a:t>
            </a:r>
            <a:r>
              <a:rPr b="1" baseline="0" i="0" lang="en-US" sz="1800" u="none" cap="none" strike="noStrike">
                <a:solidFill>
                  <a:srgbClr val="0F116A"/>
                </a:solidFill>
                <a:latin typeface="Arial"/>
                <a:ea typeface="Arial"/>
                <a:cs typeface="Arial"/>
                <a:sym typeface="Arial"/>
              </a:rPr>
              <a:t>O</a:t>
            </a:r>
          </a:p>
        </p:txBody>
      </p:sp>
      <p:sp>
        <p:nvSpPr>
          <p:cNvPr id="1169" name="Shape 1169"/>
          <p:cNvSpPr txBox="1"/>
          <p:nvPr/>
        </p:nvSpPr>
        <p:spPr>
          <a:xfrm>
            <a:off x="1855786" y="4198937"/>
            <a:ext cx="1936749" cy="6413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Energy Building</a:t>
            </a:r>
          </a:p>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Reactions</a:t>
            </a:r>
          </a:p>
        </p:txBody>
      </p:sp>
      <p:sp>
        <p:nvSpPr>
          <p:cNvPr id="1170" name="Shape 1170"/>
          <p:cNvSpPr/>
          <p:nvPr/>
        </p:nvSpPr>
        <p:spPr>
          <a:xfrm>
            <a:off x="3349625" y="4664075"/>
            <a:ext cx="1042986" cy="990599"/>
          </a:xfrm>
          <a:custGeom>
            <a:pathLst>
              <a:path extrusionOk="0" h="120000" w="120000">
                <a:moveTo>
                  <a:pt x="26301" y="0"/>
                </a:moveTo>
                <a:lnTo>
                  <a:pt x="0" y="120000"/>
                </a:lnTo>
                <a:lnTo>
                  <a:pt x="113972" y="110769"/>
                </a:lnTo>
                <a:cubicBezTo>
                  <a:pt x="96073" y="26730"/>
                  <a:pt x="120000" y="40961"/>
                  <a:pt x="94063" y="26346"/>
                </a:cubicBezTo>
                <a:lnTo>
                  <a:pt x="43835" y="0"/>
                </a:lnTo>
                <a:lnTo>
                  <a:pt x="17534" y="9230"/>
                </a:lnTo>
              </a:path>
            </a:pathLst>
          </a:custGeom>
          <a:solidFill>
            <a:srgbClr val="E7E7D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71" name="Shape 1171"/>
          <p:cNvSpPr/>
          <p:nvPr/>
        </p:nvSpPr>
        <p:spPr>
          <a:xfrm>
            <a:off x="3149071" y="5449875"/>
            <a:ext cx="1695437" cy="498473"/>
          </a:xfrm>
          <a:prstGeom prst="irregularSeal1">
            <a:avLst/>
          </a:prstGeom>
          <a:solidFill>
            <a:srgbClr val="CC00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2400" u="none" cap="none" strike="noStrike">
                <a:solidFill>
                  <a:srgbClr val="FFEA18"/>
                </a:solidFill>
                <a:latin typeface="Arial"/>
                <a:ea typeface="Arial"/>
                <a:cs typeface="Arial"/>
                <a:sym typeface="Arial"/>
              </a:rPr>
              <a:t>ATP</a:t>
            </a:r>
          </a:p>
        </p:txBody>
      </p:sp>
      <p:sp>
        <p:nvSpPr>
          <p:cNvPr id="1172" name="Shape 1172"/>
          <p:cNvSpPr txBox="1"/>
          <p:nvPr/>
        </p:nvSpPr>
        <p:spPr>
          <a:xfrm>
            <a:off x="5283200" y="2498725"/>
            <a:ext cx="3749674" cy="1920875"/>
          </a:xfrm>
          <a:prstGeom prst="rect">
            <a:avLst/>
          </a:prstGeom>
          <a:solidFill>
            <a:schemeClr val="lt1">
              <a:alpha val="49803"/>
            </a:schemeClr>
          </a:solidFill>
          <a:ln>
            <a:noFill/>
          </a:ln>
        </p:spPr>
        <p:txBody>
          <a:bodyPr anchorCtr="0" anchor="t" bIns="45700" lIns="91425" rIns="91425" tIns="45700">
            <a:noAutofit/>
          </a:bodyPr>
          <a:lstStyle/>
          <a:p>
            <a:pPr indent="-288925" lvl="0" marL="288925" marR="0" rtl="0" algn="l">
              <a:lnSpc>
                <a:spcPct val="100000"/>
              </a:lnSpc>
              <a:spcBef>
                <a:spcPts val="0"/>
              </a:spcBef>
              <a:spcAft>
                <a:spcPts val="0"/>
              </a:spcAft>
              <a:buClr>
                <a:srgbClr val="000080"/>
              </a:buClr>
              <a:buSzPct val="100000"/>
              <a:buFont typeface="Noto Symbol"/>
              <a:buChar char="▪"/>
            </a:pPr>
            <a:r>
              <a:rPr b="1" baseline="0" i="0" lang="en-US" sz="3000" u="none" cap="none" strike="noStrike">
                <a:solidFill>
                  <a:srgbClr val="0F116A"/>
                </a:solidFill>
                <a:latin typeface="Arial"/>
                <a:ea typeface="Arial"/>
                <a:cs typeface="Arial"/>
                <a:sym typeface="Arial"/>
              </a:rPr>
              <a:t>produces ATP</a:t>
            </a:r>
          </a:p>
          <a:p>
            <a:pPr indent="-288925" lvl="0" marL="288925" marR="0" rtl="0" algn="l">
              <a:lnSpc>
                <a:spcPct val="100000"/>
              </a:lnSpc>
              <a:spcBef>
                <a:spcPts val="0"/>
              </a:spcBef>
              <a:spcAft>
                <a:spcPts val="0"/>
              </a:spcAft>
              <a:buClr>
                <a:srgbClr val="000080"/>
              </a:buClr>
              <a:buSzPct val="100000"/>
              <a:buFont typeface="Noto Symbol"/>
              <a:buChar char="▪"/>
            </a:pPr>
            <a:r>
              <a:rPr b="1" baseline="0" i="0" lang="en-US" sz="3000" u="none" cap="none" strike="noStrike">
                <a:solidFill>
                  <a:srgbClr val="0F116A"/>
                </a:solidFill>
                <a:latin typeface="Arial"/>
                <a:ea typeface="Arial"/>
                <a:cs typeface="Arial"/>
                <a:sym typeface="Arial"/>
              </a:rPr>
              <a:t>produces NADPH</a:t>
            </a:r>
          </a:p>
          <a:p>
            <a:pPr indent="-288925" lvl="0" marL="288925" marR="0" rtl="0" algn="l">
              <a:lnSpc>
                <a:spcPct val="100000"/>
              </a:lnSpc>
              <a:spcBef>
                <a:spcPts val="0"/>
              </a:spcBef>
              <a:spcAft>
                <a:spcPts val="0"/>
              </a:spcAft>
              <a:buClr>
                <a:srgbClr val="000080"/>
              </a:buClr>
              <a:buSzPct val="100000"/>
              <a:buFont typeface="Noto Symbol"/>
              <a:buChar char="▪"/>
            </a:pPr>
            <a:r>
              <a:rPr b="1" baseline="0" i="0" lang="en-US" sz="3000" u="none" cap="none" strike="noStrike">
                <a:solidFill>
                  <a:srgbClr val="0F116A"/>
                </a:solidFill>
                <a:latin typeface="Arial"/>
                <a:ea typeface="Arial"/>
                <a:cs typeface="Arial"/>
                <a:sym typeface="Arial"/>
              </a:rPr>
              <a:t>releases O</a:t>
            </a:r>
            <a:r>
              <a:rPr b="1" baseline="-25000" i="0" lang="en-US" sz="3000" u="none" cap="none" strike="noStrike">
                <a:solidFill>
                  <a:srgbClr val="0F116A"/>
                </a:solidFill>
                <a:latin typeface="Arial"/>
                <a:ea typeface="Arial"/>
                <a:cs typeface="Arial"/>
                <a:sym typeface="Arial"/>
              </a:rPr>
              <a:t>2</a:t>
            </a:r>
            <a:r>
              <a:rPr b="1" baseline="0" i="0" lang="en-US" sz="3000" u="none" cap="none" strike="noStrike">
                <a:solidFill>
                  <a:srgbClr val="0F116A"/>
                </a:solidFill>
                <a:latin typeface="Arial"/>
                <a:ea typeface="Arial"/>
                <a:cs typeface="Arial"/>
                <a:sym typeface="Arial"/>
              </a:rPr>
              <a:t> as a waste product</a:t>
            </a:r>
          </a:p>
        </p:txBody>
      </p:sp>
      <p:grpSp>
        <p:nvGrpSpPr>
          <p:cNvPr id="1173" name="Shape 1173"/>
          <p:cNvGrpSpPr/>
          <p:nvPr/>
        </p:nvGrpSpPr>
        <p:grpSpPr>
          <a:xfrm>
            <a:off x="574675" y="2514600"/>
            <a:ext cx="1352550" cy="946150"/>
            <a:chOff x="963612" y="2720975"/>
            <a:chExt cx="1352550" cy="946150"/>
          </a:xfrm>
        </p:grpSpPr>
        <p:sp>
          <p:nvSpPr>
            <p:cNvPr id="1174" name="Shape 1174"/>
            <p:cNvSpPr/>
            <p:nvPr/>
          </p:nvSpPr>
          <p:spPr>
            <a:xfrm>
              <a:off x="963612" y="2720975"/>
              <a:ext cx="1352550" cy="946150"/>
            </a:xfrm>
            <a:prstGeom prst="star16">
              <a:avLst>
                <a:gd fmla="val 37500"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75" name="Shape 1175"/>
            <p:cNvSpPr txBox="1"/>
            <p:nvPr/>
          </p:nvSpPr>
          <p:spPr>
            <a:xfrm>
              <a:off x="1060450" y="2971800"/>
              <a:ext cx="1073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sunlight</a:t>
              </a:r>
            </a:p>
          </p:txBody>
        </p:sp>
      </p:grpSp>
      <p:grpSp>
        <p:nvGrpSpPr>
          <p:cNvPr id="1176" name="Shape 1176"/>
          <p:cNvGrpSpPr/>
          <p:nvPr/>
        </p:nvGrpSpPr>
        <p:grpSpPr>
          <a:xfrm>
            <a:off x="2503486" y="1346200"/>
            <a:ext cx="6564311" cy="901700"/>
            <a:chOff x="2503486" y="1346200"/>
            <a:chExt cx="6564311" cy="901700"/>
          </a:xfrm>
        </p:grpSpPr>
        <p:sp>
          <p:nvSpPr>
            <p:cNvPr id="1177" name="Shape 1177"/>
            <p:cNvSpPr txBox="1"/>
            <p:nvPr/>
          </p:nvSpPr>
          <p:spPr>
            <a:xfrm>
              <a:off x="2503486" y="1346200"/>
              <a:ext cx="6564311" cy="9017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178" name="Shape 1178"/>
            <p:cNvSpPr txBox="1"/>
            <p:nvPr/>
          </p:nvSpPr>
          <p:spPr>
            <a:xfrm>
              <a:off x="2530475" y="1484312"/>
              <a:ext cx="8000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H</a:t>
              </a:r>
              <a:r>
                <a:rPr b="1" baseline="-25000" i="0" lang="en-US" sz="2600" u="none" cap="none" strike="noStrike">
                  <a:solidFill>
                    <a:srgbClr val="CC0000"/>
                  </a:solidFill>
                  <a:latin typeface="Arial"/>
                  <a:ea typeface="Arial"/>
                  <a:cs typeface="Arial"/>
                  <a:sym typeface="Arial"/>
                </a:rPr>
                <a:t>2</a:t>
              </a:r>
              <a:r>
                <a:rPr b="1" baseline="0" i="0" lang="en-US" sz="2600" u="none" cap="none" strike="noStrike">
                  <a:solidFill>
                    <a:srgbClr val="CC0000"/>
                  </a:solidFill>
                  <a:latin typeface="Arial"/>
                  <a:ea typeface="Arial"/>
                  <a:cs typeface="Arial"/>
                  <a:sym typeface="Arial"/>
                </a:rPr>
                <a:t>O</a:t>
              </a:r>
            </a:p>
          </p:txBody>
        </p:sp>
        <p:sp>
          <p:nvSpPr>
            <p:cNvPr id="1179" name="Shape 1179"/>
            <p:cNvSpPr txBox="1"/>
            <p:nvPr/>
          </p:nvSpPr>
          <p:spPr>
            <a:xfrm>
              <a:off x="5592762" y="1500187"/>
              <a:ext cx="793749"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ATP</a:t>
              </a:r>
            </a:p>
          </p:txBody>
        </p:sp>
        <p:sp>
          <p:nvSpPr>
            <p:cNvPr id="1180" name="Shape 1180"/>
            <p:cNvSpPr txBox="1"/>
            <p:nvPr/>
          </p:nvSpPr>
          <p:spPr>
            <a:xfrm>
              <a:off x="8467725" y="1484312"/>
              <a:ext cx="56038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O</a:t>
              </a:r>
              <a:r>
                <a:rPr b="1" baseline="-25000" i="0" lang="en-US" sz="2600" u="none" cap="none" strike="noStrike">
                  <a:solidFill>
                    <a:srgbClr val="CC0000"/>
                  </a:solidFill>
                  <a:latin typeface="Arial"/>
                  <a:ea typeface="Arial"/>
                  <a:cs typeface="Arial"/>
                  <a:sym typeface="Arial"/>
                </a:rPr>
                <a:t>2</a:t>
              </a:r>
            </a:p>
          </p:txBody>
        </p:sp>
        <p:sp>
          <p:nvSpPr>
            <p:cNvPr id="1181" name="Shape 1181"/>
            <p:cNvSpPr txBox="1"/>
            <p:nvPr/>
          </p:nvSpPr>
          <p:spPr>
            <a:xfrm>
              <a:off x="3735387" y="1447800"/>
              <a:ext cx="1266825" cy="72707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light</a:t>
              </a:r>
            </a:p>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energy</a:t>
              </a:r>
            </a:p>
          </p:txBody>
        </p:sp>
        <p:sp>
          <p:nvSpPr>
            <p:cNvPr id="1182" name="Shape 1182"/>
            <p:cNvSpPr txBox="1"/>
            <p:nvPr/>
          </p:nvSpPr>
          <p:spPr>
            <a:xfrm>
              <a:off x="5018087" y="1454150"/>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1183" name="Shape 1183"/>
            <p:cNvSpPr txBox="1"/>
            <p:nvPr/>
          </p:nvSpPr>
          <p:spPr>
            <a:xfrm>
              <a:off x="8075611" y="148431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184" name="Shape 1184"/>
            <p:cNvSpPr txBox="1"/>
            <p:nvPr/>
          </p:nvSpPr>
          <p:spPr>
            <a:xfrm>
              <a:off x="3344862" y="148431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185" name="Shape 1185"/>
            <p:cNvSpPr txBox="1"/>
            <p:nvPr/>
          </p:nvSpPr>
          <p:spPr>
            <a:xfrm>
              <a:off x="6400800" y="148431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186" name="Shape 1186"/>
            <p:cNvSpPr txBox="1"/>
            <p:nvPr/>
          </p:nvSpPr>
          <p:spPr>
            <a:xfrm>
              <a:off x="6792911" y="1500187"/>
              <a:ext cx="1268411"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NADPH</a:t>
              </a:r>
            </a:p>
          </p:txBody>
        </p:sp>
      </p:grpSp>
      <p:sp>
        <p:nvSpPr>
          <p:cNvPr id="1187" name="Shape 1187"/>
          <p:cNvSpPr/>
          <p:nvPr/>
        </p:nvSpPr>
        <p:spPr>
          <a:xfrm>
            <a:off x="3349626" y="4837100"/>
            <a:ext cx="1494899" cy="498599"/>
          </a:xfrm>
          <a:prstGeom prst="ellipse">
            <a:avLst/>
          </a:prstGeom>
          <a:solidFill>
            <a:srgbClr val="FFEA18"/>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000" u="none" cap="none" strike="noStrike">
                <a:solidFill>
                  <a:srgbClr val="000000"/>
                </a:solidFill>
                <a:latin typeface="Arial"/>
                <a:ea typeface="Arial"/>
                <a:cs typeface="Arial"/>
                <a:sym typeface="Arial"/>
              </a:rPr>
              <a:t>NADPH</a:t>
            </a:r>
          </a:p>
        </p:txBody>
      </p:sp>
      <p:sp>
        <p:nvSpPr>
          <p:cNvPr id="1188" name="Shape 1188"/>
          <p:cNvSpPr/>
          <p:nvPr/>
        </p:nvSpPr>
        <p:spPr>
          <a:xfrm>
            <a:off x="920750" y="5710237"/>
            <a:ext cx="1695450" cy="935037"/>
          </a:xfrm>
          <a:custGeom>
            <a:pathLst>
              <a:path extrusionOk="0" h="120000" w="120000">
                <a:moveTo>
                  <a:pt x="120000" y="120000"/>
                </a:moveTo>
                <a:cubicBezTo>
                  <a:pt x="107812" y="115582"/>
                  <a:pt x="95625" y="111165"/>
                  <a:pt x="93046" y="103803"/>
                </a:cubicBezTo>
                <a:cubicBezTo>
                  <a:pt x="90468" y="96441"/>
                  <a:pt x="107343" y="76564"/>
                  <a:pt x="104296" y="75828"/>
                </a:cubicBezTo>
                <a:cubicBezTo>
                  <a:pt x="101250" y="75092"/>
                  <a:pt x="78281" y="101226"/>
                  <a:pt x="75234" y="98650"/>
                </a:cubicBezTo>
                <a:cubicBezTo>
                  <a:pt x="72187" y="96073"/>
                  <a:pt x="90468" y="62576"/>
                  <a:pt x="86484" y="60000"/>
                </a:cubicBezTo>
                <a:cubicBezTo>
                  <a:pt x="82500" y="57423"/>
                  <a:pt x="54843" y="85766"/>
                  <a:pt x="51562" y="82822"/>
                </a:cubicBezTo>
                <a:cubicBezTo>
                  <a:pt x="48281" y="79877"/>
                  <a:pt x="71484" y="44539"/>
                  <a:pt x="67265" y="42331"/>
                </a:cubicBezTo>
                <a:cubicBezTo>
                  <a:pt x="63046" y="40122"/>
                  <a:pt x="30234" y="72515"/>
                  <a:pt x="25781" y="68834"/>
                </a:cubicBezTo>
                <a:cubicBezTo>
                  <a:pt x="21328" y="65153"/>
                  <a:pt x="44531" y="32392"/>
                  <a:pt x="40312" y="20981"/>
                </a:cubicBezTo>
                <a:cubicBezTo>
                  <a:pt x="36093" y="9570"/>
                  <a:pt x="18046" y="4785"/>
                  <a:pt x="0" y="0"/>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3" name="Shape 1193"/>
        <p:cNvGrpSpPr/>
        <p:nvPr/>
      </p:nvGrpSpPr>
      <p:grpSpPr>
        <a:xfrm>
          <a:off x="0" y="0"/>
          <a:ext cx="0" cy="0"/>
          <a:chOff x="0" y="0"/>
          <a:chExt cx="0" cy="0"/>
        </a:xfrm>
      </p:grpSpPr>
      <p:pic>
        <p:nvPicPr>
          <p:cNvPr id="1194" name="Shape 1194"/>
          <p:cNvPicPr preferRelativeResize="0"/>
          <p:nvPr/>
        </p:nvPicPr>
        <p:blipFill rotWithShape="1">
          <a:blip r:embed="rId3">
            <a:alphaModFix/>
          </a:blip>
          <a:srcRect b="0" l="0" r="0" t="0"/>
          <a:stretch/>
        </p:blipFill>
        <p:spPr>
          <a:xfrm>
            <a:off x="368300" y="1339850"/>
            <a:ext cx="6324600" cy="5476874"/>
          </a:xfrm>
          <a:prstGeom prst="rect">
            <a:avLst/>
          </a:prstGeom>
          <a:noFill/>
          <a:ln>
            <a:noFill/>
          </a:ln>
        </p:spPr>
      </p:pic>
      <p:sp>
        <p:nvSpPr>
          <p:cNvPr id="1195" name="Shape 1195"/>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Calvin Cycle</a:t>
            </a:r>
          </a:p>
        </p:txBody>
      </p:sp>
      <p:sp>
        <p:nvSpPr>
          <p:cNvPr id="1196" name="Shape 1196"/>
          <p:cNvSpPr txBox="1"/>
          <p:nvPr/>
        </p:nvSpPr>
        <p:spPr>
          <a:xfrm>
            <a:off x="4524375" y="6386512"/>
            <a:ext cx="9334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sugars</a:t>
            </a:r>
          </a:p>
        </p:txBody>
      </p:sp>
      <p:sp>
        <p:nvSpPr>
          <p:cNvPr id="1197" name="Shape 1197"/>
          <p:cNvSpPr txBox="1"/>
          <p:nvPr/>
        </p:nvSpPr>
        <p:spPr>
          <a:xfrm>
            <a:off x="4708525" y="2486025"/>
            <a:ext cx="611187"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CO</a:t>
            </a:r>
            <a:r>
              <a:rPr b="1" baseline="-25000" i="0" lang="en-US" sz="1800" u="none" cap="none" strike="noStrike">
                <a:solidFill>
                  <a:srgbClr val="0F116A"/>
                </a:solidFill>
                <a:latin typeface="Arial"/>
                <a:ea typeface="Arial"/>
                <a:cs typeface="Arial"/>
                <a:sym typeface="Arial"/>
              </a:rPr>
              <a:t>2</a:t>
            </a:r>
          </a:p>
        </p:txBody>
      </p:sp>
      <p:sp>
        <p:nvSpPr>
          <p:cNvPr id="1198" name="Shape 1198"/>
          <p:cNvSpPr txBox="1"/>
          <p:nvPr/>
        </p:nvSpPr>
        <p:spPr>
          <a:xfrm>
            <a:off x="4343400" y="3978275"/>
            <a:ext cx="1276349" cy="91598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Sugar</a:t>
            </a:r>
            <a:br>
              <a:rPr b="1" baseline="0" i="0" lang="en-US" sz="1800" u="none" cap="none" strike="noStrike">
                <a:solidFill>
                  <a:srgbClr val="0F116A"/>
                </a:solidFill>
                <a:latin typeface="Arial"/>
                <a:ea typeface="Arial"/>
                <a:cs typeface="Arial"/>
                <a:sym typeface="Arial"/>
              </a:rPr>
            </a:br>
            <a:r>
              <a:rPr b="1" baseline="0" i="0" lang="en-US" sz="1800" u="none" cap="none" strike="noStrike">
                <a:solidFill>
                  <a:srgbClr val="0F116A"/>
                </a:solidFill>
                <a:latin typeface="Arial"/>
                <a:ea typeface="Arial"/>
                <a:cs typeface="Arial"/>
                <a:sym typeface="Arial"/>
              </a:rPr>
              <a:t>Building</a:t>
            </a:r>
          </a:p>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Reactions</a:t>
            </a:r>
          </a:p>
        </p:txBody>
      </p:sp>
      <p:sp>
        <p:nvSpPr>
          <p:cNvPr id="1199" name="Shape 1199"/>
          <p:cNvSpPr/>
          <p:nvPr/>
        </p:nvSpPr>
        <p:spPr>
          <a:xfrm>
            <a:off x="3200400" y="4648200"/>
            <a:ext cx="1042986" cy="990599"/>
          </a:xfrm>
          <a:custGeom>
            <a:pathLst>
              <a:path extrusionOk="0" h="120000" w="120000">
                <a:moveTo>
                  <a:pt x="26301" y="0"/>
                </a:moveTo>
                <a:lnTo>
                  <a:pt x="0" y="120000"/>
                </a:lnTo>
                <a:lnTo>
                  <a:pt x="113972" y="110769"/>
                </a:lnTo>
                <a:cubicBezTo>
                  <a:pt x="96073" y="26730"/>
                  <a:pt x="120000" y="40961"/>
                  <a:pt x="94063" y="26346"/>
                </a:cubicBezTo>
                <a:lnTo>
                  <a:pt x="43835" y="0"/>
                </a:lnTo>
                <a:lnTo>
                  <a:pt x="17534" y="9230"/>
                </a:lnTo>
              </a:path>
            </a:pathLst>
          </a:custGeom>
          <a:solidFill>
            <a:srgbClr val="E7E7D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00" name="Shape 1200"/>
          <p:cNvSpPr/>
          <p:nvPr/>
        </p:nvSpPr>
        <p:spPr>
          <a:xfrm>
            <a:off x="3733800" y="4114800"/>
            <a:ext cx="228600" cy="228600"/>
          </a:xfrm>
          <a:prstGeom prst="ellipse">
            <a:avLst/>
          </a:prstGeom>
          <a:solidFill>
            <a:srgbClr val="E7E7D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01" name="Shape 1201"/>
          <p:cNvSpPr/>
          <p:nvPr/>
        </p:nvSpPr>
        <p:spPr>
          <a:xfrm>
            <a:off x="3248100" y="3262300"/>
            <a:ext cx="1276199" cy="450899"/>
          </a:xfrm>
          <a:prstGeom prst="ellipse">
            <a:avLst/>
          </a:prstGeom>
          <a:solidFill>
            <a:srgbClr val="FFCC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660000"/>
              </a:buClr>
              <a:buSzPct val="25000"/>
              <a:buFont typeface="Arial"/>
              <a:buNone/>
            </a:pPr>
            <a:r>
              <a:rPr b="1" baseline="0" i="0" lang="en-US" sz="1800" u="none" cap="none" strike="noStrike">
                <a:solidFill>
                  <a:srgbClr val="660000"/>
                </a:solidFill>
                <a:latin typeface="Arial"/>
                <a:ea typeface="Arial"/>
                <a:cs typeface="Arial"/>
                <a:sym typeface="Arial"/>
              </a:rPr>
              <a:t>ADP</a:t>
            </a:r>
          </a:p>
        </p:txBody>
      </p:sp>
      <p:sp>
        <p:nvSpPr>
          <p:cNvPr id="1202" name="Shape 1202"/>
          <p:cNvSpPr txBox="1"/>
          <p:nvPr/>
        </p:nvSpPr>
        <p:spPr>
          <a:xfrm>
            <a:off x="6016625" y="2438400"/>
            <a:ext cx="3124199" cy="3382961"/>
          </a:xfrm>
          <a:prstGeom prst="rect">
            <a:avLst/>
          </a:prstGeom>
          <a:solidFill>
            <a:schemeClr val="lt1">
              <a:alpha val="49803"/>
            </a:schemeClr>
          </a:solidFill>
          <a:ln>
            <a:noFill/>
          </a:ln>
        </p:spPr>
        <p:txBody>
          <a:bodyPr anchorCtr="0" anchor="t" bIns="45700" lIns="91425" rIns="91425" tIns="45700">
            <a:noAutofit/>
          </a:bodyPr>
          <a:lstStyle/>
          <a:p>
            <a:pPr indent="-288925" lvl="0" marL="288925" marR="0" rtl="0" algn="l">
              <a:lnSpc>
                <a:spcPct val="100000"/>
              </a:lnSpc>
              <a:spcBef>
                <a:spcPts val="0"/>
              </a:spcBef>
              <a:spcAft>
                <a:spcPts val="0"/>
              </a:spcAft>
              <a:buClr>
                <a:srgbClr val="000080"/>
              </a:buClr>
              <a:buSzPct val="100000"/>
              <a:buFont typeface="Noto Symbol"/>
              <a:buChar char="▪"/>
            </a:pPr>
            <a:r>
              <a:rPr b="1" baseline="0" i="0" lang="en-US" sz="3000" u="none" cap="none" strike="noStrike">
                <a:solidFill>
                  <a:srgbClr val="0F116A"/>
                </a:solidFill>
                <a:latin typeface="Arial"/>
                <a:ea typeface="Arial"/>
                <a:cs typeface="Arial"/>
                <a:sym typeface="Arial"/>
              </a:rPr>
              <a:t>builds sugars</a:t>
            </a:r>
          </a:p>
          <a:p>
            <a:pPr indent="-288925" lvl="0" marL="288925" marR="0" rtl="0" algn="l">
              <a:lnSpc>
                <a:spcPct val="100000"/>
              </a:lnSpc>
              <a:spcBef>
                <a:spcPts val="0"/>
              </a:spcBef>
              <a:spcAft>
                <a:spcPts val="0"/>
              </a:spcAft>
              <a:buClr>
                <a:srgbClr val="000080"/>
              </a:buClr>
              <a:buSzPct val="100000"/>
              <a:buFont typeface="Noto Symbol"/>
              <a:buChar char="▪"/>
            </a:pPr>
            <a:r>
              <a:rPr b="1" baseline="0" i="0" lang="en-US" sz="3000" u="none" cap="none" strike="noStrike">
                <a:solidFill>
                  <a:srgbClr val="0F116A"/>
                </a:solidFill>
                <a:latin typeface="Arial"/>
                <a:ea typeface="Arial"/>
                <a:cs typeface="Arial"/>
                <a:sym typeface="Arial"/>
              </a:rPr>
              <a:t>uses ATP &amp; NADPH</a:t>
            </a:r>
          </a:p>
          <a:p>
            <a:pPr indent="-288925" lvl="0" marL="288925" marR="0" rtl="0" algn="l">
              <a:lnSpc>
                <a:spcPct val="100000"/>
              </a:lnSpc>
              <a:spcBef>
                <a:spcPts val="0"/>
              </a:spcBef>
              <a:spcAft>
                <a:spcPts val="0"/>
              </a:spcAft>
              <a:buClr>
                <a:srgbClr val="000080"/>
              </a:buClr>
              <a:buSzPct val="100000"/>
              <a:buFont typeface="Noto Symbol"/>
              <a:buChar char="▪"/>
            </a:pPr>
            <a:r>
              <a:rPr b="1" baseline="0" i="0" lang="en-US" sz="3000" u="none" cap="none" strike="noStrike">
                <a:solidFill>
                  <a:srgbClr val="0F116A"/>
                </a:solidFill>
                <a:latin typeface="Arial"/>
                <a:ea typeface="Arial"/>
                <a:cs typeface="Arial"/>
                <a:sym typeface="Arial"/>
              </a:rPr>
              <a:t>recycles ADP &amp; NADP </a:t>
            </a:r>
          </a:p>
          <a:p>
            <a:pPr indent="-238125" lvl="1" marL="631825" marR="0" rtl="0" algn="l">
              <a:lnSpc>
                <a:spcPct val="100000"/>
              </a:lnSpc>
              <a:spcBef>
                <a:spcPts val="0"/>
              </a:spcBef>
              <a:spcAft>
                <a:spcPts val="0"/>
              </a:spcAft>
              <a:buClr>
                <a:schemeClr val="hlink"/>
              </a:buClr>
              <a:buSzPct val="100000"/>
              <a:buFont typeface="Noto Symbol"/>
              <a:buChar char="▪"/>
            </a:pPr>
            <a:r>
              <a:rPr b="1" baseline="0" i="0" lang="en-US" sz="2200" u="none" cap="none" strike="noStrike">
                <a:solidFill>
                  <a:srgbClr val="0F116A"/>
                </a:solidFill>
                <a:latin typeface="Arial"/>
                <a:ea typeface="Arial"/>
                <a:cs typeface="Arial"/>
                <a:sym typeface="Arial"/>
              </a:rPr>
              <a:t>back to make more ATP &amp; NADPH</a:t>
            </a:r>
          </a:p>
        </p:txBody>
      </p:sp>
      <p:sp>
        <p:nvSpPr>
          <p:cNvPr id="1203" name="Shape 1203"/>
          <p:cNvSpPr/>
          <p:nvPr/>
        </p:nvSpPr>
        <p:spPr>
          <a:xfrm>
            <a:off x="2906575" y="5383200"/>
            <a:ext cx="1617785" cy="498473"/>
          </a:xfrm>
          <a:prstGeom prst="irregularSeal1">
            <a:avLst/>
          </a:prstGeom>
          <a:solidFill>
            <a:srgbClr val="CC00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2400" u="none" cap="none" strike="noStrike">
                <a:solidFill>
                  <a:srgbClr val="FFEA18"/>
                </a:solidFill>
                <a:latin typeface="Arial"/>
                <a:ea typeface="Arial"/>
                <a:cs typeface="Arial"/>
                <a:sym typeface="Arial"/>
              </a:rPr>
              <a:t>ATP</a:t>
            </a:r>
          </a:p>
        </p:txBody>
      </p:sp>
      <p:sp>
        <p:nvSpPr>
          <p:cNvPr id="1204" name="Shape 1204"/>
          <p:cNvSpPr/>
          <p:nvPr/>
        </p:nvSpPr>
        <p:spPr>
          <a:xfrm>
            <a:off x="3162300" y="4797425"/>
            <a:ext cx="1546199" cy="498599"/>
          </a:xfrm>
          <a:prstGeom prst="ellipse">
            <a:avLst/>
          </a:prstGeom>
          <a:solidFill>
            <a:srgbClr val="FFEA18"/>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000" u="none" cap="none" strike="noStrike">
                <a:solidFill>
                  <a:srgbClr val="000000"/>
                </a:solidFill>
                <a:latin typeface="Arial"/>
                <a:ea typeface="Arial"/>
                <a:cs typeface="Arial"/>
                <a:sym typeface="Arial"/>
              </a:rPr>
              <a:t>NADPH</a:t>
            </a:r>
          </a:p>
        </p:txBody>
      </p:sp>
      <p:sp>
        <p:nvSpPr>
          <p:cNvPr id="1205" name="Shape 1205"/>
          <p:cNvSpPr/>
          <p:nvPr/>
        </p:nvSpPr>
        <p:spPr>
          <a:xfrm>
            <a:off x="3162300" y="3830625"/>
            <a:ext cx="1276500" cy="498599"/>
          </a:xfrm>
          <a:prstGeom prst="ellipse">
            <a:avLst/>
          </a:prstGeom>
          <a:solidFill>
            <a:srgbClr val="FFEA18"/>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000" u="none" cap="none" strike="noStrike">
                <a:solidFill>
                  <a:srgbClr val="000000"/>
                </a:solidFill>
                <a:latin typeface="Arial"/>
                <a:ea typeface="Arial"/>
                <a:cs typeface="Arial"/>
                <a:sym typeface="Arial"/>
              </a:rPr>
              <a:t>NADP</a:t>
            </a:r>
          </a:p>
        </p:txBody>
      </p:sp>
      <p:grpSp>
        <p:nvGrpSpPr>
          <p:cNvPr id="1206" name="Shape 1206"/>
          <p:cNvGrpSpPr/>
          <p:nvPr/>
        </p:nvGrpSpPr>
        <p:grpSpPr>
          <a:xfrm>
            <a:off x="1576387" y="1346200"/>
            <a:ext cx="7491411" cy="901700"/>
            <a:chOff x="1576387" y="1346200"/>
            <a:chExt cx="7491411" cy="901700"/>
          </a:xfrm>
        </p:grpSpPr>
        <p:sp>
          <p:nvSpPr>
            <p:cNvPr id="1207" name="Shape 1207"/>
            <p:cNvSpPr txBox="1"/>
            <p:nvPr/>
          </p:nvSpPr>
          <p:spPr>
            <a:xfrm>
              <a:off x="1576387" y="1346200"/>
              <a:ext cx="7491411" cy="9017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208" name="Shape 1208"/>
            <p:cNvGrpSpPr/>
            <p:nvPr/>
          </p:nvGrpSpPr>
          <p:grpSpPr>
            <a:xfrm>
              <a:off x="1595437" y="1522411"/>
              <a:ext cx="7427912" cy="549275"/>
              <a:chOff x="1595437" y="1489075"/>
              <a:chExt cx="7427912" cy="549275"/>
            </a:xfrm>
          </p:grpSpPr>
          <p:sp>
            <p:nvSpPr>
              <p:cNvPr id="1209" name="Shape 1209"/>
              <p:cNvSpPr txBox="1"/>
              <p:nvPr/>
            </p:nvSpPr>
            <p:spPr>
              <a:xfrm>
                <a:off x="1595437" y="1519237"/>
                <a:ext cx="8000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CO</a:t>
                </a:r>
                <a:r>
                  <a:rPr b="1" baseline="-25000" i="0" lang="en-US" sz="2600" u="none" cap="none" strike="noStrike">
                    <a:solidFill>
                      <a:srgbClr val="CC0000"/>
                    </a:solidFill>
                    <a:latin typeface="Arial"/>
                    <a:ea typeface="Arial"/>
                    <a:cs typeface="Arial"/>
                    <a:sym typeface="Arial"/>
                  </a:rPr>
                  <a:t>2</a:t>
                </a:r>
              </a:p>
            </p:txBody>
          </p:sp>
          <p:sp>
            <p:nvSpPr>
              <p:cNvPr id="1210" name="Shape 1210"/>
              <p:cNvSpPr txBox="1"/>
              <p:nvPr/>
            </p:nvSpPr>
            <p:spPr>
              <a:xfrm>
                <a:off x="5359400" y="1535112"/>
                <a:ext cx="13128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C</a:t>
                </a:r>
                <a:r>
                  <a:rPr b="1" baseline="-25000" i="0" lang="en-US" sz="2400" u="none" cap="none" strike="noStrike">
                    <a:solidFill>
                      <a:srgbClr val="CC0000"/>
                    </a:solidFill>
                    <a:latin typeface="Arial"/>
                    <a:ea typeface="Arial"/>
                    <a:cs typeface="Arial"/>
                    <a:sym typeface="Arial"/>
                  </a:rPr>
                  <a:t>6</a:t>
                </a:r>
                <a:r>
                  <a:rPr b="1" baseline="0" i="0" lang="en-US" sz="2400" u="none" cap="none" strike="noStrike">
                    <a:solidFill>
                      <a:srgbClr val="CC0000"/>
                    </a:solidFill>
                    <a:latin typeface="Arial"/>
                    <a:ea typeface="Arial"/>
                    <a:cs typeface="Arial"/>
                    <a:sym typeface="Arial"/>
                  </a:rPr>
                  <a:t>H</a:t>
                </a:r>
                <a:r>
                  <a:rPr b="1" baseline="-25000" i="0" lang="en-US" sz="2400" u="none" cap="none" strike="noStrike">
                    <a:solidFill>
                      <a:srgbClr val="CC0000"/>
                    </a:solidFill>
                    <a:latin typeface="Arial"/>
                    <a:ea typeface="Arial"/>
                    <a:cs typeface="Arial"/>
                    <a:sym typeface="Arial"/>
                  </a:rPr>
                  <a:t>12</a:t>
                </a:r>
                <a:r>
                  <a:rPr b="1" baseline="0" i="0" lang="en-US" sz="2400" u="none" cap="none" strike="noStrike">
                    <a:solidFill>
                      <a:srgbClr val="CC0000"/>
                    </a:solidFill>
                    <a:latin typeface="Arial"/>
                    <a:ea typeface="Arial"/>
                    <a:cs typeface="Arial"/>
                    <a:sym typeface="Arial"/>
                  </a:rPr>
                  <a:t>O</a:t>
                </a:r>
                <a:r>
                  <a:rPr b="1" baseline="-25000" i="0" lang="en-US" sz="2400" u="none" cap="none" strike="noStrike">
                    <a:solidFill>
                      <a:srgbClr val="CC0000"/>
                    </a:solidFill>
                    <a:latin typeface="Arial"/>
                    <a:ea typeface="Arial"/>
                    <a:cs typeface="Arial"/>
                    <a:sym typeface="Arial"/>
                  </a:rPr>
                  <a:t>6</a:t>
                </a:r>
              </a:p>
            </p:txBody>
          </p:sp>
          <p:sp>
            <p:nvSpPr>
              <p:cNvPr id="1211" name="Shape 1211"/>
              <p:cNvSpPr txBox="1"/>
              <p:nvPr/>
            </p:nvSpPr>
            <p:spPr>
              <a:xfrm>
                <a:off x="4867275" y="1489075"/>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1212" name="Shape 1212"/>
              <p:cNvSpPr txBox="1"/>
              <p:nvPr/>
            </p:nvSpPr>
            <p:spPr>
              <a:xfrm>
                <a:off x="7669211" y="1519237"/>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213" name="Shape 1213"/>
              <p:cNvSpPr txBox="1"/>
              <p:nvPr/>
            </p:nvSpPr>
            <p:spPr>
              <a:xfrm>
                <a:off x="2327275" y="1519237"/>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214" name="Shape 1214"/>
              <p:cNvSpPr txBox="1"/>
              <p:nvPr/>
            </p:nvSpPr>
            <p:spPr>
              <a:xfrm>
                <a:off x="6602411" y="1519237"/>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215" name="Shape 1215"/>
              <p:cNvSpPr txBox="1"/>
              <p:nvPr/>
            </p:nvSpPr>
            <p:spPr>
              <a:xfrm>
                <a:off x="7975600" y="1535112"/>
                <a:ext cx="1047749"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NADP</a:t>
                </a:r>
              </a:p>
            </p:txBody>
          </p:sp>
          <p:sp>
            <p:nvSpPr>
              <p:cNvPr id="1216" name="Shape 1216"/>
              <p:cNvSpPr txBox="1"/>
              <p:nvPr/>
            </p:nvSpPr>
            <p:spPr>
              <a:xfrm>
                <a:off x="2635250" y="1535112"/>
                <a:ext cx="793749"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ATP</a:t>
                </a:r>
              </a:p>
            </p:txBody>
          </p:sp>
          <p:sp>
            <p:nvSpPr>
              <p:cNvPr id="1217" name="Shape 1217"/>
              <p:cNvSpPr txBox="1"/>
              <p:nvPr/>
            </p:nvSpPr>
            <p:spPr>
              <a:xfrm>
                <a:off x="3360737" y="1519237"/>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218" name="Shape 1218"/>
              <p:cNvSpPr txBox="1"/>
              <p:nvPr/>
            </p:nvSpPr>
            <p:spPr>
              <a:xfrm>
                <a:off x="3667125" y="1535112"/>
                <a:ext cx="1268411"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NADPH</a:t>
                </a:r>
              </a:p>
            </p:txBody>
          </p:sp>
          <p:sp>
            <p:nvSpPr>
              <p:cNvPr id="1219" name="Shape 1219"/>
              <p:cNvSpPr txBox="1"/>
              <p:nvPr/>
            </p:nvSpPr>
            <p:spPr>
              <a:xfrm>
                <a:off x="6910386" y="1535112"/>
                <a:ext cx="827086"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400" u="none" cap="none" strike="noStrike">
                    <a:solidFill>
                      <a:srgbClr val="CC0000"/>
                    </a:solidFill>
                    <a:latin typeface="Arial"/>
                    <a:ea typeface="Arial"/>
                    <a:cs typeface="Arial"/>
                    <a:sym typeface="Arial"/>
                  </a:rPr>
                  <a:t>ADP</a:t>
                </a:r>
              </a:p>
            </p:txBody>
          </p:sp>
        </p:grpSp>
      </p:gr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4" name="Shape 1224"/>
        <p:cNvGrpSpPr/>
        <p:nvPr/>
      </p:nvGrpSpPr>
      <p:grpSpPr>
        <a:xfrm>
          <a:off x="0" y="0"/>
          <a:ext cx="0" cy="0"/>
          <a:chOff x="0" y="0"/>
          <a:chExt cx="0" cy="0"/>
        </a:xfrm>
      </p:grpSpPr>
      <p:sp>
        <p:nvSpPr>
          <p:cNvPr id="1225" name="Shape 1225"/>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Putting it all together</a:t>
            </a:r>
          </a:p>
        </p:txBody>
      </p:sp>
      <p:pic>
        <p:nvPicPr>
          <p:cNvPr id="1226" name="Shape 1226"/>
          <p:cNvPicPr preferRelativeResize="0"/>
          <p:nvPr/>
        </p:nvPicPr>
        <p:blipFill rotWithShape="1">
          <a:blip r:embed="rId3">
            <a:alphaModFix/>
          </a:blip>
          <a:srcRect b="0" l="0" r="0" t="0"/>
          <a:stretch/>
        </p:blipFill>
        <p:spPr>
          <a:xfrm>
            <a:off x="381000" y="1343025"/>
            <a:ext cx="6324600" cy="5476874"/>
          </a:xfrm>
          <a:prstGeom prst="rect">
            <a:avLst/>
          </a:prstGeom>
          <a:noFill/>
          <a:ln>
            <a:noFill/>
          </a:ln>
        </p:spPr>
      </p:pic>
      <p:sp>
        <p:nvSpPr>
          <p:cNvPr id="1227" name="Shape 1227"/>
          <p:cNvSpPr/>
          <p:nvPr/>
        </p:nvSpPr>
        <p:spPr>
          <a:xfrm>
            <a:off x="3200400" y="4686300"/>
            <a:ext cx="1042986" cy="990599"/>
          </a:xfrm>
          <a:custGeom>
            <a:pathLst>
              <a:path extrusionOk="0" h="120000" w="120000">
                <a:moveTo>
                  <a:pt x="26301" y="0"/>
                </a:moveTo>
                <a:lnTo>
                  <a:pt x="0" y="120000"/>
                </a:lnTo>
                <a:lnTo>
                  <a:pt x="113972" y="110769"/>
                </a:lnTo>
                <a:cubicBezTo>
                  <a:pt x="96073" y="26730"/>
                  <a:pt x="120000" y="40961"/>
                  <a:pt x="94063" y="26346"/>
                </a:cubicBezTo>
                <a:lnTo>
                  <a:pt x="43835" y="0"/>
                </a:lnTo>
                <a:lnTo>
                  <a:pt x="17534" y="9230"/>
                </a:lnTo>
              </a:path>
            </a:pathLst>
          </a:custGeom>
          <a:solidFill>
            <a:srgbClr val="E7E7D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28" name="Shape 1228"/>
          <p:cNvSpPr/>
          <p:nvPr/>
        </p:nvSpPr>
        <p:spPr>
          <a:xfrm>
            <a:off x="3733800" y="4062412"/>
            <a:ext cx="228600" cy="228600"/>
          </a:xfrm>
          <a:prstGeom prst="ellipse">
            <a:avLst/>
          </a:prstGeom>
          <a:solidFill>
            <a:srgbClr val="E7E7D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229" name="Shape 1229"/>
          <p:cNvGrpSpPr/>
          <p:nvPr/>
        </p:nvGrpSpPr>
        <p:grpSpPr>
          <a:xfrm>
            <a:off x="2108200" y="1371600"/>
            <a:ext cx="6934199" cy="914400"/>
            <a:chOff x="2108200" y="1371600"/>
            <a:chExt cx="6934199" cy="914400"/>
          </a:xfrm>
        </p:grpSpPr>
        <p:sp>
          <p:nvSpPr>
            <p:cNvPr id="1230" name="Shape 1230"/>
            <p:cNvSpPr txBox="1"/>
            <p:nvPr/>
          </p:nvSpPr>
          <p:spPr>
            <a:xfrm>
              <a:off x="2108200" y="1371600"/>
              <a:ext cx="6934199" cy="9144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231" name="Shape 1231"/>
            <p:cNvGrpSpPr/>
            <p:nvPr/>
          </p:nvGrpSpPr>
          <p:grpSpPr>
            <a:xfrm>
              <a:off x="2282825" y="1465262"/>
              <a:ext cx="6573837" cy="727074"/>
              <a:chOff x="2282825" y="1465262"/>
              <a:chExt cx="6573837" cy="727074"/>
            </a:xfrm>
          </p:grpSpPr>
          <p:sp>
            <p:nvSpPr>
              <p:cNvPr id="1232" name="Shape 1232"/>
              <p:cNvSpPr txBox="1"/>
              <p:nvPr/>
            </p:nvSpPr>
            <p:spPr>
              <a:xfrm>
                <a:off x="2282825" y="1584325"/>
                <a:ext cx="8000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CO</a:t>
                </a:r>
                <a:r>
                  <a:rPr b="1" baseline="-25000" i="0" lang="en-US" sz="2600" u="none" cap="none" strike="noStrike">
                    <a:solidFill>
                      <a:srgbClr val="CC0000"/>
                    </a:solidFill>
                    <a:latin typeface="Arial"/>
                    <a:ea typeface="Arial"/>
                    <a:cs typeface="Arial"/>
                    <a:sym typeface="Arial"/>
                  </a:rPr>
                  <a:t>2</a:t>
                </a:r>
              </a:p>
            </p:txBody>
          </p:sp>
          <p:sp>
            <p:nvSpPr>
              <p:cNvPr id="1233" name="Shape 1233"/>
              <p:cNvSpPr txBox="1"/>
              <p:nvPr/>
            </p:nvSpPr>
            <p:spPr>
              <a:xfrm>
                <a:off x="3494087" y="1584325"/>
                <a:ext cx="8000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H</a:t>
                </a:r>
                <a:r>
                  <a:rPr b="1" baseline="-25000" i="0" lang="en-US" sz="2600" u="none" cap="none" strike="noStrike">
                    <a:solidFill>
                      <a:srgbClr val="CC0000"/>
                    </a:solidFill>
                    <a:latin typeface="Arial"/>
                    <a:ea typeface="Arial"/>
                    <a:cs typeface="Arial"/>
                    <a:sym typeface="Arial"/>
                  </a:rPr>
                  <a:t>2</a:t>
                </a:r>
                <a:r>
                  <a:rPr b="1" baseline="0" i="0" lang="en-US" sz="2600" u="none" cap="none" strike="noStrike">
                    <a:solidFill>
                      <a:srgbClr val="CC0000"/>
                    </a:solidFill>
                    <a:latin typeface="Arial"/>
                    <a:ea typeface="Arial"/>
                    <a:cs typeface="Arial"/>
                    <a:sym typeface="Arial"/>
                  </a:rPr>
                  <a:t>O</a:t>
                </a:r>
              </a:p>
            </p:txBody>
          </p:sp>
          <p:sp>
            <p:nvSpPr>
              <p:cNvPr id="1234" name="Shape 1234"/>
              <p:cNvSpPr txBox="1"/>
              <p:nvPr/>
            </p:nvSpPr>
            <p:spPr>
              <a:xfrm>
                <a:off x="6527800" y="1584325"/>
                <a:ext cx="139858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C</a:t>
                </a:r>
                <a:r>
                  <a:rPr b="1" baseline="-25000" i="0" lang="en-US" sz="2600" u="none" cap="none" strike="noStrike">
                    <a:solidFill>
                      <a:srgbClr val="CC0000"/>
                    </a:solidFill>
                    <a:latin typeface="Arial"/>
                    <a:ea typeface="Arial"/>
                    <a:cs typeface="Arial"/>
                    <a:sym typeface="Arial"/>
                  </a:rPr>
                  <a:t>6</a:t>
                </a:r>
                <a:r>
                  <a:rPr b="1" baseline="0" i="0" lang="en-US" sz="2600" u="none" cap="none" strike="noStrike">
                    <a:solidFill>
                      <a:srgbClr val="CC0000"/>
                    </a:solidFill>
                    <a:latin typeface="Arial"/>
                    <a:ea typeface="Arial"/>
                    <a:cs typeface="Arial"/>
                    <a:sym typeface="Arial"/>
                  </a:rPr>
                  <a:t>H</a:t>
                </a:r>
                <a:r>
                  <a:rPr b="1" baseline="-25000" i="0" lang="en-US" sz="2600" u="none" cap="none" strike="noStrike">
                    <a:solidFill>
                      <a:srgbClr val="CC0000"/>
                    </a:solidFill>
                    <a:latin typeface="Arial"/>
                    <a:ea typeface="Arial"/>
                    <a:cs typeface="Arial"/>
                    <a:sym typeface="Arial"/>
                  </a:rPr>
                  <a:t>12</a:t>
                </a:r>
                <a:r>
                  <a:rPr b="1" baseline="0" i="0" lang="en-US" sz="2600" u="none" cap="none" strike="noStrike">
                    <a:solidFill>
                      <a:srgbClr val="CC0000"/>
                    </a:solidFill>
                    <a:latin typeface="Arial"/>
                    <a:ea typeface="Arial"/>
                    <a:cs typeface="Arial"/>
                    <a:sym typeface="Arial"/>
                  </a:rPr>
                  <a:t>O</a:t>
                </a:r>
                <a:r>
                  <a:rPr b="1" baseline="-25000" i="0" lang="en-US" sz="2600" u="none" cap="none" strike="noStrike">
                    <a:solidFill>
                      <a:srgbClr val="CC0000"/>
                    </a:solidFill>
                    <a:latin typeface="Arial"/>
                    <a:ea typeface="Arial"/>
                    <a:cs typeface="Arial"/>
                    <a:sym typeface="Arial"/>
                  </a:rPr>
                  <a:t>6</a:t>
                </a:r>
              </a:p>
            </p:txBody>
          </p:sp>
          <p:sp>
            <p:nvSpPr>
              <p:cNvPr id="1235" name="Shape 1235"/>
              <p:cNvSpPr txBox="1"/>
              <p:nvPr/>
            </p:nvSpPr>
            <p:spPr>
              <a:xfrm>
                <a:off x="8296275" y="1584325"/>
                <a:ext cx="56038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O</a:t>
                </a:r>
                <a:r>
                  <a:rPr b="1" baseline="-25000" i="0" lang="en-US" sz="2600" u="none" cap="none" strike="noStrike">
                    <a:solidFill>
                      <a:srgbClr val="CC0000"/>
                    </a:solidFill>
                    <a:latin typeface="Arial"/>
                    <a:ea typeface="Arial"/>
                    <a:cs typeface="Arial"/>
                    <a:sym typeface="Arial"/>
                  </a:rPr>
                  <a:t>2</a:t>
                </a:r>
              </a:p>
            </p:txBody>
          </p:sp>
          <p:sp>
            <p:nvSpPr>
              <p:cNvPr id="1236" name="Shape 1236"/>
              <p:cNvSpPr txBox="1"/>
              <p:nvPr/>
            </p:nvSpPr>
            <p:spPr>
              <a:xfrm>
                <a:off x="4706937" y="1465262"/>
                <a:ext cx="1266825" cy="72707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light</a:t>
                </a:r>
              </a:p>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energy</a:t>
                </a:r>
              </a:p>
            </p:txBody>
          </p:sp>
          <p:sp>
            <p:nvSpPr>
              <p:cNvPr id="1237" name="Shape 1237"/>
              <p:cNvSpPr txBox="1"/>
              <p:nvPr/>
            </p:nvSpPr>
            <p:spPr>
              <a:xfrm>
                <a:off x="5991225" y="1554162"/>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1238" name="Shape 1238"/>
              <p:cNvSpPr txBox="1"/>
              <p:nvPr/>
            </p:nvSpPr>
            <p:spPr>
              <a:xfrm>
                <a:off x="3100386" y="1584325"/>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239" name="Shape 1239"/>
              <p:cNvSpPr txBox="1"/>
              <p:nvPr/>
            </p:nvSpPr>
            <p:spPr>
              <a:xfrm>
                <a:off x="7900986" y="1584325"/>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240" name="Shape 1240"/>
              <p:cNvSpPr txBox="1"/>
              <p:nvPr/>
            </p:nvSpPr>
            <p:spPr>
              <a:xfrm>
                <a:off x="4313237" y="1584325"/>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grpSp>
      </p:grpSp>
      <p:sp>
        <p:nvSpPr>
          <p:cNvPr id="1241" name="Shape 1241"/>
          <p:cNvSpPr txBox="1"/>
          <p:nvPr/>
        </p:nvSpPr>
        <p:spPr>
          <a:xfrm>
            <a:off x="4343400" y="3978275"/>
            <a:ext cx="1276349" cy="91598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Sugar</a:t>
            </a:r>
            <a:br>
              <a:rPr b="1" baseline="0" i="0" lang="en-US" sz="1800" u="none" cap="none" strike="noStrike">
                <a:solidFill>
                  <a:srgbClr val="0F116A"/>
                </a:solidFill>
                <a:latin typeface="Arial"/>
                <a:ea typeface="Arial"/>
                <a:cs typeface="Arial"/>
                <a:sym typeface="Arial"/>
              </a:rPr>
            </a:br>
            <a:r>
              <a:rPr b="1" baseline="0" i="0" lang="en-US" sz="1800" u="none" cap="none" strike="noStrike">
                <a:solidFill>
                  <a:srgbClr val="0F116A"/>
                </a:solidFill>
                <a:latin typeface="Arial"/>
                <a:ea typeface="Arial"/>
                <a:cs typeface="Arial"/>
                <a:sym typeface="Arial"/>
              </a:rPr>
              <a:t>Building</a:t>
            </a:r>
          </a:p>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Reactions</a:t>
            </a:r>
          </a:p>
        </p:txBody>
      </p:sp>
      <p:sp>
        <p:nvSpPr>
          <p:cNvPr id="1242" name="Shape 1242"/>
          <p:cNvSpPr txBox="1"/>
          <p:nvPr/>
        </p:nvSpPr>
        <p:spPr>
          <a:xfrm>
            <a:off x="2216150" y="4011612"/>
            <a:ext cx="1276349" cy="91598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Energy </a:t>
            </a:r>
            <a:br>
              <a:rPr b="1" baseline="0" i="0" lang="en-US" sz="1800" u="none" cap="none" strike="noStrike">
                <a:solidFill>
                  <a:srgbClr val="0F116A"/>
                </a:solidFill>
                <a:latin typeface="Arial"/>
                <a:ea typeface="Arial"/>
                <a:cs typeface="Arial"/>
                <a:sym typeface="Arial"/>
              </a:rPr>
            </a:br>
            <a:r>
              <a:rPr b="1" baseline="0" i="0" lang="en-US" sz="1800" u="none" cap="none" strike="noStrike">
                <a:solidFill>
                  <a:srgbClr val="0F116A"/>
                </a:solidFill>
                <a:latin typeface="Arial"/>
                <a:ea typeface="Arial"/>
                <a:cs typeface="Arial"/>
                <a:sym typeface="Arial"/>
              </a:rPr>
              <a:t>Building</a:t>
            </a:r>
          </a:p>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Reactions</a:t>
            </a:r>
          </a:p>
        </p:txBody>
      </p:sp>
      <p:sp>
        <p:nvSpPr>
          <p:cNvPr id="1243" name="Shape 1243"/>
          <p:cNvSpPr txBox="1"/>
          <p:nvPr/>
        </p:nvSpPr>
        <p:spPr>
          <a:xfrm>
            <a:off x="5815012" y="2438400"/>
            <a:ext cx="3328986" cy="1920875"/>
          </a:xfrm>
          <a:prstGeom prst="rect">
            <a:avLst/>
          </a:prstGeom>
          <a:solidFill>
            <a:schemeClr val="lt1">
              <a:alpha val="49803"/>
            </a:schemeClr>
          </a:solidFill>
          <a:ln>
            <a:noFill/>
          </a:ln>
        </p:spPr>
        <p:txBody>
          <a:bodyPr anchorCtr="0" anchor="t" bIns="45700" lIns="0" rIns="0" tIns="45700">
            <a:noAutofit/>
          </a:bodyPr>
          <a:lstStyle/>
          <a:p>
            <a:pPr indent="0" lvl="0" marL="0" marR="0" rtl="0" algn="l">
              <a:lnSpc>
                <a:spcPct val="100000"/>
              </a:lnSpc>
              <a:spcBef>
                <a:spcPts val="0"/>
              </a:spcBef>
              <a:spcAft>
                <a:spcPts val="0"/>
              </a:spcAft>
              <a:buClr>
                <a:srgbClr val="008000"/>
              </a:buClr>
              <a:buSzPct val="25000"/>
              <a:buFont typeface="Arial"/>
              <a:buNone/>
            </a:pPr>
            <a:r>
              <a:rPr b="1" baseline="0" i="0" lang="en-US" sz="3000" u="sng" cap="none" strike="noStrike">
                <a:solidFill>
                  <a:srgbClr val="008000"/>
                </a:solidFill>
                <a:latin typeface="Arial"/>
                <a:ea typeface="Arial"/>
                <a:cs typeface="Arial"/>
                <a:sym typeface="Arial"/>
              </a:rPr>
              <a:t>Plants make both:</a:t>
            </a:r>
          </a:p>
          <a:p>
            <a:pPr indent="-227011" lvl="1" marL="341312" marR="0" rtl="0" algn="l">
              <a:lnSpc>
                <a:spcPct val="100000"/>
              </a:lnSpc>
              <a:spcBef>
                <a:spcPts val="0"/>
              </a:spcBef>
              <a:spcAft>
                <a:spcPts val="0"/>
              </a:spcAft>
              <a:buClr>
                <a:srgbClr val="000080"/>
              </a:buClr>
              <a:buSzPct val="100000"/>
              <a:buFont typeface="Noto Symbol"/>
              <a:buChar char="▪"/>
            </a:pPr>
            <a:r>
              <a:rPr b="1" baseline="0" i="0" lang="en-US" sz="3000" u="sng" cap="none" strike="noStrike">
                <a:solidFill>
                  <a:srgbClr val="CC0000"/>
                </a:solidFill>
                <a:latin typeface="Arial"/>
                <a:ea typeface="Arial"/>
                <a:cs typeface="Arial"/>
                <a:sym typeface="Arial"/>
              </a:rPr>
              <a:t>energy</a:t>
            </a:r>
          </a:p>
          <a:p>
            <a:pPr indent="-241300" lvl="2" marL="685800" marR="0" rtl="0" algn="l">
              <a:lnSpc>
                <a:spcPct val="100000"/>
              </a:lnSpc>
              <a:spcBef>
                <a:spcPts val="0"/>
              </a:spcBef>
              <a:spcAft>
                <a:spcPts val="0"/>
              </a:spcAft>
              <a:buClr>
                <a:srgbClr val="000080"/>
              </a:buClr>
              <a:buSzPct val="100000"/>
              <a:buFont typeface="Noto Symbol"/>
              <a:buChar char="▪"/>
            </a:pPr>
            <a:r>
              <a:rPr b="1" baseline="0" i="0" lang="en-US" sz="3000" u="sng" cap="none" strike="noStrike">
                <a:solidFill>
                  <a:srgbClr val="CC0000"/>
                </a:solidFill>
                <a:latin typeface="Arial"/>
                <a:ea typeface="Arial"/>
                <a:cs typeface="Arial"/>
                <a:sym typeface="Arial"/>
              </a:rPr>
              <a:t>ATP &amp; NADPH</a:t>
            </a:r>
          </a:p>
          <a:p>
            <a:pPr indent="-227011" lvl="1" marL="341312" marR="0" rtl="0" algn="l">
              <a:lnSpc>
                <a:spcPct val="100000"/>
              </a:lnSpc>
              <a:spcBef>
                <a:spcPts val="0"/>
              </a:spcBef>
              <a:spcAft>
                <a:spcPts val="0"/>
              </a:spcAft>
              <a:buClr>
                <a:srgbClr val="000080"/>
              </a:buClr>
              <a:buSzPct val="100000"/>
              <a:buFont typeface="Noto Symbol"/>
              <a:buChar char="▪"/>
            </a:pPr>
            <a:r>
              <a:rPr b="1" baseline="0" i="0" lang="en-US" sz="3000" u="sng" cap="none" strike="noStrike">
                <a:solidFill>
                  <a:srgbClr val="CC0000"/>
                </a:solidFill>
                <a:latin typeface="Arial"/>
                <a:ea typeface="Arial"/>
                <a:cs typeface="Arial"/>
                <a:sym typeface="Arial"/>
              </a:rPr>
              <a:t>sugars</a:t>
            </a:r>
          </a:p>
        </p:txBody>
      </p:sp>
      <p:grpSp>
        <p:nvGrpSpPr>
          <p:cNvPr id="1244" name="Shape 1244"/>
          <p:cNvGrpSpPr/>
          <p:nvPr/>
        </p:nvGrpSpPr>
        <p:grpSpPr>
          <a:xfrm>
            <a:off x="574675" y="2514600"/>
            <a:ext cx="1352550" cy="946150"/>
            <a:chOff x="963612" y="2720975"/>
            <a:chExt cx="1352550" cy="946150"/>
          </a:xfrm>
        </p:grpSpPr>
        <p:sp>
          <p:nvSpPr>
            <p:cNvPr id="1245" name="Shape 1245"/>
            <p:cNvSpPr/>
            <p:nvPr/>
          </p:nvSpPr>
          <p:spPr>
            <a:xfrm>
              <a:off x="963612" y="2720975"/>
              <a:ext cx="1352550" cy="946150"/>
            </a:xfrm>
            <a:prstGeom prst="star16">
              <a:avLst>
                <a:gd fmla="val 37500"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46" name="Shape 1246"/>
            <p:cNvSpPr txBox="1"/>
            <p:nvPr/>
          </p:nvSpPr>
          <p:spPr>
            <a:xfrm>
              <a:off x="1060450" y="2971800"/>
              <a:ext cx="10731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sunlight</a:t>
              </a:r>
            </a:p>
          </p:txBody>
        </p:sp>
      </p:grpSp>
      <p:sp>
        <p:nvSpPr>
          <p:cNvPr id="1247" name="Shape 1247"/>
          <p:cNvSpPr txBox="1"/>
          <p:nvPr/>
        </p:nvSpPr>
        <p:spPr>
          <a:xfrm>
            <a:off x="2574925" y="6388100"/>
            <a:ext cx="446086"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O</a:t>
            </a:r>
            <a:r>
              <a:rPr b="1" baseline="-25000" i="0" lang="en-US" sz="1800" u="none" cap="none" strike="noStrike">
                <a:solidFill>
                  <a:schemeClr val="lt1"/>
                </a:solidFill>
                <a:latin typeface="Arial"/>
                <a:ea typeface="Arial"/>
                <a:cs typeface="Arial"/>
                <a:sym typeface="Arial"/>
              </a:rPr>
              <a:t>2</a:t>
            </a:r>
          </a:p>
        </p:txBody>
      </p:sp>
      <p:sp>
        <p:nvSpPr>
          <p:cNvPr id="1248" name="Shape 1248"/>
          <p:cNvSpPr txBox="1"/>
          <p:nvPr/>
        </p:nvSpPr>
        <p:spPr>
          <a:xfrm>
            <a:off x="2509836" y="2443161"/>
            <a:ext cx="611187"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H</a:t>
            </a:r>
            <a:r>
              <a:rPr b="1" baseline="-25000" i="0" lang="en-US" sz="1800" u="none" cap="none" strike="noStrike">
                <a:solidFill>
                  <a:srgbClr val="0F116A"/>
                </a:solidFill>
                <a:latin typeface="Arial"/>
                <a:ea typeface="Arial"/>
                <a:cs typeface="Arial"/>
                <a:sym typeface="Arial"/>
              </a:rPr>
              <a:t>2</a:t>
            </a:r>
            <a:r>
              <a:rPr b="1" baseline="0" i="0" lang="en-US" sz="1800" u="none" cap="none" strike="noStrike">
                <a:solidFill>
                  <a:srgbClr val="0F116A"/>
                </a:solidFill>
                <a:latin typeface="Arial"/>
                <a:ea typeface="Arial"/>
                <a:cs typeface="Arial"/>
                <a:sym typeface="Arial"/>
              </a:rPr>
              <a:t>O</a:t>
            </a:r>
          </a:p>
        </p:txBody>
      </p:sp>
      <p:sp>
        <p:nvSpPr>
          <p:cNvPr id="1249" name="Shape 1249"/>
          <p:cNvSpPr txBox="1"/>
          <p:nvPr/>
        </p:nvSpPr>
        <p:spPr>
          <a:xfrm>
            <a:off x="4524375" y="6353175"/>
            <a:ext cx="93345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sugars</a:t>
            </a:r>
          </a:p>
        </p:txBody>
      </p:sp>
      <p:sp>
        <p:nvSpPr>
          <p:cNvPr id="1250" name="Shape 1250"/>
          <p:cNvSpPr txBox="1"/>
          <p:nvPr/>
        </p:nvSpPr>
        <p:spPr>
          <a:xfrm>
            <a:off x="4708525" y="2452686"/>
            <a:ext cx="611187"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800" u="none" cap="none" strike="noStrike">
                <a:solidFill>
                  <a:schemeClr val="lt1"/>
                </a:solidFill>
                <a:latin typeface="Arial"/>
                <a:ea typeface="Arial"/>
                <a:cs typeface="Arial"/>
                <a:sym typeface="Arial"/>
              </a:rPr>
              <a:t>CO</a:t>
            </a:r>
            <a:r>
              <a:rPr b="1" baseline="-25000" i="0" lang="en-US" sz="1800" u="none" cap="none" strike="noStrike">
                <a:solidFill>
                  <a:srgbClr val="0F116A"/>
                </a:solidFill>
                <a:latin typeface="Arial"/>
                <a:ea typeface="Arial"/>
                <a:cs typeface="Arial"/>
                <a:sym typeface="Arial"/>
              </a:rPr>
              <a:t>2</a:t>
            </a:r>
          </a:p>
        </p:txBody>
      </p:sp>
      <p:sp>
        <p:nvSpPr>
          <p:cNvPr id="1251" name="Shape 1251"/>
          <p:cNvSpPr/>
          <p:nvPr/>
        </p:nvSpPr>
        <p:spPr>
          <a:xfrm>
            <a:off x="2925575" y="3319450"/>
            <a:ext cx="1598699" cy="450899"/>
          </a:xfrm>
          <a:prstGeom prst="ellipse">
            <a:avLst/>
          </a:prstGeom>
          <a:solidFill>
            <a:srgbClr val="FFCC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660000"/>
              </a:buClr>
              <a:buSzPct val="25000"/>
              <a:buFont typeface="Arial"/>
              <a:buNone/>
            </a:pPr>
            <a:r>
              <a:rPr b="1" baseline="0" i="0" lang="en-US" sz="1800" u="none" cap="none" strike="noStrike">
                <a:solidFill>
                  <a:srgbClr val="660000"/>
                </a:solidFill>
                <a:latin typeface="Arial"/>
                <a:ea typeface="Arial"/>
                <a:cs typeface="Arial"/>
                <a:sym typeface="Arial"/>
              </a:rPr>
              <a:t>ADP</a:t>
            </a:r>
          </a:p>
        </p:txBody>
      </p:sp>
      <p:sp>
        <p:nvSpPr>
          <p:cNvPr id="1252" name="Shape 1252"/>
          <p:cNvSpPr/>
          <p:nvPr/>
        </p:nvSpPr>
        <p:spPr>
          <a:xfrm>
            <a:off x="3055950" y="5346700"/>
            <a:ext cx="1598723" cy="498473"/>
          </a:xfrm>
          <a:prstGeom prst="irregularSeal1">
            <a:avLst/>
          </a:prstGeom>
          <a:solidFill>
            <a:srgbClr val="CC00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2400" u="none" cap="none" strike="noStrike">
                <a:solidFill>
                  <a:srgbClr val="FFEA18"/>
                </a:solidFill>
                <a:latin typeface="Arial"/>
                <a:ea typeface="Arial"/>
                <a:cs typeface="Arial"/>
                <a:sym typeface="Arial"/>
              </a:rPr>
              <a:t>ATP</a:t>
            </a:r>
          </a:p>
        </p:txBody>
      </p:sp>
      <p:sp>
        <p:nvSpPr>
          <p:cNvPr id="1253" name="Shape 1253"/>
          <p:cNvSpPr/>
          <p:nvPr/>
        </p:nvSpPr>
        <p:spPr>
          <a:xfrm>
            <a:off x="2925575" y="4784725"/>
            <a:ext cx="1598699" cy="498599"/>
          </a:xfrm>
          <a:prstGeom prst="ellipse">
            <a:avLst/>
          </a:prstGeom>
          <a:solidFill>
            <a:srgbClr val="FFEA18"/>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000" u="none" cap="none" strike="noStrike">
                <a:solidFill>
                  <a:srgbClr val="000000"/>
                </a:solidFill>
                <a:latin typeface="Arial"/>
                <a:ea typeface="Arial"/>
                <a:cs typeface="Arial"/>
                <a:sym typeface="Arial"/>
              </a:rPr>
              <a:t>NADPH</a:t>
            </a:r>
          </a:p>
        </p:txBody>
      </p:sp>
      <p:sp>
        <p:nvSpPr>
          <p:cNvPr id="1254" name="Shape 1254"/>
          <p:cNvSpPr/>
          <p:nvPr/>
        </p:nvSpPr>
        <p:spPr>
          <a:xfrm>
            <a:off x="3106750" y="3906825"/>
            <a:ext cx="1276199" cy="498599"/>
          </a:xfrm>
          <a:prstGeom prst="ellipse">
            <a:avLst/>
          </a:prstGeom>
          <a:solidFill>
            <a:srgbClr val="FFEA18"/>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000" u="none" cap="none" strike="noStrike">
                <a:solidFill>
                  <a:srgbClr val="000000"/>
                </a:solidFill>
                <a:latin typeface="Arial"/>
                <a:ea typeface="Arial"/>
                <a:cs typeface="Arial"/>
                <a:sym typeface="Arial"/>
              </a:rPr>
              <a:t>NADP</a:t>
            </a:r>
          </a:p>
        </p:txBody>
      </p:sp>
      <p:sp>
        <p:nvSpPr>
          <p:cNvPr id="1255" name="Shape 1255"/>
          <p:cNvSpPr/>
          <p:nvPr/>
        </p:nvSpPr>
        <p:spPr>
          <a:xfrm>
            <a:off x="920750" y="5710237"/>
            <a:ext cx="1695450" cy="935037"/>
          </a:xfrm>
          <a:custGeom>
            <a:pathLst>
              <a:path extrusionOk="0" h="120000" w="120000">
                <a:moveTo>
                  <a:pt x="120000" y="120000"/>
                </a:moveTo>
                <a:cubicBezTo>
                  <a:pt x="107812" y="115582"/>
                  <a:pt x="95625" y="111165"/>
                  <a:pt x="93046" y="103803"/>
                </a:cubicBezTo>
                <a:cubicBezTo>
                  <a:pt x="90468" y="96441"/>
                  <a:pt x="107343" y="76564"/>
                  <a:pt x="104296" y="75828"/>
                </a:cubicBezTo>
                <a:cubicBezTo>
                  <a:pt x="101250" y="75092"/>
                  <a:pt x="78281" y="101226"/>
                  <a:pt x="75234" y="98650"/>
                </a:cubicBezTo>
                <a:cubicBezTo>
                  <a:pt x="72187" y="96073"/>
                  <a:pt x="90468" y="62576"/>
                  <a:pt x="86484" y="60000"/>
                </a:cubicBezTo>
                <a:cubicBezTo>
                  <a:pt x="82500" y="57423"/>
                  <a:pt x="54843" y="85766"/>
                  <a:pt x="51562" y="82822"/>
                </a:cubicBezTo>
                <a:cubicBezTo>
                  <a:pt x="48281" y="79877"/>
                  <a:pt x="71484" y="44539"/>
                  <a:pt x="67265" y="42331"/>
                </a:cubicBezTo>
                <a:cubicBezTo>
                  <a:pt x="63046" y="40122"/>
                  <a:pt x="30234" y="72515"/>
                  <a:pt x="25781" y="68834"/>
                </a:cubicBezTo>
                <a:cubicBezTo>
                  <a:pt x="21328" y="65153"/>
                  <a:pt x="44531" y="32392"/>
                  <a:pt x="40312" y="20981"/>
                </a:cubicBezTo>
                <a:cubicBezTo>
                  <a:pt x="36093" y="9570"/>
                  <a:pt x="18046" y="4785"/>
                  <a:pt x="0" y="0"/>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0" name="Shape 1260"/>
        <p:cNvGrpSpPr/>
        <p:nvPr/>
      </p:nvGrpSpPr>
      <p:grpSpPr>
        <a:xfrm>
          <a:off x="0" y="0"/>
          <a:ext cx="0" cy="0"/>
          <a:chOff x="0" y="0"/>
          <a:chExt cx="0" cy="0"/>
        </a:xfrm>
      </p:grpSpPr>
      <p:sp>
        <p:nvSpPr>
          <p:cNvPr id="1261" name="Shape 1261"/>
          <p:cNvSpPr/>
          <p:nvPr/>
        </p:nvSpPr>
        <p:spPr>
          <a:xfrm rot="-6540000">
            <a:off x="-26193" y="3018631"/>
            <a:ext cx="1014412" cy="387349"/>
          </a:xfrm>
          <a:custGeom>
            <a:pathLst>
              <a:path extrusionOk="0" h="120000" w="120000">
                <a:moveTo>
                  <a:pt x="0" y="94426"/>
                </a:moveTo>
                <a:lnTo>
                  <a:pt x="36056" y="120000"/>
                </a:lnTo>
                <a:lnTo>
                  <a:pt x="36056" y="47213"/>
                </a:lnTo>
                <a:lnTo>
                  <a:pt x="63098" y="65901"/>
                </a:lnTo>
                <a:lnTo>
                  <a:pt x="63098" y="0"/>
                </a:lnTo>
                <a:cubicBezTo>
                  <a:pt x="111924" y="33934"/>
                  <a:pt x="92582" y="26557"/>
                  <a:pt x="120000" y="34918"/>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62" name="Shape 1262"/>
          <p:cNvSpPr/>
          <p:nvPr/>
        </p:nvSpPr>
        <p:spPr>
          <a:xfrm flipH="1" rot="6720000">
            <a:off x="8062118" y="3020217"/>
            <a:ext cx="1014412" cy="387349"/>
          </a:xfrm>
          <a:custGeom>
            <a:pathLst>
              <a:path extrusionOk="0" h="120000" w="120000">
                <a:moveTo>
                  <a:pt x="0" y="94426"/>
                </a:moveTo>
                <a:lnTo>
                  <a:pt x="36056" y="120000"/>
                </a:lnTo>
                <a:lnTo>
                  <a:pt x="36056" y="47213"/>
                </a:lnTo>
                <a:lnTo>
                  <a:pt x="63098" y="65901"/>
                </a:lnTo>
                <a:lnTo>
                  <a:pt x="63098" y="0"/>
                </a:lnTo>
                <a:cubicBezTo>
                  <a:pt x="111924" y="33934"/>
                  <a:pt x="92582" y="26557"/>
                  <a:pt x="120000" y="34918"/>
                </a:cubicBezTo>
              </a:path>
            </a:pathLst>
          </a:custGeom>
          <a:noFill/>
          <a:ln cap="flat" cmpd="sng" w="381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263" name="Shape 1263"/>
          <p:cNvGrpSpPr/>
          <p:nvPr/>
        </p:nvGrpSpPr>
        <p:grpSpPr>
          <a:xfrm>
            <a:off x="1396999" y="3025775"/>
            <a:ext cx="1423987" cy="1417636"/>
            <a:chOff x="2198686" y="2987675"/>
            <a:chExt cx="1423987" cy="1417636"/>
          </a:xfrm>
        </p:grpSpPr>
        <p:pic>
          <p:nvPicPr>
            <p:cNvPr id="1264" name="Shape 1264"/>
            <p:cNvPicPr preferRelativeResize="0"/>
            <p:nvPr/>
          </p:nvPicPr>
          <p:blipFill rotWithShape="1">
            <a:blip r:embed="rId3">
              <a:alphaModFix/>
            </a:blip>
            <a:srcRect b="0" l="0" r="0" t="0"/>
            <a:stretch/>
          </p:blipFill>
          <p:spPr>
            <a:xfrm>
              <a:off x="2198686" y="2987675"/>
              <a:ext cx="1423987" cy="1417636"/>
            </a:xfrm>
            <a:prstGeom prst="rect">
              <a:avLst/>
            </a:prstGeom>
            <a:noFill/>
            <a:ln>
              <a:noFill/>
            </a:ln>
          </p:spPr>
        </p:pic>
        <p:sp>
          <p:nvSpPr>
            <p:cNvPr id="1265" name="Shape 1265"/>
            <p:cNvSpPr txBox="1"/>
            <p:nvPr/>
          </p:nvSpPr>
          <p:spPr>
            <a:xfrm>
              <a:off x="2500311" y="3594100"/>
              <a:ext cx="8000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H</a:t>
              </a:r>
              <a:r>
                <a:rPr b="1" baseline="-25000" i="0" lang="en-US" sz="2600" u="none" cap="none" strike="noStrike">
                  <a:solidFill>
                    <a:srgbClr val="000000"/>
                  </a:solidFill>
                  <a:latin typeface="Arial"/>
                  <a:ea typeface="Arial"/>
                  <a:cs typeface="Arial"/>
                  <a:sym typeface="Arial"/>
                </a:rPr>
                <a:t>2</a:t>
              </a:r>
              <a:r>
                <a:rPr b="1" baseline="0" i="0" lang="en-US" sz="2600" u="none" cap="none" strike="noStrike">
                  <a:solidFill>
                    <a:srgbClr val="000000"/>
                  </a:solidFill>
                  <a:latin typeface="Arial"/>
                  <a:ea typeface="Arial"/>
                  <a:cs typeface="Arial"/>
                  <a:sym typeface="Arial"/>
                </a:rPr>
                <a:t>O</a:t>
              </a:r>
            </a:p>
          </p:txBody>
        </p:sp>
      </p:grpSp>
      <p:sp>
        <p:nvSpPr>
          <p:cNvPr id="1266" name="Shape 1266"/>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Energy cycle</a:t>
            </a:r>
          </a:p>
        </p:txBody>
      </p:sp>
      <p:sp>
        <p:nvSpPr>
          <p:cNvPr id="1267" name="Shape 1267"/>
          <p:cNvSpPr/>
          <p:nvPr/>
        </p:nvSpPr>
        <p:spPr>
          <a:xfrm>
            <a:off x="3017836" y="2168525"/>
            <a:ext cx="3078162" cy="600075"/>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Photosynthesis</a:t>
            </a:r>
          </a:p>
        </p:txBody>
      </p:sp>
      <p:sp>
        <p:nvSpPr>
          <p:cNvPr id="1268" name="Shape 1268"/>
          <p:cNvSpPr/>
          <p:nvPr/>
        </p:nvSpPr>
        <p:spPr>
          <a:xfrm>
            <a:off x="2635250" y="4883150"/>
            <a:ext cx="3840161" cy="600075"/>
          </a:xfrm>
          <a:prstGeom prst="roundRect">
            <a:avLst>
              <a:gd fmla="val 16667"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Cellular Respiration</a:t>
            </a:r>
          </a:p>
        </p:txBody>
      </p:sp>
      <p:grpSp>
        <p:nvGrpSpPr>
          <p:cNvPr id="1269" name="Shape 1269"/>
          <p:cNvGrpSpPr/>
          <p:nvPr/>
        </p:nvGrpSpPr>
        <p:grpSpPr>
          <a:xfrm>
            <a:off x="2665412" y="320675"/>
            <a:ext cx="1709736" cy="1709736"/>
            <a:chOff x="5881687" y="228600"/>
            <a:chExt cx="1709736" cy="1709736"/>
          </a:xfrm>
        </p:grpSpPr>
        <p:sp>
          <p:nvSpPr>
            <p:cNvPr id="1270" name="Shape 1270"/>
            <p:cNvSpPr/>
            <p:nvPr/>
          </p:nvSpPr>
          <p:spPr>
            <a:xfrm>
              <a:off x="5881687" y="228600"/>
              <a:ext cx="1709736" cy="1709736"/>
            </a:xfrm>
            <a:prstGeom prst="sun">
              <a:avLst>
                <a:gd fmla="val 25000" name="adj"/>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71" name="Shape 1271"/>
            <p:cNvSpPr txBox="1"/>
            <p:nvPr/>
          </p:nvSpPr>
          <p:spPr>
            <a:xfrm>
              <a:off x="6351587" y="800100"/>
              <a:ext cx="771524"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sun</a:t>
              </a:r>
            </a:p>
          </p:txBody>
        </p:sp>
      </p:grpSp>
      <p:sp>
        <p:nvSpPr>
          <p:cNvPr id="1272" name="Shape 1272"/>
          <p:cNvSpPr/>
          <p:nvPr/>
        </p:nvSpPr>
        <p:spPr>
          <a:xfrm>
            <a:off x="3549650" y="1501775"/>
            <a:ext cx="1225550" cy="838199"/>
          </a:xfrm>
          <a:custGeom>
            <a:pathLst>
              <a:path extrusionOk="0" h="120000" w="120000">
                <a:moveTo>
                  <a:pt x="101494" y="58861"/>
                </a:moveTo>
                <a:cubicBezTo>
                  <a:pt x="100877" y="36383"/>
                  <a:pt x="82477" y="18488"/>
                  <a:pt x="60000" y="18488"/>
                </a:cubicBezTo>
                <a:cubicBezTo>
                  <a:pt x="58911" y="18483"/>
                  <a:pt x="57827" y="18527"/>
                  <a:pt x="56744" y="18611"/>
                </a:cubicBezTo>
                <a:lnTo>
                  <a:pt x="55300" y="183"/>
                </a:lnTo>
                <a:cubicBezTo>
                  <a:pt x="56861" y="61"/>
                  <a:pt x="58427" y="-5"/>
                  <a:pt x="60000" y="0"/>
                </a:cubicBezTo>
                <a:cubicBezTo>
                  <a:pt x="92494" y="0"/>
                  <a:pt x="119083" y="25866"/>
                  <a:pt x="119972" y="58350"/>
                </a:cubicBezTo>
                <a:lnTo>
                  <a:pt x="134966" y="57938"/>
                </a:lnTo>
                <a:lnTo>
                  <a:pt x="111400" y="82838"/>
                </a:lnTo>
                <a:lnTo>
                  <a:pt x="86500" y="59272"/>
                </a:lnTo>
                <a:lnTo>
                  <a:pt x="101494" y="58861"/>
                </a:lnTo>
                <a:close/>
              </a:path>
            </a:pathLst>
          </a:custGeom>
          <a:solidFill>
            <a:srgbClr val="CC0000"/>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73" name="Shape 1273"/>
          <p:cNvSpPr/>
          <p:nvPr/>
        </p:nvSpPr>
        <p:spPr>
          <a:xfrm flipH="1" rot="-5400000">
            <a:off x="4133849" y="5113337"/>
            <a:ext cx="1295400" cy="838199"/>
          </a:xfrm>
          <a:custGeom>
            <a:pathLst>
              <a:path extrusionOk="0" h="120000" w="120000">
                <a:moveTo>
                  <a:pt x="98527" y="60000"/>
                </a:moveTo>
                <a:cubicBezTo>
                  <a:pt x="98527" y="38716"/>
                  <a:pt x="81277" y="21472"/>
                  <a:pt x="60000" y="21472"/>
                </a:cubicBezTo>
                <a:cubicBezTo>
                  <a:pt x="58988" y="21466"/>
                  <a:pt x="57983" y="21511"/>
                  <a:pt x="56977" y="21588"/>
                </a:cubicBezTo>
                <a:lnTo>
                  <a:pt x="55300" y="183"/>
                </a:lnTo>
                <a:cubicBezTo>
                  <a:pt x="56861" y="61"/>
                  <a:pt x="58427" y="-5"/>
                  <a:pt x="60000" y="0"/>
                </a:cubicBezTo>
                <a:cubicBezTo>
                  <a:pt x="93133" y="0"/>
                  <a:pt x="119994" y="26861"/>
                  <a:pt x="120000" y="59994"/>
                </a:cubicBezTo>
                <a:lnTo>
                  <a:pt x="120000" y="60000"/>
                </a:lnTo>
                <a:lnTo>
                  <a:pt x="135000" y="60000"/>
                </a:lnTo>
                <a:lnTo>
                  <a:pt x="109266" y="85738"/>
                </a:lnTo>
                <a:lnTo>
                  <a:pt x="83527" y="60000"/>
                </a:lnTo>
                <a:lnTo>
                  <a:pt x="98527" y="60000"/>
                </a:lnTo>
                <a:close/>
              </a:path>
            </a:pathLst>
          </a:custGeom>
          <a:solidFill>
            <a:srgbClr val="CC0000"/>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74" name="Shape 1274"/>
          <p:cNvSpPr/>
          <p:nvPr/>
        </p:nvSpPr>
        <p:spPr>
          <a:xfrm rot="-5400000">
            <a:off x="1676399" y="2514599"/>
            <a:ext cx="1295400" cy="1600199"/>
          </a:xfrm>
          <a:custGeom>
            <a:pathLst>
              <a:path extrusionOk="0" h="120000" w="120000">
                <a:moveTo>
                  <a:pt x="105872" y="59988"/>
                </a:moveTo>
                <a:cubicBezTo>
                  <a:pt x="105872" y="34744"/>
                  <a:pt x="85466" y="14238"/>
                  <a:pt x="60216" y="14122"/>
                </a:cubicBezTo>
                <a:lnTo>
                  <a:pt x="60283" y="0"/>
                </a:lnTo>
                <a:cubicBezTo>
                  <a:pt x="93305" y="155"/>
                  <a:pt x="119994" y="26966"/>
                  <a:pt x="119994" y="59988"/>
                </a:cubicBezTo>
                <a:lnTo>
                  <a:pt x="134994" y="59988"/>
                </a:lnTo>
                <a:lnTo>
                  <a:pt x="112938" y="82050"/>
                </a:lnTo>
                <a:lnTo>
                  <a:pt x="90872" y="59994"/>
                </a:lnTo>
                <a:lnTo>
                  <a:pt x="105872" y="59988"/>
                </a:lnTo>
                <a:close/>
              </a:path>
            </a:pathLst>
          </a:custGeom>
          <a:solidFill>
            <a:srgbClr val="CC0000"/>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75" name="Shape 1275"/>
          <p:cNvSpPr/>
          <p:nvPr/>
        </p:nvSpPr>
        <p:spPr>
          <a:xfrm>
            <a:off x="6324600" y="2514600"/>
            <a:ext cx="1295400" cy="1600199"/>
          </a:xfrm>
          <a:custGeom>
            <a:pathLst>
              <a:path extrusionOk="0" h="120000" w="120000">
                <a:moveTo>
                  <a:pt x="105872" y="59988"/>
                </a:moveTo>
                <a:cubicBezTo>
                  <a:pt x="105872" y="34744"/>
                  <a:pt x="85466" y="14238"/>
                  <a:pt x="60216" y="14122"/>
                </a:cubicBezTo>
                <a:lnTo>
                  <a:pt x="60283" y="0"/>
                </a:lnTo>
                <a:cubicBezTo>
                  <a:pt x="93305" y="155"/>
                  <a:pt x="119994" y="26966"/>
                  <a:pt x="119994" y="59988"/>
                </a:cubicBezTo>
                <a:lnTo>
                  <a:pt x="134994" y="59988"/>
                </a:lnTo>
                <a:lnTo>
                  <a:pt x="112938" y="82050"/>
                </a:lnTo>
                <a:lnTo>
                  <a:pt x="90872" y="59994"/>
                </a:lnTo>
                <a:lnTo>
                  <a:pt x="105872" y="59988"/>
                </a:lnTo>
                <a:close/>
              </a:path>
            </a:pathLst>
          </a:custGeom>
          <a:solidFill>
            <a:srgbClr val="CC0000"/>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76" name="Shape 1276"/>
          <p:cNvSpPr/>
          <p:nvPr/>
        </p:nvSpPr>
        <p:spPr>
          <a:xfrm rot="5400000">
            <a:off x="6172199" y="3733800"/>
            <a:ext cx="1295400" cy="1600199"/>
          </a:xfrm>
          <a:custGeom>
            <a:pathLst>
              <a:path extrusionOk="0" h="120000" w="120000">
                <a:moveTo>
                  <a:pt x="105872" y="59988"/>
                </a:moveTo>
                <a:cubicBezTo>
                  <a:pt x="105872" y="34744"/>
                  <a:pt x="85466" y="14238"/>
                  <a:pt x="60216" y="14122"/>
                </a:cubicBezTo>
                <a:lnTo>
                  <a:pt x="60283" y="0"/>
                </a:lnTo>
                <a:cubicBezTo>
                  <a:pt x="93305" y="155"/>
                  <a:pt x="119994" y="26966"/>
                  <a:pt x="119994" y="59988"/>
                </a:cubicBezTo>
                <a:lnTo>
                  <a:pt x="134994" y="59988"/>
                </a:lnTo>
                <a:lnTo>
                  <a:pt x="112938" y="82050"/>
                </a:lnTo>
                <a:lnTo>
                  <a:pt x="90872" y="59994"/>
                </a:lnTo>
                <a:lnTo>
                  <a:pt x="105872" y="59988"/>
                </a:lnTo>
                <a:close/>
              </a:path>
            </a:pathLst>
          </a:custGeom>
          <a:solidFill>
            <a:srgbClr val="CC0000"/>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77" name="Shape 1277"/>
          <p:cNvSpPr/>
          <p:nvPr/>
        </p:nvSpPr>
        <p:spPr>
          <a:xfrm rot="10800000">
            <a:off x="1523999" y="3657600"/>
            <a:ext cx="1295400" cy="1600199"/>
          </a:xfrm>
          <a:custGeom>
            <a:pathLst>
              <a:path extrusionOk="0" h="120000" w="120000">
                <a:moveTo>
                  <a:pt x="105872" y="59988"/>
                </a:moveTo>
                <a:cubicBezTo>
                  <a:pt x="105872" y="34744"/>
                  <a:pt x="85466" y="14238"/>
                  <a:pt x="60216" y="14122"/>
                </a:cubicBezTo>
                <a:lnTo>
                  <a:pt x="60283" y="0"/>
                </a:lnTo>
                <a:cubicBezTo>
                  <a:pt x="93305" y="155"/>
                  <a:pt x="119994" y="26966"/>
                  <a:pt x="119994" y="59988"/>
                </a:cubicBezTo>
                <a:lnTo>
                  <a:pt x="134994" y="59988"/>
                </a:lnTo>
                <a:lnTo>
                  <a:pt x="112938" y="82050"/>
                </a:lnTo>
                <a:lnTo>
                  <a:pt x="90872" y="59994"/>
                </a:lnTo>
                <a:lnTo>
                  <a:pt x="105872" y="59988"/>
                </a:lnTo>
                <a:close/>
              </a:path>
            </a:pathLst>
          </a:custGeom>
          <a:solidFill>
            <a:srgbClr val="CC0000"/>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278" name="Shape 1278"/>
          <p:cNvGrpSpPr/>
          <p:nvPr/>
        </p:nvGrpSpPr>
        <p:grpSpPr>
          <a:xfrm>
            <a:off x="6259512" y="3476625"/>
            <a:ext cx="1431924" cy="763586"/>
            <a:chOff x="5791200" y="3427412"/>
            <a:chExt cx="1431924" cy="763586"/>
          </a:xfrm>
        </p:grpSpPr>
        <p:sp>
          <p:nvSpPr>
            <p:cNvPr id="1279" name="Shape 1279"/>
            <p:cNvSpPr/>
            <p:nvPr/>
          </p:nvSpPr>
          <p:spPr>
            <a:xfrm>
              <a:off x="6062662" y="3427412"/>
              <a:ext cx="882649" cy="763586"/>
            </a:xfrm>
            <a:prstGeom prst="hexagon">
              <a:avLst>
                <a:gd fmla="val 25000" name="adj"/>
                <a:gd fmla="val 115470" name="vf"/>
              </a:avLst>
            </a:prstGeom>
            <a:solidFill>
              <a:srgbClr val="FFEA18"/>
            </a:solidFill>
            <a:ln cap="flat" cmpd="sng" w="9525">
              <a:solidFill>
                <a:srgbClr val="FFA50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80" name="Shape 1280"/>
            <p:cNvSpPr txBox="1"/>
            <p:nvPr/>
          </p:nvSpPr>
          <p:spPr>
            <a:xfrm>
              <a:off x="5791200" y="3565525"/>
              <a:ext cx="1431924"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glucose</a:t>
              </a:r>
            </a:p>
          </p:txBody>
        </p:sp>
      </p:grpSp>
      <p:sp>
        <p:nvSpPr>
          <p:cNvPr id="1281" name="Shape 1281"/>
          <p:cNvSpPr/>
          <p:nvPr/>
        </p:nvSpPr>
        <p:spPr>
          <a:xfrm>
            <a:off x="7823200" y="3532187"/>
            <a:ext cx="719136" cy="654050"/>
          </a:xfrm>
          <a:prstGeom prst="ellipse">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O</a:t>
            </a:r>
            <a:r>
              <a:rPr b="1" baseline="-25000" i="0" lang="en-US" sz="2600" u="none" cap="none" strike="noStrike">
                <a:solidFill>
                  <a:srgbClr val="000000"/>
                </a:solidFill>
                <a:latin typeface="Arial"/>
                <a:ea typeface="Arial"/>
                <a:cs typeface="Arial"/>
                <a:sym typeface="Arial"/>
              </a:rPr>
              <a:t>2</a:t>
            </a:r>
          </a:p>
        </p:txBody>
      </p:sp>
      <p:sp>
        <p:nvSpPr>
          <p:cNvPr id="1282" name="Shape 1282"/>
          <p:cNvSpPr/>
          <p:nvPr/>
        </p:nvSpPr>
        <p:spPr>
          <a:xfrm>
            <a:off x="481012" y="3522662"/>
            <a:ext cx="1057275" cy="654050"/>
          </a:xfrm>
          <a:prstGeom prst="ellipse">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CO</a:t>
            </a:r>
            <a:r>
              <a:rPr b="1" baseline="-25000" i="0" lang="en-US" sz="2600" u="none" cap="none" strike="noStrike">
                <a:solidFill>
                  <a:srgbClr val="000000"/>
                </a:solidFill>
                <a:latin typeface="Arial"/>
                <a:ea typeface="Arial"/>
                <a:cs typeface="Arial"/>
                <a:sym typeface="Arial"/>
              </a:rPr>
              <a:t>2</a:t>
            </a:r>
          </a:p>
        </p:txBody>
      </p:sp>
      <p:sp>
        <p:nvSpPr>
          <p:cNvPr id="1283" name="Shape 1283"/>
          <p:cNvSpPr txBox="1"/>
          <p:nvPr/>
        </p:nvSpPr>
        <p:spPr>
          <a:xfrm>
            <a:off x="4090987" y="3273425"/>
            <a:ext cx="931861"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baseline="0" i="0" lang="en-US" sz="2000" u="none" cap="none" strike="noStrike">
                <a:solidFill>
                  <a:srgbClr val="008000"/>
                </a:solidFill>
                <a:latin typeface="Arial"/>
                <a:ea typeface="Arial"/>
                <a:cs typeface="Arial"/>
                <a:sym typeface="Arial"/>
              </a:rPr>
              <a:t>plants</a:t>
            </a:r>
          </a:p>
        </p:txBody>
      </p:sp>
      <p:sp>
        <p:nvSpPr>
          <p:cNvPr id="1284" name="Shape 1284"/>
          <p:cNvSpPr txBox="1"/>
          <p:nvPr/>
        </p:nvSpPr>
        <p:spPr>
          <a:xfrm>
            <a:off x="3546475" y="3967162"/>
            <a:ext cx="2019299"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000" u="none" cap="none" strike="noStrike">
                <a:solidFill>
                  <a:srgbClr val="CC0000"/>
                </a:solidFill>
                <a:latin typeface="Arial"/>
                <a:ea typeface="Arial"/>
                <a:cs typeface="Arial"/>
                <a:sym typeface="Arial"/>
              </a:rPr>
              <a:t>animals</a:t>
            </a:r>
            <a:r>
              <a:rPr b="1" baseline="0" i="0" lang="en-US" sz="2000" u="none" cap="none" strike="noStrike">
                <a:solidFill>
                  <a:srgbClr val="000000"/>
                </a:solidFill>
                <a:latin typeface="Arial"/>
                <a:ea typeface="Arial"/>
                <a:cs typeface="Arial"/>
                <a:sym typeface="Arial"/>
              </a:rPr>
              <a:t>,</a:t>
            </a:r>
            <a:r>
              <a:rPr b="1" baseline="0" i="0" lang="en-US" sz="2000" u="none" cap="none" strike="noStrike">
                <a:solidFill>
                  <a:srgbClr val="008000"/>
                </a:solidFill>
                <a:latin typeface="Arial"/>
                <a:ea typeface="Arial"/>
                <a:cs typeface="Arial"/>
                <a:sym typeface="Arial"/>
              </a:rPr>
              <a:t> plants</a:t>
            </a:r>
          </a:p>
        </p:txBody>
      </p:sp>
      <p:sp>
        <p:nvSpPr>
          <p:cNvPr id="1285" name="Shape 1285"/>
          <p:cNvSpPr/>
          <p:nvPr/>
        </p:nvSpPr>
        <p:spPr>
          <a:xfrm>
            <a:off x="5103812" y="5551487"/>
            <a:ext cx="1817686" cy="1190625"/>
          </a:xfrm>
          <a:prstGeom prst="irregularSeal1">
            <a:avLst/>
          </a:prstGeom>
          <a:solidFill>
            <a:srgbClr val="CC00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3200" u="none" cap="none" strike="noStrike">
                <a:solidFill>
                  <a:srgbClr val="FFEA18"/>
                </a:solidFill>
                <a:latin typeface="Arial"/>
                <a:ea typeface="Arial"/>
                <a:cs typeface="Arial"/>
                <a:sym typeface="Arial"/>
              </a:rPr>
              <a:t>ATP</a:t>
            </a:r>
          </a:p>
        </p:txBody>
      </p:sp>
      <p:pic>
        <p:nvPicPr>
          <p:cNvPr id="1286" name="Shape 1286"/>
          <p:cNvPicPr preferRelativeResize="0"/>
          <p:nvPr/>
        </p:nvPicPr>
        <p:blipFill rotWithShape="1">
          <a:blip r:embed="rId4">
            <a:alphaModFix/>
          </a:blip>
          <a:srcRect b="0" l="0" r="0" t="0"/>
          <a:stretch/>
        </p:blipFill>
        <p:spPr>
          <a:xfrm flipH="1">
            <a:off x="31749" y="5559425"/>
            <a:ext cx="1274762" cy="1295400"/>
          </a:xfrm>
          <a:prstGeom prst="rect">
            <a:avLst/>
          </a:prstGeom>
          <a:noFill/>
          <a:ln>
            <a:noFill/>
          </a:ln>
        </p:spPr>
      </p:pic>
      <p:sp>
        <p:nvSpPr>
          <p:cNvPr id="1287" name="Shape 1287"/>
          <p:cNvSpPr/>
          <p:nvPr/>
        </p:nvSpPr>
        <p:spPr>
          <a:xfrm flipH="1">
            <a:off x="1379536" y="5721350"/>
            <a:ext cx="2433637" cy="1017587"/>
          </a:xfrm>
          <a:prstGeom prst="wedgeEllipseCallout">
            <a:avLst>
              <a:gd fmla="val 24812" name="adj1"/>
              <a:gd fmla="val 4279"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The Great Circle</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of Life,Mufasa</a:t>
            </a:r>
            <a:r>
              <a:rPr b="1" baseline="0" i="1" lang="en-US" sz="1800" u="none" cap="none" strike="noStrike">
                <a:solidFill>
                  <a:srgbClr val="0F116A"/>
                </a:solidFill>
                <a:latin typeface="Comic Sans MS"/>
                <a:ea typeface="Comic Sans MS"/>
                <a:cs typeface="Comic Sans MS"/>
                <a:sym typeface="Comic Sans MS"/>
              </a:rPr>
              <a:t>!</a:t>
            </a:r>
          </a:p>
        </p:txBody>
      </p:sp>
      <p:grpSp>
        <p:nvGrpSpPr>
          <p:cNvPr id="1288" name="Shape 1288"/>
          <p:cNvGrpSpPr/>
          <p:nvPr/>
        </p:nvGrpSpPr>
        <p:grpSpPr>
          <a:xfrm>
            <a:off x="2562225" y="2813050"/>
            <a:ext cx="3989386" cy="536574"/>
            <a:chOff x="2625725" y="2813050"/>
            <a:chExt cx="3989386" cy="536574"/>
          </a:xfrm>
        </p:grpSpPr>
        <p:sp>
          <p:nvSpPr>
            <p:cNvPr id="1289" name="Shape 1289"/>
            <p:cNvSpPr/>
            <p:nvPr/>
          </p:nvSpPr>
          <p:spPr>
            <a:xfrm>
              <a:off x="2687636" y="2813050"/>
              <a:ext cx="3875087" cy="519112"/>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290" name="Shape 1290"/>
            <p:cNvGrpSpPr/>
            <p:nvPr/>
          </p:nvGrpSpPr>
          <p:grpSpPr>
            <a:xfrm>
              <a:off x="2625725" y="2819400"/>
              <a:ext cx="3989386" cy="530224"/>
              <a:chOff x="2625725" y="2819400"/>
              <a:chExt cx="3989386" cy="530224"/>
            </a:xfrm>
          </p:grpSpPr>
          <p:sp>
            <p:nvSpPr>
              <p:cNvPr id="1291" name="Shape 1291"/>
              <p:cNvSpPr txBox="1"/>
              <p:nvPr/>
            </p:nvSpPr>
            <p:spPr>
              <a:xfrm>
                <a:off x="2625725" y="2900361"/>
                <a:ext cx="611187"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CO</a:t>
                </a:r>
                <a:r>
                  <a:rPr b="1" baseline="-25000" i="0" lang="en-US" sz="1800" u="none" cap="none" strike="noStrike">
                    <a:solidFill>
                      <a:srgbClr val="CC0000"/>
                    </a:solidFill>
                    <a:latin typeface="Arial"/>
                    <a:ea typeface="Arial"/>
                    <a:cs typeface="Arial"/>
                    <a:sym typeface="Arial"/>
                  </a:rPr>
                  <a:t>2</a:t>
                </a:r>
              </a:p>
            </p:txBody>
          </p:sp>
          <p:sp>
            <p:nvSpPr>
              <p:cNvPr id="1292" name="Shape 1292"/>
              <p:cNvSpPr txBox="1"/>
              <p:nvPr/>
            </p:nvSpPr>
            <p:spPr>
              <a:xfrm>
                <a:off x="3297237" y="2900361"/>
                <a:ext cx="611187"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H</a:t>
                </a:r>
                <a:r>
                  <a:rPr b="1" baseline="-25000" i="0" lang="en-US" sz="1800" u="none" cap="none" strike="noStrike">
                    <a:solidFill>
                      <a:srgbClr val="CC0000"/>
                    </a:solidFill>
                    <a:latin typeface="Arial"/>
                    <a:ea typeface="Arial"/>
                    <a:cs typeface="Arial"/>
                    <a:sym typeface="Arial"/>
                  </a:rPr>
                  <a:t>2</a:t>
                </a:r>
                <a:r>
                  <a:rPr b="1" baseline="0" i="0" lang="en-US" sz="1800" u="none" cap="none" strike="noStrike">
                    <a:solidFill>
                      <a:srgbClr val="CC0000"/>
                    </a:solidFill>
                    <a:latin typeface="Arial"/>
                    <a:ea typeface="Arial"/>
                    <a:cs typeface="Arial"/>
                    <a:sym typeface="Arial"/>
                  </a:rPr>
                  <a:t>O</a:t>
                </a:r>
              </a:p>
            </p:txBody>
          </p:sp>
          <p:sp>
            <p:nvSpPr>
              <p:cNvPr id="1293" name="Shape 1293"/>
              <p:cNvSpPr txBox="1"/>
              <p:nvPr/>
            </p:nvSpPr>
            <p:spPr>
              <a:xfrm>
                <a:off x="5078412" y="2901950"/>
                <a:ext cx="1031875"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C</a:t>
                </a:r>
                <a:r>
                  <a:rPr b="1" baseline="-25000" i="0" lang="en-US" sz="1800" u="none" cap="none" strike="noStrike">
                    <a:solidFill>
                      <a:srgbClr val="CC0000"/>
                    </a:solidFill>
                    <a:latin typeface="Arial"/>
                    <a:ea typeface="Arial"/>
                    <a:cs typeface="Arial"/>
                    <a:sym typeface="Arial"/>
                  </a:rPr>
                  <a:t>6</a:t>
                </a:r>
                <a:r>
                  <a:rPr b="1" baseline="0" i="0" lang="en-US" sz="1800" u="none" cap="none" strike="noStrike">
                    <a:solidFill>
                      <a:srgbClr val="CC0000"/>
                    </a:solidFill>
                    <a:latin typeface="Arial"/>
                    <a:ea typeface="Arial"/>
                    <a:cs typeface="Arial"/>
                    <a:sym typeface="Arial"/>
                  </a:rPr>
                  <a:t>H</a:t>
                </a:r>
                <a:r>
                  <a:rPr b="1" baseline="-25000" i="0" lang="en-US" sz="1800" u="none" cap="none" strike="noStrike">
                    <a:solidFill>
                      <a:srgbClr val="CC0000"/>
                    </a:solidFill>
                    <a:latin typeface="Arial"/>
                    <a:ea typeface="Arial"/>
                    <a:cs typeface="Arial"/>
                    <a:sym typeface="Arial"/>
                  </a:rPr>
                  <a:t>12</a:t>
                </a:r>
                <a:r>
                  <a:rPr b="1" baseline="0" i="0" lang="en-US" sz="1800" u="none" cap="none" strike="noStrike">
                    <a:solidFill>
                      <a:srgbClr val="CC0000"/>
                    </a:solidFill>
                    <a:latin typeface="Arial"/>
                    <a:ea typeface="Arial"/>
                    <a:cs typeface="Arial"/>
                    <a:sym typeface="Arial"/>
                  </a:rPr>
                  <a:t>O</a:t>
                </a:r>
                <a:r>
                  <a:rPr b="1" baseline="-25000" i="0" lang="en-US" sz="1800" u="none" cap="none" strike="noStrike">
                    <a:solidFill>
                      <a:srgbClr val="CC0000"/>
                    </a:solidFill>
                    <a:latin typeface="Arial"/>
                    <a:ea typeface="Arial"/>
                    <a:cs typeface="Arial"/>
                    <a:sym typeface="Arial"/>
                  </a:rPr>
                  <a:t>6</a:t>
                </a:r>
              </a:p>
            </p:txBody>
          </p:sp>
          <p:sp>
            <p:nvSpPr>
              <p:cNvPr id="1294" name="Shape 1294"/>
              <p:cNvSpPr txBox="1"/>
              <p:nvPr/>
            </p:nvSpPr>
            <p:spPr>
              <a:xfrm>
                <a:off x="6169025" y="2900361"/>
                <a:ext cx="446086"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O</a:t>
                </a:r>
                <a:r>
                  <a:rPr b="1" baseline="-25000" i="0" lang="en-US" sz="1800" u="none" cap="none" strike="noStrike">
                    <a:solidFill>
                      <a:srgbClr val="CC0000"/>
                    </a:solidFill>
                    <a:latin typeface="Arial"/>
                    <a:ea typeface="Arial"/>
                    <a:cs typeface="Arial"/>
                    <a:sym typeface="Arial"/>
                  </a:rPr>
                  <a:t>2</a:t>
                </a:r>
              </a:p>
            </p:txBody>
          </p:sp>
          <p:sp>
            <p:nvSpPr>
              <p:cNvPr id="1295" name="Shape 1295"/>
              <p:cNvSpPr txBox="1"/>
              <p:nvPr/>
            </p:nvSpPr>
            <p:spPr>
              <a:xfrm>
                <a:off x="3967162" y="2819400"/>
                <a:ext cx="933450" cy="53022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light</a:t>
                </a:r>
              </a:p>
              <a:p>
                <a:pPr indent="0" lvl="0" marL="0" marR="0" rtl="0" algn="ctr">
                  <a:lnSpc>
                    <a:spcPct val="8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energy</a:t>
                </a:r>
              </a:p>
            </p:txBody>
          </p:sp>
          <p:sp>
            <p:nvSpPr>
              <p:cNvPr id="1296" name="Shape 1296"/>
              <p:cNvSpPr txBox="1"/>
              <p:nvPr/>
            </p:nvSpPr>
            <p:spPr>
              <a:xfrm>
                <a:off x="4772025" y="2884486"/>
                <a:ext cx="434974"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a:t>
                </a:r>
              </a:p>
            </p:txBody>
          </p:sp>
          <p:sp>
            <p:nvSpPr>
              <p:cNvPr id="1297" name="Shape 1297"/>
              <p:cNvSpPr txBox="1"/>
              <p:nvPr/>
            </p:nvSpPr>
            <p:spPr>
              <a:xfrm>
                <a:off x="3108325" y="2900361"/>
                <a:ext cx="31750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a:t>
                </a:r>
              </a:p>
            </p:txBody>
          </p:sp>
          <p:sp>
            <p:nvSpPr>
              <p:cNvPr id="1298" name="Shape 1298"/>
              <p:cNvSpPr txBox="1"/>
              <p:nvPr/>
            </p:nvSpPr>
            <p:spPr>
              <a:xfrm>
                <a:off x="5981700" y="2900361"/>
                <a:ext cx="31750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a:t>
                </a:r>
              </a:p>
            </p:txBody>
          </p:sp>
          <p:sp>
            <p:nvSpPr>
              <p:cNvPr id="1299" name="Shape 1299"/>
              <p:cNvSpPr txBox="1"/>
              <p:nvPr/>
            </p:nvSpPr>
            <p:spPr>
              <a:xfrm>
                <a:off x="3779837" y="2900361"/>
                <a:ext cx="31750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a:t>
                </a:r>
              </a:p>
            </p:txBody>
          </p:sp>
        </p:grpSp>
      </p:grpSp>
      <p:sp>
        <p:nvSpPr>
          <p:cNvPr id="1300" name="Shape 1300"/>
          <p:cNvSpPr/>
          <p:nvPr/>
        </p:nvSpPr>
        <p:spPr>
          <a:xfrm flipH="1">
            <a:off x="6526236" y="663587"/>
            <a:ext cx="2433600" cy="1501799"/>
          </a:xfrm>
          <a:prstGeom prst="wedgeEllipseCallout">
            <a:avLst>
              <a:gd fmla="val 23333" name="adj1"/>
              <a:gd fmla="val 37720"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even though</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this equation</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is a bit of a lie</a:t>
            </a:r>
            <a:r>
              <a:rPr b="1" baseline="0" i="0" lang="en-US" sz="1800" u="none" cap="none" strike="noStrike">
                <a:solidFill>
                  <a:srgbClr val="0F116A"/>
                </a:solidFill>
                <a:latin typeface="Arial"/>
                <a:ea typeface="Arial"/>
                <a:cs typeface="Arial"/>
                <a:sym typeface="Arial"/>
              </a:rPr>
              <a:t>…</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it makes a </a:t>
            </a:r>
          </a:p>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better story</a:t>
            </a:r>
          </a:p>
        </p:txBody>
      </p:sp>
      <p:grpSp>
        <p:nvGrpSpPr>
          <p:cNvPr id="1301" name="Shape 1301"/>
          <p:cNvGrpSpPr/>
          <p:nvPr/>
        </p:nvGrpSpPr>
        <p:grpSpPr>
          <a:xfrm>
            <a:off x="2586036" y="4314825"/>
            <a:ext cx="3940175" cy="536574"/>
            <a:chOff x="2586036" y="4314825"/>
            <a:chExt cx="3940175" cy="536574"/>
          </a:xfrm>
        </p:grpSpPr>
        <p:sp>
          <p:nvSpPr>
            <p:cNvPr id="1302" name="Shape 1302"/>
            <p:cNvSpPr/>
            <p:nvPr/>
          </p:nvSpPr>
          <p:spPr>
            <a:xfrm>
              <a:off x="2605086" y="4314825"/>
              <a:ext cx="3890961" cy="519112"/>
            </a:xfrm>
            <a:prstGeom prst="roundRect">
              <a:avLst>
                <a:gd fmla="val 16667" name="adj"/>
              </a:avLst>
            </a:prstGeom>
            <a:solidFill>
              <a:schemeClr val="accen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303" name="Shape 1303"/>
            <p:cNvGrpSpPr/>
            <p:nvPr/>
          </p:nvGrpSpPr>
          <p:grpSpPr>
            <a:xfrm>
              <a:off x="2586036" y="4321175"/>
              <a:ext cx="3940175" cy="530224"/>
              <a:chOff x="2646361" y="4321175"/>
              <a:chExt cx="3940175" cy="530224"/>
            </a:xfrm>
          </p:grpSpPr>
          <p:sp>
            <p:nvSpPr>
              <p:cNvPr id="1304" name="Shape 1304"/>
              <p:cNvSpPr txBox="1"/>
              <p:nvPr/>
            </p:nvSpPr>
            <p:spPr>
              <a:xfrm>
                <a:off x="5318125" y="4402137"/>
                <a:ext cx="611187"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CO</a:t>
                </a:r>
                <a:r>
                  <a:rPr b="1" baseline="-25000" i="0" lang="en-US" sz="1800" u="none" cap="none" strike="noStrike">
                    <a:solidFill>
                      <a:srgbClr val="CC0000"/>
                    </a:solidFill>
                    <a:latin typeface="Arial"/>
                    <a:ea typeface="Arial"/>
                    <a:cs typeface="Arial"/>
                    <a:sym typeface="Arial"/>
                  </a:rPr>
                  <a:t>2</a:t>
                </a:r>
              </a:p>
            </p:txBody>
          </p:sp>
          <p:sp>
            <p:nvSpPr>
              <p:cNvPr id="1305" name="Shape 1305"/>
              <p:cNvSpPr txBox="1"/>
              <p:nvPr/>
            </p:nvSpPr>
            <p:spPr>
              <a:xfrm>
                <a:off x="5975350" y="4402137"/>
                <a:ext cx="611187"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H</a:t>
                </a:r>
                <a:r>
                  <a:rPr b="1" baseline="-25000" i="0" lang="en-US" sz="1800" u="none" cap="none" strike="noStrike">
                    <a:solidFill>
                      <a:srgbClr val="CC0000"/>
                    </a:solidFill>
                    <a:latin typeface="Arial"/>
                    <a:ea typeface="Arial"/>
                    <a:cs typeface="Arial"/>
                    <a:sym typeface="Arial"/>
                  </a:rPr>
                  <a:t>2</a:t>
                </a:r>
                <a:r>
                  <a:rPr b="1" baseline="0" i="0" lang="en-US" sz="1800" u="none" cap="none" strike="noStrike">
                    <a:solidFill>
                      <a:srgbClr val="CC0000"/>
                    </a:solidFill>
                    <a:latin typeface="Arial"/>
                    <a:ea typeface="Arial"/>
                    <a:cs typeface="Arial"/>
                    <a:sym typeface="Arial"/>
                  </a:rPr>
                  <a:t>O</a:t>
                </a:r>
              </a:p>
            </p:txBody>
          </p:sp>
          <p:sp>
            <p:nvSpPr>
              <p:cNvPr id="1306" name="Shape 1306"/>
              <p:cNvSpPr txBox="1"/>
              <p:nvPr/>
            </p:nvSpPr>
            <p:spPr>
              <a:xfrm>
                <a:off x="2646361" y="4403725"/>
                <a:ext cx="1031875"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C</a:t>
                </a:r>
                <a:r>
                  <a:rPr b="1" baseline="-25000" i="0" lang="en-US" sz="1800" u="none" cap="none" strike="noStrike">
                    <a:solidFill>
                      <a:srgbClr val="CC0000"/>
                    </a:solidFill>
                    <a:latin typeface="Arial"/>
                    <a:ea typeface="Arial"/>
                    <a:cs typeface="Arial"/>
                    <a:sym typeface="Arial"/>
                  </a:rPr>
                  <a:t>6</a:t>
                </a:r>
                <a:r>
                  <a:rPr b="1" baseline="0" i="0" lang="en-US" sz="1800" u="none" cap="none" strike="noStrike">
                    <a:solidFill>
                      <a:srgbClr val="CC0000"/>
                    </a:solidFill>
                    <a:latin typeface="Arial"/>
                    <a:ea typeface="Arial"/>
                    <a:cs typeface="Arial"/>
                    <a:sym typeface="Arial"/>
                  </a:rPr>
                  <a:t>H</a:t>
                </a:r>
                <a:r>
                  <a:rPr b="1" baseline="-25000" i="0" lang="en-US" sz="1800" u="none" cap="none" strike="noStrike">
                    <a:solidFill>
                      <a:srgbClr val="CC0000"/>
                    </a:solidFill>
                    <a:latin typeface="Arial"/>
                    <a:ea typeface="Arial"/>
                    <a:cs typeface="Arial"/>
                    <a:sym typeface="Arial"/>
                  </a:rPr>
                  <a:t>12</a:t>
                </a:r>
                <a:r>
                  <a:rPr b="1" baseline="0" i="0" lang="en-US" sz="1800" u="none" cap="none" strike="noStrike">
                    <a:solidFill>
                      <a:srgbClr val="CC0000"/>
                    </a:solidFill>
                    <a:latin typeface="Arial"/>
                    <a:ea typeface="Arial"/>
                    <a:cs typeface="Arial"/>
                    <a:sym typeface="Arial"/>
                  </a:rPr>
                  <a:t>O</a:t>
                </a:r>
                <a:r>
                  <a:rPr b="1" baseline="-25000" i="0" lang="en-US" sz="1800" u="none" cap="none" strike="noStrike">
                    <a:solidFill>
                      <a:srgbClr val="CC0000"/>
                    </a:solidFill>
                    <a:latin typeface="Arial"/>
                    <a:ea typeface="Arial"/>
                    <a:cs typeface="Arial"/>
                    <a:sym typeface="Arial"/>
                  </a:rPr>
                  <a:t>6</a:t>
                </a:r>
              </a:p>
            </p:txBody>
          </p:sp>
          <p:sp>
            <p:nvSpPr>
              <p:cNvPr id="1307" name="Shape 1307"/>
              <p:cNvSpPr txBox="1"/>
              <p:nvPr/>
            </p:nvSpPr>
            <p:spPr>
              <a:xfrm>
                <a:off x="3725862" y="4402137"/>
                <a:ext cx="446086"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O</a:t>
                </a:r>
                <a:r>
                  <a:rPr b="1" baseline="-25000" i="0" lang="en-US" sz="1800" u="none" cap="none" strike="noStrike">
                    <a:solidFill>
                      <a:srgbClr val="CC0000"/>
                    </a:solidFill>
                    <a:latin typeface="Arial"/>
                    <a:ea typeface="Arial"/>
                    <a:cs typeface="Arial"/>
                    <a:sym typeface="Arial"/>
                  </a:rPr>
                  <a:t>2</a:t>
                </a:r>
              </a:p>
            </p:txBody>
          </p:sp>
          <p:sp>
            <p:nvSpPr>
              <p:cNvPr id="1308" name="Shape 1308"/>
              <p:cNvSpPr txBox="1"/>
              <p:nvPr/>
            </p:nvSpPr>
            <p:spPr>
              <a:xfrm>
                <a:off x="4337050" y="4321175"/>
                <a:ext cx="933450" cy="53022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ATP</a:t>
                </a:r>
              </a:p>
              <a:p>
                <a:pPr indent="0" lvl="0" marL="0" marR="0" rtl="0" algn="ctr">
                  <a:lnSpc>
                    <a:spcPct val="80000"/>
                  </a:lnSpc>
                  <a:spcBef>
                    <a:spcPts val="0"/>
                  </a:spcBef>
                  <a:spcAft>
                    <a:spcPts val="0"/>
                  </a:spcAft>
                  <a:buClr>
                    <a:srgbClr val="CC0000"/>
                  </a:buClr>
                  <a:buSzPct val="25000"/>
                  <a:buFont typeface="Arial"/>
                  <a:buNone/>
                </a:pPr>
                <a:r>
                  <a:rPr b="1" baseline="0" i="0" lang="en-US" sz="1800" u="none" cap="none" strike="noStrike">
                    <a:solidFill>
                      <a:srgbClr val="CC0000"/>
                    </a:solidFill>
                    <a:latin typeface="Arial"/>
                    <a:ea typeface="Arial"/>
                    <a:cs typeface="Arial"/>
                    <a:sym typeface="Arial"/>
                  </a:rPr>
                  <a:t>energy</a:t>
                </a:r>
              </a:p>
            </p:txBody>
          </p:sp>
          <p:sp>
            <p:nvSpPr>
              <p:cNvPr id="1309" name="Shape 1309"/>
              <p:cNvSpPr txBox="1"/>
              <p:nvPr/>
            </p:nvSpPr>
            <p:spPr>
              <a:xfrm>
                <a:off x="4037012" y="4386262"/>
                <a:ext cx="434974" cy="3968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a:t>
                </a:r>
              </a:p>
            </p:txBody>
          </p:sp>
          <p:sp>
            <p:nvSpPr>
              <p:cNvPr id="1310" name="Shape 1310"/>
              <p:cNvSpPr txBox="1"/>
              <p:nvPr/>
            </p:nvSpPr>
            <p:spPr>
              <a:xfrm>
                <a:off x="3543300" y="4402137"/>
                <a:ext cx="31750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a:t>
                </a:r>
              </a:p>
            </p:txBody>
          </p:sp>
          <p:sp>
            <p:nvSpPr>
              <p:cNvPr id="1311" name="Shape 1311"/>
              <p:cNvSpPr txBox="1"/>
              <p:nvPr/>
            </p:nvSpPr>
            <p:spPr>
              <a:xfrm>
                <a:off x="5794375" y="4402137"/>
                <a:ext cx="31750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a:t>
                </a:r>
              </a:p>
            </p:txBody>
          </p:sp>
          <p:sp>
            <p:nvSpPr>
              <p:cNvPr id="1312" name="Shape 1312"/>
              <p:cNvSpPr txBox="1"/>
              <p:nvPr/>
            </p:nvSpPr>
            <p:spPr>
              <a:xfrm>
                <a:off x="5135562" y="4402137"/>
                <a:ext cx="317500" cy="366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a:t>
                </a:r>
              </a:p>
            </p:txBody>
          </p:sp>
        </p:grpSp>
      </p:gr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7" name="Shape 1317"/>
        <p:cNvGrpSpPr/>
        <p:nvPr/>
      </p:nvGrpSpPr>
      <p:grpSpPr>
        <a:xfrm>
          <a:off x="0" y="0"/>
          <a:ext cx="0" cy="0"/>
          <a:chOff x="0" y="0"/>
          <a:chExt cx="0" cy="0"/>
        </a:xfrm>
      </p:grpSpPr>
      <p:sp>
        <p:nvSpPr>
          <p:cNvPr id="1318" name="Shape 1318"/>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Summary of photosynthesis</a:t>
            </a:r>
          </a:p>
        </p:txBody>
      </p:sp>
      <p:sp>
        <p:nvSpPr>
          <p:cNvPr id="1319" name="Shape 1319"/>
          <p:cNvSpPr txBox="1"/>
          <p:nvPr>
            <p:ph idx="1" type="body"/>
          </p:nvPr>
        </p:nvSpPr>
        <p:spPr>
          <a:xfrm>
            <a:off x="719137" y="2362200"/>
            <a:ext cx="8281986" cy="4343400"/>
          </a:xfrm>
          <a:prstGeom prst="rect">
            <a:avLst/>
          </a:prstGeom>
          <a:solidFill>
            <a:schemeClr val="lt1"/>
          </a:solid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Where did the CO</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 come from?</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Where did the CO</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 go?</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Where did the H</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O come from?</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Where did the H</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O go?</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Where did the energy come from?</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What’s the energy used for?</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What will the C</a:t>
            </a:r>
            <a:r>
              <a:rPr b="1" baseline="-25000" i="0" lang="en-US" sz="2400" u="none" cap="none" strike="noStrike">
                <a:solidFill>
                  <a:srgbClr val="0F116A"/>
                </a:solidFill>
                <a:latin typeface="Arial"/>
                <a:ea typeface="Arial"/>
                <a:cs typeface="Arial"/>
                <a:sym typeface="Arial"/>
              </a:rPr>
              <a:t>6</a:t>
            </a:r>
            <a:r>
              <a:rPr b="1" baseline="0" i="0" lang="en-US" sz="2400" u="none" cap="none" strike="noStrike">
                <a:solidFill>
                  <a:srgbClr val="0F116A"/>
                </a:solidFill>
                <a:latin typeface="Arial"/>
                <a:ea typeface="Arial"/>
                <a:cs typeface="Arial"/>
                <a:sym typeface="Arial"/>
              </a:rPr>
              <a:t>H</a:t>
            </a:r>
            <a:r>
              <a:rPr b="1" baseline="-25000" i="0" lang="en-US" sz="2400" u="none" cap="none" strike="noStrike">
                <a:solidFill>
                  <a:srgbClr val="0F116A"/>
                </a:solidFill>
                <a:latin typeface="Arial"/>
                <a:ea typeface="Arial"/>
                <a:cs typeface="Arial"/>
                <a:sym typeface="Arial"/>
              </a:rPr>
              <a:t>12</a:t>
            </a:r>
            <a:r>
              <a:rPr b="1" baseline="0" i="0" lang="en-US" sz="2400" u="none" cap="none" strike="noStrike">
                <a:solidFill>
                  <a:srgbClr val="0F116A"/>
                </a:solidFill>
                <a:latin typeface="Arial"/>
                <a:ea typeface="Arial"/>
                <a:cs typeface="Arial"/>
                <a:sym typeface="Arial"/>
              </a:rPr>
              <a:t>O</a:t>
            </a:r>
            <a:r>
              <a:rPr b="1" baseline="-25000" i="0" lang="en-US" sz="2400" u="none" cap="none" strike="noStrike">
                <a:solidFill>
                  <a:srgbClr val="0F116A"/>
                </a:solidFill>
                <a:latin typeface="Arial"/>
                <a:ea typeface="Arial"/>
                <a:cs typeface="Arial"/>
                <a:sym typeface="Arial"/>
              </a:rPr>
              <a:t>6</a:t>
            </a:r>
            <a:r>
              <a:rPr b="1" baseline="-25000" i="0" lang="en-US" sz="2400" u="none" cap="none" strike="noStrike">
                <a:solidFill>
                  <a:srgbClr val="CC0000"/>
                </a:solidFill>
                <a:latin typeface="Arial"/>
                <a:ea typeface="Arial"/>
                <a:cs typeface="Arial"/>
                <a:sym typeface="Arial"/>
              </a:rPr>
              <a:t> </a:t>
            </a:r>
            <a:r>
              <a:rPr b="1" baseline="0" i="0" lang="en-US" sz="2400" u="none" cap="none" strike="noStrike">
                <a:solidFill>
                  <a:srgbClr val="0F116A"/>
                </a:solidFill>
                <a:latin typeface="Arial"/>
                <a:ea typeface="Arial"/>
                <a:cs typeface="Arial"/>
                <a:sym typeface="Arial"/>
              </a:rPr>
              <a:t>be used for?</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Where did the O</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 come from?</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Where will the O</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 go?</a:t>
            </a:r>
          </a:p>
          <a:p>
            <a:pPr indent="-342900" lvl="0" marL="342900" marR="0" rtl="0" algn="l">
              <a:lnSpc>
                <a:spcPct val="90000"/>
              </a:lnSpc>
              <a:spcBef>
                <a:spcPts val="480"/>
              </a:spcBef>
              <a:spcAft>
                <a:spcPts val="0"/>
              </a:spcAft>
              <a:buClr>
                <a:srgbClr val="0F116A"/>
              </a:buClr>
              <a:buSzPct val="119999"/>
              <a:buFont typeface="Noto Symbol"/>
              <a:buChar char="▪"/>
            </a:pPr>
            <a:r>
              <a:rPr b="1" baseline="0" i="0" lang="en-US" sz="2400" u="none" cap="none" strike="noStrike">
                <a:solidFill>
                  <a:srgbClr val="0F116A"/>
                </a:solidFill>
                <a:latin typeface="Arial"/>
                <a:ea typeface="Arial"/>
                <a:cs typeface="Arial"/>
                <a:sym typeface="Arial"/>
              </a:rPr>
              <a:t>What else is involved…not listed in this equation?</a:t>
            </a:r>
          </a:p>
        </p:txBody>
      </p:sp>
      <p:grpSp>
        <p:nvGrpSpPr>
          <p:cNvPr id="1320" name="Shape 1320"/>
          <p:cNvGrpSpPr/>
          <p:nvPr/>
        </p:nvGrpSpPr>
        <p:grpSpPr>
          <a:xfrm>
            <a:off x="838200" y="1295400"/>
            <a:ext cx="7772400" cy="914400"/>
            <a:chOff x="685800" y="5486400"/>
            <a:chExt cx="7772400" cy="914400"/>
          </a:xfrm>
        </p:grpSpPr>
        <p:sp>
          <p:nvSpPr>
            <p:cNvPr id="1321" name="Shape 1321"/>
            <p:cNvSpPr txBox="1"/>
            <p:nvPr/>
          </p:nvSpPr>
          <p:spPr>
            <a:xfrm>
              <a:off x="685800" y="5486400"/>
              <a:ext cx="7772400" cy="914400"/>
            </a:xfrm>
            <a:prstGeom prst="rect">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322" name="Shape 1322"/>
            <p:cNvGrpSpPr/>
            <p:nvPr/>
          </p:nvGrpSpPr>
          <p:grpSpPr>
            <a:xfrm>
              <a:off x="996950" y="5670550"/>
              <a:ext cx="6757987" cy="727074"/>
              <a:chOff x="996950" y="5670550"/>
              <a:chExt cx="6757987" cy="727074"/>
            </a:xfrm>
          </p:grpSpPr>
          <p:sp>
            <p:nvSpPr>
              <p:cNvPr id="1323" name="Shape 1323"/>
              <p:cNvSpPr txBox="1"/>
              <p:nvPr/>
            </p:nvSpPr>
            <p:spPr>
              <a:xfrm>
                <a:off x="996950"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6CO</a:t>
                </a:r>
                <a:r>
                  <a:rPr b="1" baseline="-25000" i="0" lang="en-US" sz="2600" u="none" cap="none" strike="noStrike">
                    <a:solidFill>
                      <a:srgbClr val="CC0000"/>
                    </a:solidFill>
                    <a:latin typeface="Arial"/>
                    <a:ea typeface="Arial"/>
                    <a:cs typeface="Arial"/>
                    <a:sym typeface="Arial"/>
                  </a:rPr>
                  <a:t>2</a:t>
                </a:r>
              </a:p>
            </p:txBody>
          </p:sp>
          <p:sp>
            <p:nvSpPr>
              <p:cNvPr id="1324" name="Shape 1324"/>
              <p:cNvSpPr txBox="1"/>
              <p:nvPr/>
            </p:nvSpPr>
            <p:spPr>
              <a:xfrm>
                <a:off x="2389186" y="5707062"/>
                <a:ext cx="982661"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6H</a:t>
                </a:r>
                <a:r>
                  <a:rPr b="1" baseline="-25000" i="0" lang="en-US" sz="2600" u="none" cap="none" strike="noStrike">
                    <a:solidFill>
                      <a:srgbClr val="CC0000"/>
                    </a:solidFill>
                    <a:latin typeface="Arial"/>
                    <a:ea typeface="Arial"/>
                    <a:cs typeface="Arial"/>
                    <a:sym typeface="Arial"/>
                  </a:rPr>
                  <a:t>2</a:t>
                </a:r>
                <a:r>
                  <a:rPr b="1" baseline="0" i="0" lang="en-US" sz="2600" u="none" cap="none" strike="noStrike">
                    <a:solidFill>
                      <a:srgbClr val="CC0000"/>
                    </a:solidFill>
                    <a:latin typeface="Arial"/>
                    <a:ea typeface="Arial"/>
                    <a:cs typeface="Arial"/>
                    <a:sym typeface="Arial"/>
                  </a:rPr>
                  <a:t>O</a:t>
                </a:r>
              </a:p>
            </p:txBody>
          </p:sp>
          <p:sp>
            <p:nvSpPr>
              <p:cNvPr id="1325" name="Shape 1325"/>
              <p:cNvSpPr txBox="1"/>
              <p:nvPr/>
            </p:nvSpPr>
            <p:spPr>
              <a:xfrm>
                <a:off x="5214937" y="5707062"/>
                <a:ext cx="139858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C</a:t>
                </a:r>
                <a:r>
                  <a:rPr b="1" baseline="-25000" i="0" lang="en-US" sz="2600" u="none" cap="none" strike="noStrike">
                    <a:solidFill>
                      <a:srgbClr val="CC0000"/>
                    </a:solidFill>
                    <a:latin typeface="Arial"/>
                    <a:ea typeface="Arial"/>
                    <a:cs typeface="Arial"/>
                    <a:sym typeface="Arial"/>
                  </a:rPr>
                  <a:t>6</a:t>
                </a:r>
                <a:r>
                  <a:rPr b="1" baseline="0" i="0" lang="en-US" sz="2600" u="none" cap="none" strike="noStrike">
                    <a:solidFill>
                      <a:srgbClr val="CC0000"/>
                    </a:solidFill>
                    <a:latin typeface="Arial"/>
                    <a:ea typeface="Arial"/>
                    <a:cs typeface="Arial"/>
                    <a:sym typeface="Arial"/>
                  </a:rPr>
                  <a:t>H</a:t>
                </a:r>
                <a:r>
                  <a:rPr b="1" baseline="-25000" i="0" lang="en-US" sz="2600" u="none" cap="none" strike="noStrike">
                    <a:solidFill>
                      <a:srgbClr val="CC0000"/>
                    </a:solidFill>
                    <a:latin typeface="Arial"/>
                    <a:ea typeface="Arial"/>
                    <a:cs typeface="Arial"/>
                    <a:sym typeface="Arial"/>
                  </a:rPr>
                  <a:t>12</a:t>
                </a:r>
                <a:r>
                  <a:rPr b="1" baseline="0" i="0" lang="en-US" sz="2600" u="none" cap="none" strike="noStrike">
                    <a:solidFill>
                      <a:srgbClr val="CC0000"/>
                    </a:solidFill>
                    <a:latin typeface="Arial"/>
                    <a:ea typeface="Arial"/>
                    <a:cs typeface="Arial"/>
                    <a:sym typeface="Arial"/>
                  </a:rPr>
                  <a:t>O</a:t>
                </a:r>
                <a:r>
                  <a:rPr b="1" baseline="-25000" i="0" lang="en-US" sz="2600" u="none" cap="none" strike="noStrike">
                    <a:solidFill>
                      <a:srgbClr val="CC0000"/>
                    </a:solidFill>
                    <a:latin typeface="Arial"/>
                    <a:ea typeface="Arial"/>
                    <a:cs typeface="Arial"/>
                    <a:sym typeface="Arial"/>
                  </a:rPr>
                  <a:t>6</a:t>
                </a:r>
              </a:p>
            </p:txBody>
          </p:sp>
          <p:sp>
            <p:nvSpPr>
              <p:cNvPr id="1326" name="Shape 1326"/>
              <p:cNvSpPr txBox="1"/>
              <p:nvPr/>
            </p:nvSpPr>
            <p:spPr>
              <a:xfrm>
                <a:off x="7010400" y="5707062"/>
                <a:ext cx="744537"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6O</a:t>
                </a:r>
                <a:r>
                  <a:rPr b="1" baseline="-25000" i="0" lang="en-US" sz="2600" u="none" cap="none" strike="noStrike">
                    <a:solidFill>
                      <a:srgbClr val="CC0000"/>
                    </a:solidFill>
                    <a:latin typeface="Arial"/>
                    <a:ea typeface="Arial"/>
                    <a:cs typeface="Arial"/>
                    <a:sym typeface="Arial"/>
                  </a:rPr>
                  <a:t>2</a:t>
                </a:r>
              </a:p>
            </p:txBody>
          </p:sp>
          <p:sp>
            <p:nvSpPr>
              <p:cNvPr id="1327" name="Shape 1327"/>
              <p:cNvSpPr txBox="1"/>
              <p:nvPr/>
            </p:nvSpPr>
            <p:spPr>
              <a:xfrm>
                <a:off x="3505200" y="5670550"/>
                <a:ext cx="1266825" cy="727074"/>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light</a:t>
                </a:r>
              </a:p>
              <a:p>
                <a:pPr indent="0" lvl="0" marL="0" marR="0" rtl="0" algn="ctr">
                  <a:lnSpc>
                    <a:spcPct val="8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energy</a:t>
                </a:r>
              </a:p>
            </p:txBody>
          </p:sp>
          <p:sp>
            <p:nvSpPr>
              <p:cNvPr id="1328" name="Shape 1328"/>
              <p:cNvSpPr txBox="1"/>
              <p:nvPr/>
            </p:nvSpPr>
            <p:spPr>
              <a:xfrm>
                <a:off x="4724400" y="5676900"/>
                <a:ext cx="560387"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a:t>
                </a:r>
              </a:p>
            </p:txBody>
          </p:sp>
          <p:sp>
            <p:nvSpPr>
              <p:cNvPr id="1329" name="Shape 1329"/>
              <p:cNvSpPr txBox="1"/>
              <p:nvPr/>
            </p:nvSpPr>
            <p:spPr>
              <a:xfrm>
                <a:off x="2008186"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330" name="Shape 1330"/>
              <p:cNvSpPr txBox="1"/>
              <p:nvPr/>
            </p:nvSpPr>
            <p:spPr>
              <a:xfrm>
                <a:off x="6553200"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sp>
            <p:nvSpPr>
              <p:cNvPr id="1331" name="Shape 1331"/>
              <p:cNvSpPr txBox="1"/>
              <p:nvPr/>
            </p:nvSpPr>
            <p:spPr>
              <a:xfrm>
                <a:off x="3303587" y="5707062"/>
                <a:ext cx="376236"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a:t>
                </a:r>
              </a:p>
            </p:txBody>
          </p:sp>
        </p:grp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grpSp>
        <p:nvGrpSpPr>
          <p:cNvPr id="169" name="Shape 169"/>
          <p:cNvGrpSpPr/>
          <p:nvPr/>
        </p:nvGrpSpPr>
        <p:grpSpPr>
          <a:xfrm>
            <a:off x="7497761" y="4684712"/>
            <a:ext cx="1017587" cy="1417636"/>
            <a:chOff x="7346950" y="4930775"/>
            <a:chExt cx="1017587" cy="1417636"/>
          </a:xfrm>
        </p:grpSpPr>
        <p:pic>
          <p:nvPicPr>
            <p:cNvPr id="170" name="Shape 170"/>
            <p:cNvPicPr preferRelativeResize="0"/>
            <p:nvPr/>
          </p:nvPicPr>
          <p:blipFill rotWithShape="1">
            <a:blip r:embed="rId3">
              <a:alphaModFix/>
            </a:blip>
            <a:srcRect b="0" l="14328" r="14328" t="0"/>
            <a:stretch/>
          </p:blipFill>
          <p:spPr>
            <a:xfrm>
              <a:off x="7346950" y="4930775"/>
              <a:ext cx="1017587" cy="1417636"/>
            </a:xfrm>
            <a:prstGeom prst="rect">
              <a:avLst/>
            </a:prstGeom>
            <a:noFill/>
            <a:ln>
              <a:noFill/>
            </a:ln>
          </p:spPr>
        </p:pic>
        <p:sp>
          <p:nvSpPr>
            <p:cNvPr id="171" name="Shape 171"/>
            <p:cNvSpPr txBox="1"/>
            <p:nvPr/>
          </p:nvSpPr>
          <p:spPr>
            <a:xfrm>
              <a:off x="7661275" y="5241925"/>
              <a:ext cx="385762"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N</a:t>
              </a:r>
            </a:p>
          </p:txBody>
        </p:sp>
        <p:sp>
          <p:nvSpPr>
            <p:cNvPr id="172" name="Shape 172"/>
            <p:cNvSpPr txBox="1"/>
            <p:nvPr/>
          </p:nvSpPr>
          <p:spPr>
            <a:xfrm>
              <a:off x="7812086" y="5622925"/>
              <a:ext cx="369886"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P</a:t>
              </a:r>
            </a:p>
          </p:txBody>
        </p:sp>
        <p:sp>
          <p:nvSpPr>
            <p:cNvPr id="173" name="Shape 173"/>
            <p:cNvSpPr txBox="1"/>
            <p:nvPr/>
          </p:nvSpPr>
          <p:spPr>
            <a:xfrm>
              <a:off x="7494586" y="5567362"/>
              <a:ext cx="385762"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K</a:t>
              </a:r>
            </a:p>
          </p:txBody>
        </p:sp>
        <p:sp>
          <p:nvSpPr>
            <p:cNvPr id="174" name="Shape 174"/>
            <p:cNvSpPr txBox="1"/>
            <p:nvPr/>
          </p:nvSpPr>
          <p:spPr>
            <a:xfrm>
              <a:off x="7624761" y="5741987"/>
              <a:ext cx="463550"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a:t>
              </a:r>
            </a:p>
          </p:txBody>
        </p:sp>
      </p:grpSp>
      <p:grpSp>
        <p:nvGrpSpPr>
          <p:cNvPr id="175" name="Shape 175"/>
          <p:cNvGrpSpPr/>
          <p:nvPr/>
        </p:nvGrpSpPr>
        <p:grpSpPr>
          <a:xfrm>
            <a:off x="8326436" y="3895725"/>
            <a:ext cx="817561" cy="1417636"/>
            <a:chOff x="2500311" y="2987675"/>
            <a:chExt cx="817561" cy="1417636"/>
          </a:xfrm>
        </p:grpSpPr>
        <p:pic>
          <p:nvPicPr>
            <p:cNvPr id="176" name="Shape 176"/>
            <p:cNvPicPr preferRelativeResize="0"/>
            <p:nvPr/>
          </p:nvPicPr>
          <p:blipFill rotWithShape="1">
            <a:blip r:embed="rId4">
              <a:alphaModFix/>
            </a:blip>
            <a:srcRect b="0" l="21492" r="21491" t="0"/>
            <a:stretch/>
          </p:blipFill>
          <p:spPr>
            <a:xfrm>
              <a:off x="2503486" y="2987675"/>
              <a:ext cx="814386" cy="1417636"/>
            </a:xfrm>
            <a:prstGeom prst="rect">
              <a:avLst/>
            </a:prstGeom>
            <a:noFill/>
            <a:ln>
              <a:noFill/>
            </a:ln>
          </p:spPr>
        </p:pic>
        <p:sp>
          <p:nvSpPr>
            <p:cNvPr id="177" name="Shape 177"/>
            <p:cNvSpPr txBox="1"/>
            <p:nvPr/>
          </p:nvSpPr>
          <p:spPr>
            <a:xfrm>
              <a:off x="2500311" y="3594100"/>
              <a:ext cx="800099"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H</a:t>
              </a:r>
              <a:r>
                <a:rPr b="1" baseline="-25000" i="0" lang="en-US" sz="2600" u="none" cap="none" strike="noStrike">
                  <a:solidFill>
                    <a:srgbClr val="000000"/>
                  </a:solidFill>
                  <a:latin typeface="Arial"/>
                  <a:ea typeface="Arial"/>
                  <a:cs typeface="Arial"/>
                  <a:sym typeface="Arial"/>
                </a:rPr>
                <a:t>2</a:t>
              </a:r>
              <a:r>
                <a:rPr b="1" baseline="0" i="0" lang="en-US" sz="2600" u="none" cap="none" strike="noStrike">
                  <a:solidFill>
                    <a:srgbClr val="000000"/>
                  </a:solidFill>
                  <a:latin typeface="Arial"/>
                  <a:ea typeface="Arial"/>
                  <a:cs typeface="Arial"/>
                  <a:sym typeface="Arial"/>
                </a:rPr>
                <a:t>O</a:t>
              </a:r>
            </a:p>
          </p:txBody>
        </p:sp>
      </p:grpSp>
      <p:sp>
        <p:nvSpPr>
          <p:cNvPr id="178" name="Shape 178"/>
          <p:cNvSpPr/>
          <p:nvPr/>
        </p:nvSpPr>
        <p:spPr>
          <a:xfrm>
            <a:off x="2514600" y="1600200"/>
            <a:ext cx="1447800" cy="1012825"/>
          </a:xfrm>
          <a:prstGeom prst="star16">
            <a:avLst>
              <a:gd fmla="val 37500"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79" name="Shape 179"/>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What does it mean to be a </a:t>
            </a:r>
            <a:r>
              <a:rPr b="1" baseline="0" i="0" lang="en-US" sz="3600" u="none" cap="none" strike="noStrike">
                <a:solidFill>
                  <a:srgbClr val="0C8F0F"/>
                </a:solidFill>
                <a:latin typeface="Arial"/>
                <a:ea typeface="Arial"/>
                <a:cs typeface="Arial"/>
                <a:sym typeface="Arial"/>
              </a:rPr>
              <a:t>plant</a:t>
            </a:r>
          </a:p>
        </p:txBody>
      </p:sp>
      <p:sp>
        <p:nvSpPr>
          <p:cNvPr id="180" name="Shape 180"/>
          <p:cNvSpPr txBox="1"/>
          <p:nvPr>
            <p:ph idx="1" type="body"/>
          </p:nvPr>
        </p:nvSpPr>
        <p:spPr>
          <a:xfrm>
            <a:off x="762000" y="1371600"/>
            <a:ext cx="7854949" cy="53339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Need to…</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collect </a:t>
            </a:r>
            <a:r>
              <a:rPr b="1" baseline="0" i="0" lang="en-US" sz="2800" u="none" cap="none" strike="noStrike">
                <a:solidFill>
                  <a:srgbClr val="CC0000"/>
                </a:solidFill>
                <a:latin typeface="Arial"/>
                <a:ea typeface="Arial"/>
                <a:cs typeface="Arial"/>
                <a:sym typeface="Arial"/>
              </a:rPr>
              <a:t>light</a:t>
            </a:r>
            <a:r>
              <a:rPr b="1" baseline="0" i="0" lang="en-US" sz="2800" u="none" cap="none" strike="noStrike">
                <a:solidFill>
                  <a:schemeClr val="dk1"/>
                </a:solidFill>
                <a:latin typeface="Arial"/>
                <a:ea typeface="Arial"/>
                <a:cs typeface="Arial"/>
                <a:sym typeface="Arial"/>
              </a:rPr>
              <a:t> energy</a:t>
            </a:r>
          </a:p>
          <a:p>
            <a:pPr indent="-234950" lvl="2" marL="1085850" marR="0" rtl="0" algn="l">
              <a:lnSpc>
                <a:spcPct val="9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transform it into chemical energy</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store </a:t>
            </a:r>
            <a:r>
              <a:rPr b="1" baseline="0" i="0" lang="en-US" sz="2800" u="none" cap="none" strike="noStrike">
                <a:solidFill>
                  <a:srgbClr val="CC0000"/>
                </a:solidFill>
                <a:latin typeface="Arial"/>
                <a:ea typeface="Arial"/>
                <a:cs typeface="Arial"/>
                <a:sym typeface="Arial"/>
              </a:rPr>
              <a:t>light</a:t>
            </a:r>
            <a:r>
              <a:rPr b="1" baseline="0" i="0" lang="en-US" sz="2800" u="none" cap="none" strike="noStrike">
                <a:solidFill>
                  <a:schemeClr val="dk1"/>
                </a:solidFill>
                <a:latin typeface="Arial"/>
                <a:ea typeface="Arial"/>
                <a:cs typeface="Arial"/>
                <a:sym typeface="Arial"/>
              </a:rPr>
              <a:t> energy</a:t>
            </a:r>
          </a:p>
          <a:p>
            <a:pPr indent="-234950" lvl="2" marL="1085850" marR="0" rtl="0" algn="l">
              <a:lnSpc>
                <a:spcPct val="9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in a stable form to be moved around </a:t>
            </a:r>
            <a:br>
              <a:rPr b="1" baseline="0" i="0" lang="en-US" sz="2400" u="none" cap="none" strike="noStrike">
                <a:solidFill>
                  <a:srgbClr val="0F116A"/>
                </a:solidFill>
                <a:latin typeface="Arial"/>
                <a:ea typeface="Arial"/>
                <a:cs typeface="Arial"/>
                <a:sym typeface="Arial"/>
              </a:rPr>
            </a:br>
            <a:r>
              <a:rPr b="1" baseline="0" i="0" lang="en-US" sz="2400" u="none" cap="none" strike="noStrike">
                <a:solidFill>
                  <a:srgbClr val="0F116A"/>
                </a:solidFill>
                <a:latin typeface="Arial"/>
                <a:ea typeface="Arial"/>
                <a:cs typeface="Arial"/>
                <a:sym typeface="Arial"/>
              </a:rPr>
              <a:t>the plant or stored </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need to get </a:t>
            </a:r>
            <a:r>
              <a:rPr b="1" baseline="0" i="0" lang="en-US" sz="2800" u="sng" cap="none" strike="noStrike">
                <a:solidFill>
                  <a:srgbClr val="CC0000"/>
                </a:solidFill>
                <a:latin typeface="Arial"/>
                <a:ea typeface="Arial"/>
                <a:cs typeface="Arial"/>
                <a:sym typeface="Arial"/>
              </a:rPr>
              <a:t>building block atoms</a:t>
            </a:r>
            <a:r>
              <a:rPr b="1" baseline="0" i="0" lang="en-US" sz="2800" u="none" cap="none" strike="noStrike">
                <a:solidFill>
                  <a:schemeClr val="dk1"/>
                </a:solidFill>
                <a:latin typeface="Arial"/>
                <a:ea typeface="Arial"/>
                <a:cs typeface="Arial"/>
                <a:sym typeface="Arial"/>
              </a:rPr>
              <a:t>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from the environment </a:t>
            </a:r>
          </a:p>
          <a:p>
            <a:pPr indent="-234950" lvl="2" marL="1085850" marR="0" rtl="0" algn="l">
              <a:lnSpc>
                <a:spcPct val="9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C,H,O,N,P,K,S,Mg</a:t>
            </a:r>
          </a:p>
          <a:p>
            <a:pPr indent="-285750" lvl="1" marL="742950" marR="0" rtl="0" algn="l">
              <a:lnSpc>
                <a:spcPct val="9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produce all </a:t>
            </a:r>
            <a:r>
              <a:rPr b="1" baseline="0" i="0" lang="en-US" sz="2800" u="sng" cap="none" strike="noStrike">
                <a:solidFill>
                  <a:srgbClr val="CC0000"/>
                </a:solidFill>
                <a:latin typeface="Arial"/>
                <a:ea typeface="Arial"/>
                <a:cs typeface="Arial"/>
                <a:sym typeface="Arial"/>
              </a:rPr>
              <a:t>organic molecules</a:t>
            </a:r>
            <a:r>
              <a:rPr b="1" baseline="0" i="0" lang="en-US" sz="2800" u="none" cap="none" strike="noStrike">
                <a:solidFill>
                  <a:schemeClr val="dk1"/>
                </a:solidFill>
                <a:latin typeface="Arial"/>
                <a:ea typeface="Arial"/>
                <a:cs typeface="Arial"/>
                <a:sym typeface="Arial"/>
              </a:rPr>
              <a:t>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needed for growth</a:t>
            </a:r>
          </a:p>
          <a:p>
            <a:pPr indent="-234950" lvl="2" marL="1085850" marR="0" rtl="0" algn="l">
              <a:lnSpc>
                <a:spcPct val="9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carbohydrates, proteins, lipids, nucleic acids</a:t>
            </a:r>
          </a:p>
        </p:txBody>
      </p:sp>
      <p:sp>
        <p:nvSpPr>
          <p:cNvPr id="181" name="Shape 181"/>
          <p:cNvSpPr/>
          <p:nvPr/>
        </p:nvSpPr>
        <p:spPr>
          <a:xfrm>
            <a:off x="6669086" y="1397000"/>
            <a:ext cx="1817686" cy="1190625"/>
          </a:xfrm>
          <a:prstGeom prst="irregularSeal1">
            <a:avLst/>
          </a:prstGeom>
          <a:solidFill>
            <a:srgbClr val="CC0000"/>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3200" u="none" cap="none" strike="noStrike">
                <a:solidFill>
                  <a:srgbClr val="FFEA18"/>
                </a:solidFill>
                <a:latin typeface="Arial"/>
                <a:ea typeface="Arial"/>
                <a:cs typeface="Arial"/>
                <a:sym typeface="Arial"/>
              </a:rPr>
              <a:t>ATP</a:t>
            </a:r>
          </a:p>
        </p:txBody>
      </p:sp>
      <p:grpSp>
        <p:nvGrpSpPr>
          <p:cNvPr id="182" name="Shape 182"/>
          <p:cNvGrpSpPr/>
          <p:nvPr/>
        </p:nvGrpSpPr>
        <p:grpSpPr>
          <a:xfrm>
            <a:off x="153987" y="3181350"/>
            <a:ext cx="1431924" cy="763586"/>
            <a:chOff x="5791200" y="3427412"/>
            <a:chExt cx="1431924" cy="763586"/>
          </a:xfrm>
        </p:grpSpPr>
        <p:sp>
          <p:nvSpPr>
            <p:cNvPr id="183" name="Shape 183"/>
            <p:cNvSpPr/>
            <p:nvPr/>
          </p:nvSpPr>
          <p:spPr>
            <a:xfrm>
              <a:off x="6062662" y="3427412"/>
              <a:ext cx="882649" cy="763586"/>
            </a:xfrm>
            <a:prstGeom prst="hexagon">
              <a:avLst>
                <a:gd fmla="val 25000" name="adj"/>
                <a:gd fmla="val 115470" name="vf"/>
              </a:avLst>
            </a:prstGeom>
            <a:solidFill>
              <a:srgbClr val="FFEA18"/>
            </a:solidFill>
            <a:ln cap="flat" cmpd="sng" w="9525">
              <a:solidFill>
                <a:srgbClr val="FFA50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4" name="Shape 184"/>
            <p:cNvSpPr txBox="1"/>
            <p:nvPr/>
          </p:nvSpPr>
          <p:spPr>
            <a:xfrm>
              <a:off x="5791200" y="3565525"/>
              <a:ext cx="1431924"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glucose</a:t>
              </a:r>
            </a:p>
          </p:txBody>
        </p:sp>
      </p:grpSp>
      <p:grpSp>
        <p:nvGrpSpPr>
          <p:cNvPr id="185" name="Shape 185"/>
          <p:cNvGrpSpPr/>
          <p:nvPr/>
        </p:nvGrpSpPr>
        <p:grpSpPr>
          <a:xfrm>
            <a:off x="7086599" y="3952874"/>
            <a:ext cx="1281112" cy="1158874"/>
            <a:chOff x="6661149" y="4384674"/>
            <a:chExt cx="1281112" cy="1158874"/>
          </a:xfrm>
        </p:grpSpPr>
        <p:grpSp>
          <p:nvGrpSpPr>
            <p:cNvPr id="186" name="Shape 186"/>
            <p:cNvGrpSpPr/>
            <p:nvPr/>
          </p:nvGrpSpPr>
          <p:grpSpPr>
            <a:xfrm>
              <a:off x="6661149" y="4384674"/>
              <a:ext cx="1281112" cy="1158874"/>
              <a:chOff x="5867400" y="3352800"/>
              <a:chExt cx="1600200" cy="1447800"/>
            </a:xfrm>
          </p:grpSpPr>
          <p:sp>
            <p:nvSpPr>
              <p:cNvPr id="187" name="Shape 187"/>
              <p:cNvSpPr/>
              <p:nvPr/>
            </p:nvSpPr>
            <p:spPr>
              <a:xfrm>
                <a:off x="5943600" y="3352800"/>
                <a:ext cx="1524000" cy="1066799"/>
              </a:xfrm>
              <a:prstGeom prst="cloudCallout">
                <a:avLst>
                  <a:gd fmla="val -20833" name="adj1"/>
                  <a:gd fmla="val 62500" name="adj2"/>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8" name="Shape 188"/>
              <p:cNvSpPr/>
              <p:nvPr/>
            </p:nvSpPr>
            <p:spPr>
              <a:xfrm>
                <a:off x="5867400" y="4267200"/>
                <a:ext cx="457200" cy="457200"/>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9" name="Shape 189"/>
              <p:cNvSpPr/>
              <p:nvPr/>
            </p:nvSpPr>
            <p:spPr>
              <a:xfrm>
                <a:off x="6005512" y="4343400"/>
                <a:ext cx="457200" cy="457200"/>
              </a:xfrm>
              <a:prstGeom prst="ellipse">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90" name="Shape 190"/>
            <p:cNvSpPr txBox="1"/>
            <p:nvPr/>
          </p:nvSpPr>
          <p:spPr>
            <a:xfrm>
              <a:off x="6902450" y="4551362"/>
              <a:ext cx="852487"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CO</a:t>
              </a:r>
              <a:r>
                <a:rPr b="1" baseline="-25000" i="0" lang="en-US" sz="2800" u="none" cap="none" strike="noStrike">
                  <a:solidFill>
                    <a:srgbClr val="000000"/>
                  </a:solidFill>
                  <a:latin typeface="Arial"/>
                  <a:ea typeface="Arial"/>
                  <a:cs typeface="Arial"/>
                  <a:sym typeface="Arial"/>
                </a:rPr>
                <a:t>2</a:t>
              </a:r>
            </a:p>
          </p:txBody>
        </p:sp>
      </p:gr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6" name="Shape 1336"/>
        <p:cNvGrpSpPr/>
        <p:nvPr/>
      </p:nvGrpSpPr>
      <p:grpSpPr>
        <a:xfrm>
          <a:off x="0" y="0"/>
          <a:ext cx="0" cy="0"/>
          <a:chOff x="0" y="0"/>
          <a:chExt cx="0" cy="0"/>
        </a:xfrm>
      </p:grpSpPr>
      <p:sp>
        <p:nvSpPr>
          <p:cNvPr id="1337" name="Shape 1337"/>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Supporting a biosphere</a:t>
            </a:r>
          </a:p>
        </p:txBody>
      </p:sp>
      <p:sp>
        <p:nvSpPr>
          <p:cNvPr id="1338" name="Shape 1338"/>
          <p:cNvSpPr txBox="1"/>
          <p:nvPr>
            <p:ph idx="1" type="body"/>
          </p:nvPr>
        </p:nvSpPr>
        <p:spPr>
          <a:xfrm>
            <a:off x="838200" y="1524000"/>
            <a:ext cx="8305799" cy="4419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On global scale, </a:t>
            </a:r>
            <a:br>
              <a:rPr b="1" baseline="0" i="0" lang="en-US" sz="3000" u="none" cap="none" strike="noStrike">
                <a:solidFill>
                  <a:srgbClr val="0F116A"/>
                </a:solidFill>
                <a:latin typeface="Arial"/>
                <a:ea typeface="Arial"/>
                <a:cs typeface="Arial"/>
                <a:sym typeface="Arial"/>
              </a:rPr>
            </a:br>
            <a:r>
              <a:rPr b="1" baseline="0" i="0" lang="en-US" sz="3000" u="none" cap="none" strike="noStrike">
                <a:solidFill>
                  <a:srgbClr val="0F116A"/>
                </a:solidFill>
                <a:latin typeface="Arial"/>
                <a:ea typeface="Arial"/>
                <a:cs typeface="Arial"/>
                <a:sym typeface="Arial"/>
              </a:rPr>
              <a:t>photosynthesis is the </a:t>
            </a:r>
            <a:br>
              <a:rPr b="1" baseline="0" i="0" lang="en-US" sz="3000" u="none" cap="none" strike="noStrike">
                <a:solidFill>
                  <a:srgbClr val="0F116A"/>
                </a:solidFill>
                <a:latin typeface="Arial"/>
                <a:ea typeface="Arial"/>
                <a:cs typeface="Arial"/>
                <a:sym typeface="Arial"/>
              </a:rPr>
            </a:br>
            <a:r>
              <a:rPr b="1" baseline="0" i="0" lang="en-US" sz="3000" u="none" cap="none" strike="noStrike">
                <a:solidFill>
                  <a:srgbClr val="0F116A"/>
                </a:solidFill>
                <a:latin typeface="Arial"/>
                <a:ea typeface="Arial"/>
                <a:cs typeface="Arial"/>
                <a:sym typeface="Arial"/>
              </a:rPr>
              <a:t>most important process </a:t>
            </a:r>
            <a:br>
              <a:rPr b="1" baseline="0" i="0" lang="en-US" sz="3000" u="none" cap="none" strike="noStrike">
                <a:solidFill>
                  <a:srgbClr val="0F116A"/>
                </a:solidFill>
                <a:latin typeface="Arial"/>
                <a:ea typeface="Arial"/>
                <a:cs typeface="Arial"/>
                <a:sym typeface="Arial"/>
              </a:rPr>
            </a:br>
            <a:r>
              <a:rPr b="1" baseline="0" i="0" lang="en-US" sz="3000" u="none" cap="none" strike="noStrike">
                <a:solidFill>
                  <a:srgbClr val="0F116A"/>
                </a:solidFill>
                <a:latin typeface="Arial"/>
                <a:ea typeface="Arial"/>
                <a:cs typeface="Arial"/>
                <a:sym typeface="Arial"/>
              </a:rPr>
              <a:t>for the continuation of life on Earth</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each year photosynthesis…</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captures 121 billion tons of CO</a:t>
            </a:r>
            <a:r>
              <a:rPr b="1" baseline="-25000" i="0" lang="en-US" sz="2400" u="none" cap="none" strike="noStrike">
                <a:solidFill>
                  <a:srgbClr val="0F116A"/>
                </a:solidFill>
                <a:latin typeface="Arial"/>
                <a:ea typeface="Arial"/>
                <a:cs typeface="Arial"/>
                <a:sym typeface="Arial"/>
              </a:rPr>
              <a:t>2</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synthesizes 160 billion tons of carbohydrate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heterotrophs are dependent on plants as food source for fuel &amp; raw materials</a:t>
            </a:r>
          </a:p>
        </p:txBody>
      </p:sp>
      <p:pic>
        <p:nvPicPr>
          <p:cNvPr id="1339" name="Shape 1339"/>
          <p:cNvPicPr preferRelativeResize="0"/>
          <p:nvPr/>
        </p:nvPicPr>
        <p:blipFill rotWithShape="1">
          <a:blip r:embed="rId3">
            <a:alphaModFix/>
          </a:blip>
          <a:srcRect b="0" l="11700" r="8999" t="0"/>
          <a:stretch/>
        </p:blipFill>
        <p:spPr>
          <a:xfrm>
            <a:off x="6400800" y="381000"/>
            <a:ext cx="2666999" cy="2522536"/>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4" name="Shape 1344"/>
        <p:cNvGrpSpPr/>
        <p:nvPr/>
      </p:nvGrpSpPr>
      <p:grpSpPr>
        <a:xfrm>
          <a:off x="0" y="0"/>
          <a:ext cx="0" cy="0"/>
          <a:chOff x="0" y="0"/>
          <a:chExt cx="0" cy="0"/>
        </a:xfrm>
      </p:grpSpPr>
      <p:sp>
        <p:nvSpPr>
          <p:cNvPr id="1345" name="Shape 1345"/>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The poetic perspective…</a:t>
            </a:r>
          </a:p>
        </p:txBody>
      </p:sp>
      <p:sp>
        <p:nvSpPr>
          <p:cNvPr id="1346" name="Shape 1346"/>
          <p:cNvSpPr txBox="1"/>
          <p:nvPr>
            <p:ph idx="1" type="body"/>
          </p:nvPr>
        </p:nvSpPr>
        <p:spPr>
          <a:xfrm>
            <a:off x="838200" y="1371600"/>
            <a:ext cx="7772400" cy="2514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All the solid material of every </a:t>
            </a:r>
            <a:r>
              <a:rPr b="1" baseline="0" i="0" lang="en-US" sz="3000" u="sng" cap="none" strike="noStrike">
                <a:solidFill>
                  <a:srgbClr val="008000"/>
                </a:solidFill>
                <a:latin typeface="Arial"/>
                <a:ea typeface="Arial"/>
                <a:cs typeface="Arial"/>
                <a:sym typeface="Arial"/>
              </a:rPr>
              <a:t>plant</a:t>
            </a:r>
            <a:r>
              <a:rPr b="1" baseline="0" i="0" lang="en-US" sz="3000" u="none" cap="none" strike="noStrike">
                <a:solidFill>
                  <a:srgbClr val="0F116A"/>
                </a:solidFill>
                <a:latin typeface="Arial"/>
                <a:ea typeface="Arial"/>
                <a:cs typeface="Arial"/>
                <a:sym typeface="Arial"/>
              </a:rPr>
              <a:t> </a:t>
            </a:r>
            <a:br>
              <a:rPr b="1" baseline="0" i="0" lang="en-US" sz="3000" u="none" cap="none" strike="noStrike">
                <a:solidFill>
                  <a:srgbClr val="0F116A"/>
                </a:solidFill>
                <a:latin typeface="Arial"/>
                <a:ea typeface="Arial"/>
                <a:cs typeface="Arial"/>
                <a:sym typeface="Arial"/>
              </a:rPr>
            </a:br>
            <a:r>
              <a:rPr b="1" baseline="0" i="0" lang="en-US" sz="3000" u="none" cap="none" strike="noStrike">
                <a:solidFill>
                  <a:srgbClr val="0F116A"/>
                </a:solidFill>
                <a:latin typeface="Arial"/>
                <a:ea typeface="Arial"/>
                <a:cs typeface="Arial"/>
                <a:sym typeface="Arial"/>
              </a:rPr>
              <a:t>was built by sunlight out of thin air</a:t>
            </a:r>
          </a:p>
          <a:p>
            <a:pPr indent="-342900" lvl="0" marL="342900" marR="0" rtl="0" algn="l">
              <a:lnSpc>
                <a:spcPct val="100000"/>
              </a:lnSpc>
              <a:spcBef>
                <a:spcPts val="60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All the solid material of every </a:t>
            </a:r>
            <a:r>
              <a:rPr b="1" baseline="0" i="0" lang="en-US" sz="3000" u="sng" cap="none" strike="noStrike">
                <a:solidFill>
                  <a:srgbClr val="660000"/>
                </a:solidFill>
                <a:latin typeface="Arial"/>
                <a:ea typeface="Arial"/>
                <a:cs typeface="Arial"/>
                <a:sym typeface="Arial"/>
              </a:rPr>
              <a:t>animal</a:t>
            </a:r>
            <a:r>
              <a:rPr b="1" baseline="0" i="0" lang="en-US" sz="3000" u="none" cap="none" strike="noStrike">
                <a:solidFill>
                  <a:srgbClr val="0F116A"/>
                </a:solidFill>
                <a:latin typeface="Arial"/>
                <a:ea typeface="Arial"/>
                <a:cs typeface="Arial"/>
                <a:sym typeface="Arial"/>
              </a:rPr>
              <a:t> was built from plant material</a:t>
            </a:r>
          </a:p>
        </p:txBody>
      </p:sp>
      <p:sp>
        <p:nvSpPr>
          <p:cNvPr id="1347" name="Shape 1347"/>
          <p:cNvSpPr/>
          <p:nvPr/>
        </p:nvSpPr>
        <p:spPr>
          <a:xfrm>
            <a:off x="1633537" y="4227512"/>
            <a:ext cx="6181725" cy="2120899"/>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Then all the plants, cats, </a:t>
            </a:r>
            <a:br>
              <a:rPr b="1" baseline="0" i="0" lang="en-US" sz="3000" u="none" cap="none" strike="noStrike">
                <a:solidFill>
                  <a:srgbClr val="0F116A"/>
                </a:solidFill>
                <a:latin typeface="Arial"/>
                <a:ea typeface="Arial"/>
                <a:cs typeface="Arial"/>
                <a:sym typeface="Arial"/>
              </a:rPr>
            </a:br>
            <a:r>
              <a:rPr b="1" baseline="0" i="0" lang="en-US" sz="3000" u="none" cap="none" strike="noStrike">
                <a:solidFill>
                  <a:srgbClr val="0F116A"/>
                </a:solidFill>
                <a:latin typeface="Arial"/>
                <a:ea typeface="Arial"/>
                <a:cs typeface="Arial"/>
                <a:sym typeface="Arial"/>
              </a:rPr>
              <a:t> dogs, elephants &amp; people …</a:t>
            </a:r>
            <a:br>
              <a:rPr b="1" baseline="0" i="0" lang="en-US" sz="3000" u="none" cap="none" strike="noStrike">
                <a:solidFill>
                  <a:srgbClr val="0F116A"/>
                </a:solidFill>
                <a:latin typeface="Arial"/>
                <a:ea typeface="Arial"/>
                <a:cs typeface="Arial"/>
                <a:sym typeface="Arial"/>
              </a:rPr>
            </a:br>
            <a:r>
              <a:rPr b="1" baseline="0" i="0" lang="en-US" sz="3000" u="none" cap="none" strike="noStrike">
                <a:solidFill>
                  <a:srgbClr val="0F116A"/>
                </a:solidFill>
                <a:latin typeface="Arial"/>
                <a:ea typeface="Arial"/>
                <a:cs typeface="Arial"/>
                <a:sym typeface="Arial"/>
              </a:rPr>
              <a:t>are really particles of air woven together by strands of sunlight!</a:t>
            </a:r>
          </a:p>
        </p:txBody>
      </p:sp>
      <p:sp>
        <p:nvSpPr>
          <p:cNvPr id="1348" name="Shape 1348"/>
          <p:cNvSpPr/>
          <p:nvPr/>
        </p:nvSpPr>
        <p:spPr>
          <a:xfrm>
            <a:off x="7016750" y="3749675"/>
            <a:ext cx="1828800" cy="1279525"/>
          </a:xfrm>
          <a:prstGeom prst="star16">
            <a:avLst>
              <a:gd fmla="val 37500" name="adj"/>
            </a:avLst>
          </a:prstGeom>
          <a:solidFill>
            <a:srgbClr val="FFEA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3200" u="none" cap="none" strike="noStrike">
                <a:solidFill>
                  <a:srgbClr val="CC0000"/>
                </a:solidFill>
                <a:latin typeface="Arial"/>
                <a:ea typeface="Arial"/>
                <a:cs typeface="Arial"/>
                <a:sym typeface="Arial"/>
              </a:rPr>
              <a:t>sun</a:t>
            </a:r>
          </a:p>
        </p:txBody>
      </p:sp>
      <p:grpSp>
        <p:nvGrpSpPr>
          <p:cNvPr id="1349" name="Shape 1349"/>
          <p:cNvGrpSpPr/>
          <p:nvPr/>
        </p:nvGrpSpPr>
        <p:grpSpPr>
          <a:xfrm>
            <a:off x="609599" y="3856037"/>
            <a:ext cx="1524000" cy="1066799"/>
            <a:chOff x="609599" y="3856037"/>
            <a:chExt cx="1524000" cy="1066799"/>
          </a:xfrm>
        </p:grpSpPr>
        <p:sp>
          <p:nvSpPr>
            <p:cNvPr id="1350" name="Shape 1350"/>
            <p:cNvSpPr/>
            <p:nvPr/>
          </p:nvSpPr>
          <p:spPr>
            <a:xfrm flipH="1">
              <a:off x="609599" y="3856037"/>
              <a:ext cx="1524000" cy="1066799"/>
            </a:xfrm>
            <a:prstGeom prst="cloudCallout">
              <a:avLst>
                <a:gd fmla="val -20833" name="adj1"/>
                <a:gd fmla="val 62500" name="adj2"/>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351" name="Shape 1351"/>
            <p:cNvSpPr txBox="1"/>
            <p:nvPr/>
          </p:nvSpPr>
          <p:spPr>
            <a:xfrm>
              <a:off x="1033462" y="4056062"/>
              <a:ext cx="681037" cy="5794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200" u="none" cap="none" strike="noStrike">
                  <a:solidFill>
                    <a:srgbClr val="0F116A"/>
                  </a:solidFill>
                  <a:latin typeface="Arial"/>
                  <a:ea typeface="Arial"/>
                  <a:cs typeface="Arial"/>
                  <a:sym typeface="Arial"/>
                </a:rPr>
                <a:t>air</a:t>
              </a:r>
            </a:p>
          </p:txBody>
        </p:sp>
      </p:gr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6" name="Shape 1356"/>
        <p:cNvGrpSpPr/>
        <p:nvPr/>
      </p:nvGrpSpPr>
      <p:grpSpPr>
        <a:xfrm>
          <a:off x="0" y="0"/>
          <a:ext cx="0" cy="0"/>
          <a:chOff x="0" y="0"/>
          <a:chExt cx="0" cy="0"/>
        </a:xfrm>
      </p:grpSpPr>
      <p:sp>
        <p:nvSpPr>
          <p:cNvPr id="1357" name="Shape 1357"/>
          <p:cNvSpPr txBox="1"/>
          <p:nvPr/>
        </p:nvSpPr>
        <p:spPr>
          <a:xfrm>
            <a:off x="6934200" y="6264275"/>
            <a:ext cx="15240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Pr>
              <a:t>2007-2008</a:t>
            </a:r>
          </a:p>
        </p:txBody>
      </p:sp>
      <p:pic>
        <p:nvPicPr>
          <p:cNvPr id="1358" name="Shape 1358"/>
          <p:cNvPicPr preferRelativeResize="0"/>
          <p:nvPr/>
        </p:nvPicPr>
        <p:blipFill rotWithShape="1">
          <a:blip r:embed="rId3">
            <a:alphaModFix/>
          </a:blip>
          <a:srcRect b="0" l="0" r="0" t="0"/>
          <a:stretch/>
        </p:blipFill>
        <p:spPr>
          <a:xfrm>
            <a:off x="5545137" y="4486275"/>
            <a:ext cx="3598862" cy="2371725"/>
          </a:xfrm>
          <a:prstGeom prst="rect">
            <a:avLst/>
          </a:prstGeom>
          <a:noFill/>
          <a:ln>
            <a:noFill/>
          </a:ln>
        </p:spPr>
      </p:pic>
      <p:sp>
        <p:nvSpPr>
          <p:cNvPr id="1359" name="Shape 1359"/>
          <p:cNvSpPr/>
          <p:nvPr/>
        </p:nvSpPr>
        <p:spPr>
          <a:xfrm>
            <a:off x="533400" y="914400"/>
            <a:ext cx="6924674" cy="2911474"/>
          </a:xfrm>
          <a:prstGeom prst="wedgeEllipseCallout">
            <a:avLst>
              <a:gd fmla="val 16336" name="adj1"/>
              <a:gd fmla="val 29197" name="adj2"/>
            </a:avLst>
          </a:prstGeom>
          <a:solidFill>
            <a:srgbClr val="FFCC00"/>
          </a:solidFill>
          <a:ln cap="flat" cmpd="sng" w="57150">
            <a:solidFill>
              <a:srgbClr val="CC0000"/>
            </a:solidFill>
            <a:prstDash val="solid"/>
            <a:miter/>
            <a:headEnd len="med" w="med" type="none"/>
            <a:tailEnd len="med" w="med" type="none"/>
          </a:ln>
        </p:spPr>
        <p:txBody>
          <a:bodyPr anchorCtr="0" anchor="ctr" bIns="0" lIns="0" rIns="0" tIns="0">
            <a:noAutofit/>
          </a:bodyPr>
          <a:lstStyle/>
          <a:p>
            <a:pPr indent="-1587" lvl="0" marL="39687" marR="0" rtl="0" algn="ctr">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If plants can do it…</a:t>
            </a:r>
            <a:br>
              <a:rPr b="1" baseline="0" i="0" lang="en-US" sz="3600" u="none" cap="none" strike="noStrike">
                <a:solidFill>
                  <a:schemeClr val="dk2"/>
                </a:solidFill>
                <a:latin typeface="Arial"/>
                <a:ea typeface="Arial"/>
                <a:cs typeface="Arial"/>
                <a:sym typeface="Arial"/>
              </a:rPr>
            </a:br>
            <a:r>
              <a:rPr b="1" baseline="0" i="0" lang="en-US" sz="3600" u="none" cap="none" strike="noStrike">
                <a:solidFill>
                  <a:schemeClr val="dk2"/>
                </a:solidFill>
                <a:latin typeface="Arial"/>
                <a:ea typeface="Arial"/>
                <a:cs typeface="Arial"/>
                <a:sym typeface="Arial"/>
              </a:rPr>
              <a:t>You can learn it</a:t>
            </a:r>
            <a:r>
              <a:rPr b="1" baseline="0" i="1" lang="en-US" sz="3600" u="none" cap="none" strike="noStrike">
                <a:solidFill>
                  <a:schemeClr val="dk2"/>
                </a:solidFill>
                <a:latin typeface="Arial"/>
                <a:ea typeface="Arial"/>
                <a:cs typeface="Arial"/>
                <a:sym typeface="Arial"/>
              </a:rPr>
              <a:t>!</a:t>
            </a:r>
          </a:p>
          <a:p>
            <a:pPr indent="-1587" lvl="0" marL="39687" marR="0" rtl="0" algn="ctr">
              <a:lnSpc>
                <a:spcPct val="100000"/>
              </a:lnSpc>
              <a:spcBef>
                <a:spcPts val="140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Ask Questions</a:t>
            </a:r>
            <a:r>
              <a:rPr b="1" baseline="0" i="1" lang="en-US" sz="3600" u="none" cap="none" strike="noStrike">
                <a:solidFill>
                  <a:schemeClr val="dk2"/>
                </a:solidFill>
                <a:latin typeface="Arial"/>
                <a:ea typeface="Arial"/>
                <a:cs typeface="Arial"/>
                <a:sym typeface="Arial"/>
              </a:rPr>
              <a:t>!!</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4" name="Shape 1364"/>
        <p:cNvGrpSpPr/>
        <p:nvPr/>
      </p:nvGrpSpPr>
      <p:grpSpPr>
        <a:xfrm>
          <a:off x="0" y="0"/>
          <a:ext cx="0" cy="0"/>
          <a:chOff x="0" y="0"/>
          <a:chExt cx="0" cy="0"/>
        </a:xfrm>
      </p:grpSpPr>
      <p:sp>
        <p:nvSpPr>
          <p:cNvPr id="1365" name="Shape 1365"/>
          <p:cNvSpPr txBox="1"/>
          <p:nvPr/>
        </p:nvSpPr>
        <p:spPr>
          <a:xfrm>
            <a:off x="6934200" y="6264275"/>
            <a:ext cx="15240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Pr>
              <a:t>2007-2008</a:t>
            </a:r>
          </a:p>
        </p:txBody>
      </p:sp>
      <p:sp>
        <p:nvSpPr>
          <p:cNvPr id="1366" name="Shape 1366"/>
          <p:cNvSpPr txBox="1"/>
          <p:nvPr>
            <p:ph type="ctrTitle"/>
          </p:nvPr>
        </p:nvSpPr>
        <p:spPr>
          <a:xfrm>
            <a:off x="990600" y="2286000"/>
            <a:ext cx="7239000" cy="22097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3600" u="none" cap="none" strike="noStrike">
                <a:solidFill>
                  <a:srgbClr val="0F116A"/>
                </a:solidFill>
                <a:latin typeface="Arial"/>
                <a:ea typeface="Arial"/>
                <a:cs typeface="Arial"/>
                <a:sym typeface="Arial"/>
              </a:rPr>
              <a:t>	</a:t>
            </a:r>
            <a:r>
              <a:rPr b="1" baseline="0" i="0" lang="en-US" sz="3600" u="none" cap="none" strike="noStrike">
                <a:solidFill>
                  <a:schemeClr val="dk2"/>
                </a:solidFill>
                <a:latin typeface="Arial"/>
                <a:ea typeface="Arial"/>
                <a:cs typeface="Arial"/>
                <a:sym typeface="Arial"/>
              </a:rPr>
              <a:t>Photosynthesis:</a:t>
            </a:r>
            <a:br>
              <a:rPr b="1" baseline="0" i="0" lang="en-US" sz="3600" u="none" cap="none" strike="noStrike">
                <a:solidFill>
                  <a:schemeClr val="dk2"/>
                </a:solidFill>
                <a:latin typeface="Arial"/>
                <a:ea typeface="Arial"/>
                <a:cs typeface="Arial"/>
                <a:sym typeface="Arial"/>
              </a:rPr>
            </a:br>
            <a:r>
              <a:rPr b="1" baseline="0" i="0" lang="en-US" sz="3600" u="none" cap="none" strike="noStrike">
                <a:solidFill>
                  <a:schemeClr val="dk2"/>
                </a:solidFill>
                <a:latin typeface="Arial"/>
                <a:ea typeface="Arial"/>
                <a:cs typeface="Arial"/>
                <a:sym typeface="Arial"/>
              </a:rPr>
              <a:t>	</a:t>
            </a:r>
            <a:r>
              <a:rPr b="1" baseline="0" i="0" lang="en-US" sz="3600" u="none" cap="none" strike="noStrike">
                <a:solidFill>
                  <a:srgbClr val="0C8F0F"/>
                </a:solidFill>
                <a:latin typeface="Arial"/>
                <a:ea typeface="Arial"/>
                <a:cs typeface="Arial"/>
                <a:sym typeface="Arial"/>
              </a:rPr>
              <a:t>Variations on the Theme</a:t>
            </a:r>
          </a:p>
        </p:txBody>
      </p:sp>
      <p:pic>
        <p:nvPicPr>
          <p:cNvPr id="1367" name="Shape 1367"/>
          <p:cNvPicPr preferRelativeResize="0"/>
          <p:nvPr/>
        </p:nvPicPr>
        <p:blipFill rotWithShape="1">
          <a:blip r:embed="rId3">
            <a:alphaModFix/>
          </a:blip>
          <a:srcRect b="0" l="0" r="0" t="0"/>
          <a:stretch/>
        </p:blipFill>
        <p:spPr>
          <a:xfrm>
            <a:off x="6465887" y="606425"/>
            <a:ext cx="2319337" cy="3092450"/>
          </a:xfrm>
          <a:prstGeom prst="rect">
            <a:avLst/>
          </a:prstGeom>
          <a:noFill/>
          <a:ln>
            <a:noFill/>
          </a:ln>
        </p:spPr>
      </p:pic>
      <p:pic>
        <p:nvPicPr>
          <p:cNvPr id="1368" name="Shape 1368"/>
          <p:cNvPicPr preferRelativeResize="0"/>
          <p:nvPr/>
        </p:nvPicPr>
        <p:blipFill rotWithShape="1">
          <a:blip r:embed="rId4">
            <a:alphaModFix/>
          </a:blip>
          <a:srcRect b="0" l="0" r="0" t="0"/>
          <a:stretch/>
        </p:blipFill>
        <p:spPr>
          <a:xfrm>
            <a:off x="182561" y="4464050"/>
            <a:ext cx="3317875" cy="2201862"/>
          </a:xfrm>
          <a:prstGeom prst="rect">
            <a:avLst/>
          </a:prstGeom>
          <a:noFill/>
          <a:ln>
            <a:noFill/>
          </a:ln>
        </p:spPr>
      </p:pic>
      <p:pic>
        <p:nvPicPr>
          <p:cNvPr id="1369" name="Shape 1369"/>
          <p:cNvPicPr preferRelativeResize="0"/>
          <p:nvPr/>
        </p:nvPicPr>
        <p:blipFill rotWithShape="1">
          <a:blip r:embed="rId5">
            <a:alphaModFix/>
          </a:blip>
          <a:srcRect b="55499" l="13499" r="33748" t="4499"/>
          <a:stretch/>
        </p:blipFill>
        <p:spPr>
          <a:xfrm>
            <a:off x="203200" y="555625"/>
            <a:ext cx="3248024" cy="1844674"/>
          </a:xfrm>
          <a:prstGeom prst="rect">
            <a:avLst/>
          </a:prstGeom>
          <a:noFill/>
          <a:ln>
            <a:noFill/>
          </a:ln>
        </p:spPr>
      </p:pic>
      <p:pic>
        <p:nvPicPr>
          <p:cNvPr id="1370" name="Shape 1370"/>
          <p:cNvPicPr preferRelativeResize="0"/>
          <p:nvPr/>
        </p:nvPicPr>
        <p:blipFill rotWithShape="1">
          <a:blip r:embed="rId6">
            <a:alphaModFix/>
          </a:blip>
          <a:srcRect b="0" l="0" r="0" t="0"/>
          <a:stretch/>
        </p:blipFill>
        <p:spPr>
          <a:xfrm>
            <a:off x="5897562" y="4435475"/>
            <a:ext cx="3033712" cy="2274886"/>
          </a:xfrm>
          <a:prstGeom prst="rect">
            <a:avLst/>
          </a:prstGeom>
          <a:noFill/>
          <a:ln>
            <a:noFill/>
          </a:ln>
        </p:spPr>
      </p:pic>
      <p:sp>
        <p:nvSpPr>
          <p:cNvPr id="1371" name="Shape 1371"/>
          <p:cNvSpPr txBox="1"/>
          <p:nvPr/>
        </p:nvSpPr>
        <p:spPr>
          <a:xfrm>
            <a:off x="3286125" y="2301875"/>
            <a:ext cx="61912" cy="100011"/>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372" name="Shape 1372"/>
          <p:cNvSpPr txBox="1"/>
          <p:nvPr/>
        </p:nvSpPr>
        <p:spPr>
          <a:xfrm>
            <a:off x="177800" y="1870075"/>
            <a:ext cx="46036" cy="554037"/>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7" name="Shape 1377"/>
        <p:cNvGrpSpPr/>
        <p:nvPr/>
      </p:nvGrpSpPr>
      <p:grpSpPr>
        <a:xfrm>
          <a:off x="0" y="0"/>
          <a:ext cx="0" cy="0"/>
          <a:chOff x="0" y="0"/>
          <a:chExt cx="0" cy="0"/>
        </a:xfrm>
      </p:grpSpPr>
      <p:pic>
        <p:nvPicPr>
          <p:cNvPr id="1378" name="Shape 1378"/>
          <p:cNvPicPr preferRelativeResize="0"/>
          <p:nvPr/>
        </p:nvPicPr>
        <p:blipFill rotWithShape="1">
          <a:blip r:embed="rId3">
            <a:alphaModFix/>
          </a:blip>
          <a:srcRect b="12901" l="0" r="1999" t="0"/>
          <a:stretch/>
        </p:blipFill>
        <p:spPr>
          <a:xfrm>
            <a:off x="5029200" y="1600200"/>
            <a:ext cx="3762374" cy="5181600"/>
          </a:xfrm>
          <a:prstGeom prst="rect">
            <a:avLst/>
          </a:prstGeom>
          <a:noFill/>
          <a:ln>
            <a:noFill/>
          </a:ln>
        </p:spPr>
      </p:pic>
      <p:sp>
        <p:nvSpPr>
          <p:cNvPr id="1379" name="Shape 1379"/>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Remember what </a:t>
            </a:r>
            <a:r>
              <a:rPr b="1" baseline="0" i="0" lang="en-US" sz="3600" u="none" cap="none" strike="noStrike">
                <a:solidFill>
                  <a:srgbClr val="0C8F0F"/>
                </a:solidFill>
                <a:latin typeface="Arial"/>
                <a:ea typeface="Arial"/>
                <a:cs typeface="Arial"/>
                <a:sym typeface="Arial"/>
              </a:rPr>
              <a:t>plants </a:t>
            </a:r>
            <a:r>
              <a:rPr b="1" baseline="0" i="0" lang="en-US" sz="3600" u="none" cap="none" strike="noStrike">
                <a:solidFill>
                  <a:schemeClr val="dk2"/>
                </a:solidFill>
                <a:latin typeface="Arial"/>
                <a:ea typeface="Arial"/>
                <a:cs typeface="Arial"/>
                <a:sym typeface="Arial"/>
              </a:rPr>
              <a:t>need…</a:t>
            </a:r>
          </a:p>
        </p:txBody>
      </p:sp>
      <p:sp>
        <p:nvSpPr>
          <p:cNvPr id="1380" name="Shape 1380"/>
          <p:cNvSpPr txBox="1"/>
          <p:nvPr/>
        </p:nvSpPr>
        <p:spPr>
          <a:xfrm>
            <a:off x="838200" y="1371600"/>
            <a:ext cx="7772400" cy="3403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19999"/>
              <a:buFont typeface="Noto Symbol"/>
              <a:buChar char="▪"/>
            </a:pPr>
            <a:r>
              <a:rPr b="1" baseline="0" i="0" lang="en-US" sz="3400" u="none" cap="none" strike="noStrike">
                <a:solidFill>
                  <a:srgbClr val="0F116A"/>
                </a:solidFill>
                <a:latin typeface="Arial"/>
                <a:ea typeface="Arial"/>
                <a:cs typeface="Arial"/>
                <a:sym typeface="Arial"/>
              </a:rPr>
              <a:t>Photosynthesis </a:t>
            </a:r>
          </a:p>
          <a:p>
            <a:pPr indent="-285750" lvl="1" marL="742950" marR="0" rtl="0" algn="l">
              <a:lnSpc>
                <a:spcPct val="100000"/>
              </a:lnSpc>
              <a:spcBef>
                <a:spcPts val="640"/>
              </a:spcBef>
              <a:spcAft>
                <a:spcPts val="0"/>
              </a:spcAft>
              <a:buClr>
                <a:schemeClr val="dk1"/>
              </a:buClr>
              <a:buSzPct val="60000"/>
              <a:buFont typeface="Noto Symbol"/>
              <a:buChar char="◆"/>
            </a:pPr>
            <a:r>
              <a:rPr b="1" baseline="0" i="0" lang="en-US" sz="3200" u="none" cap="none" strike="noStrike">
                <a:solidFill>
                  <a:schemeClr val="dk1"/>
                </a:solidFill>
                <a:latin typeface="Arial"/>
                <a:ea typeface="Arial"/>
                <a:cs typeface="Arial"/>
                <a:sym typeface="Arial"/>
              </a:rPr>
              <a:t>light reactions</a:t>
            </a:r>
          </a:p>
          <a:p>
            <a:pPr indent="-234950" lvl="2" marL="1085850" marR="0" rtl="0" algn="l">
              <a:lnSpc>
                <a:spcPct val="100000"/>
              </a:lnSpc>
              <a:spcBef>
                <a:spcPts val="560"/>
              </a:spcBef>
              <a:spcAft>
                <a:spcPts val="0"/>
              </a:spcAft>
              <a:buClr>
                <a:schemeClr val="hlink"/>
              </a:buClr>
              <a:buSzPct val="95000"/>
              <a:buFont typeface="Noto Symbol"/>
              <a:buChar char="▪"/>
            </a:pPr>
            <a:r>
              <a:rPr b="1" baseline="0" i="0" lang="en-US" sz="2800" u="none" cap="none" strike="noStrike">
                <a:solidFill>
                  <a:srgbClr val="0F116A"/>
                </a:solidFill>
                <a:latin typeface="Arial"/>
                <a:ea typeface="Arial"/>
                <a:cs typeface="Arial"/>
                <a:sym typeface="Arial"/>
              </a:rPr>
              <a:t>light</a:t>
            </a:r>
          </a:p>
          <a:p>
            <a:pPr indent="-234950" lvl="2" marL="1085850" marR="0" rtl="0" algn="l">
              <a:lnSpc>
                <a:spcPct val="100000"/>
              </a:lnSpc>
              <a:spcBef>
                <a:spcPts val="560"/>
              </a:spcBef>
              <a:spcAft>
                <a:spcPts val="0"/>
              </a:spcAft>
              <a:buClr>
                <a:schemeClr val="hlink"/>
              </a:buClr>
              <a:buSzPct val="95000"/>
              <a:buFont typeface="Noto Symbol"/>
              <a:buChar char="▪"/>
            </a:pPr>
            <a:r>
              <a:rPr b="1" baseline="0" i="0" lang="en-US" sz="2800" u="none" cap="none" strike="noStrike">
                <a:solidFill>
                  <a:srgbClr val="0F116A"/>
                </a:solidFill>
                <a:latin typeface="Arial"/>
                <a:ea typeface="Arial"/>
                <a:cs typeface="Arial"/>
                <a:sym typeface="Arial"/>
              </a:rPr>
              <a:t>H</a:t>
            </a:r>
            <a:r>
              <a:rPr b="1" baseline="-25000" i="0" lang="en-US" sz="2800" u="none" cap="none" strike="noStrike">
                <a:solidFill>
                  <a:srgbClr val="0F116A"/>
                </a:solidFill>
                <a:latin typeface="Arial"/>
                <a:ea typeface="Arial"/>
                <a:cs typeface="Arial"/>
                <a:sym typeface="Arial"/>
              </a:rPr>
              <a:t>2</a:t>
            </a:r>
            <a:r>
              <a:rPr b="1" baseline="0" i="0" lang="en-US" sz="2800" u="none" cap="none" strike="noStrike">
                <a:solidFill>
                  <a:srgbClr val="0F116A"/>
                </a:solidFill>
                <a:latin typeface="Arial"/>
                <a:ea typeface="Arial"/>
                <a:cs typeface="Arial"/>
                <a:sym typeface="Arial"/>
              </a:rPr>
              <a:t>O</a:t>
            </a:r>
          </a:p>
          <a:p>
            <a:pPr indent="-285750" lvl="1" marL="742950" marR="0" rtl="0" algn="l">
              <a:lnSpc>
                <a:spcPct val="100000"/>
              </a:lnSpc>
              <a:spcBef>
                <a:spcPts val="640"/>
              </a:spcBef>
              <a:spcAft>
                <a:spcPts val="0"/>
              </a:spcAft>
              <a:buClr>
                <a:schemeClr val="dk1"/>
              </a:buClr>
              <a:buSzPct val="60000"/>
              <a:buFont typeface="Noto Symbol"/>
              <a:buChar char="◆"/>
            </a:pPr>
            <a:r>
              <a:rPr b="1" baseline="0" i="0" lang="en-US" sz="3200" u="none" cap="none" strike="noStrike">
                <a:solidFill>
                  <a:schemeClr val="dk1"/>
                </a:solidFill>
                <a:latin typeface="Arial"/>
                <a:ea typeface="Arial"/>
                <a:cs typeface="Arial"/>
                <a:sym typeface="Arial"/>
              </a:rPr>
              <a:t>Calvin cycle</a:t>
            </a:r>
          </a:p>
          <a:p>
            <a:pPr indent="-234950" lvl="2" marL="1085850" marR="0" rtl="0" algn="l">
              <a:lnSpc>
                <a:spcPct val="100000"/>
              </a:lnSpc>
              <a:spcBef>
                <a:spcPts val="560"/>
              </a:spcBef>
              <a:spcAft>
                <a:spcPts val="0"/>
              </a:spcAft>
              <a:buClr>
                <a:schemeClr val="hlink"/>
              </a:buClr>
              <a:buSzPct val="95000"/>
              <a:buFont typeface="Noto Symbol"/>
              <a:buChar char="▪"/>
            </a:pPr>
            <a:r>
              <a:rPr b="1" baseline="0" i="0" lang="en-US" sz="2800" u="none" cap="none" strike="noStrike">
                <a:solidFill>
                  <a:srgbClr val="0F116A"/>
                </a:solidFill>
                <a:latin typeface="Arial"/>
                <a:ea typeface="Arial"/>
                <a:cs typeface="Arial"/>
                <a:sym typeface="Arial"/>
              </a:rPr>
              <a:t>CO</a:t>
            </a:r>
            <a:r>
              <a:rPr b="1" baseline="-25000" i="0" lang="en-US" sz="2800" u="none" cap="none" strike="noStrike">
                <a:solidFill>
                  <a:srgbClr val="0F116A"/>
                </a:solidFill>
                <a:latin typeface="Arial"/>
                <a:ea typeface="Arial"/>
                <a:cs typeface="Arial"/>
                <a:sym typeface="Arial"/>
              </a:rPr>
              <a:t>2</a:t>
            </a:r>
          </a:p>
        </p:txBody>
      </p:sp>
      <p:sp>
        <p:nvSpPr>
          <p:cNvPr id="1381" name="Shape 1381"/>
          <p:cNvSpPr/>
          <p:nvPr/>
        </p:nvSpPr>
        <p:spPr>
          <a:xfrm>
            <a:off x="7265986" y="273050"/>
            <a:ext cx="1828800" cy="1828800"/>
          </a:xfrm>
          <a:prstGeom prst="sun">
            <a:avLst>
              <a:gd fmla="val 25000" name="adj"/>
            </a:avLst>
          </a:prstGeom>
          <a:solidFill>
            <a:srgbClr val="FFEA18"/>
          </a:solidFill>
          <a:ln cap="flat" cmpd="sng" w="9525">
            <a:solidFill>
              <a:srgbClr val="FFCC18"/>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382" name="Shape 1382"/>
          <p:cNvSpPr/>
          <p:nvPr/>
        </p:nvSpPr>
        <p:spPr>
          <a:xfrm>
            <a:off x="166686" y="5421312"/>
            <a:ext cx="4086224" cy="1412874"/>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2600" u="none" cap="none" strike="noStrike">
                <a:solidFill>
                  <a:schemeClr val="dk2"/>
                </a:solidFill>
                <a:latin typeface="Arial"/>
                <a:ea typeface="Arial"/>
                <a:cs typeface="Arial"/>
                <a:sym typeface="Arial"/>
              </a:rPr>
              <a:t>What structures have plants evolved to supply these needs?</a:t>
            </a:r>
          </a:p>
        </p:txBody>
      </p:sp>
      <p:sp>
        <p:nvSpPr>
          <p:cNvPr id="1383" name="Shape 1383"/>
          <p:cNvSpPr txBox="1"/>
          <p:nvPr/>
        </p:nvSpPr>
        <p:spPr>
          <a:xfrm>
            <a:off x="2759075" y="2574925"/>
            <a:ext cx="1227136" cy="5333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2900" u="none" cap="none" strike="noStrike">
                <a:solidFill>
                  <a:srgbClr val="0F116A"/>
                </a:solidFill>
                <a:latin typeface="Arial"/>
                <a:ea typeface="Arial"/>
                <a:cs typeface="Arial"/>
                <a:sym typeface="Arial"/>
              </a:rPr>
              <a:t>←</a:t>
            </a:r>
            <a:r>
              <a:rPr b="1" baseline="0" i="0" lang="en-US" sz="2600" u="none" cap="none" strike="noStrike">
                <a:solidFill>
                  <a:srgbClr val="CC0000"/>
                </a:solidFill>
                <a:latin typeface="Arial"/>
                <a:ea typeface="Arial"/>
                <a:cs typeface="Arial"/>
                <a:sym typeface="Arial"/>
              </a:rPr>
              <a:t> sun</a:t>
            </a:r>
          </a:p>
        </p:txBody>
      </p:sp>
      <p:sp>
        <p:nvSpPr>
          <p:cNvPr id="1384" name="Shape 1384"/>
          <p:cNvSpPr txBox="1"/>
          <p:nvPr/>
        </p:nvSpPr>
        <p:spPr>
          <a:xfrm>
            <a:off x="2759075" y="3113086"/>
            <a:ext cx="1776412" cy="5333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2900" u="none" cap="none" strike="noStrike">
                <a:solidFill>
                  <a:srgbClr val="0F116A"/>
                </a:solidFill>
                <a:latin typeface="Arial"/>
                <a:ea typeface="Arial"/>
                <a:cs typeface="Arial"/>
                <a:sym typeface="Arial"/>
              </a:rPr>
              <a:t>←</a:t>
            </a:r>
            <a:r>
              <a:rPr b="1" baseline="0" i="0" lang="en-US" sz="2600" u="none" cap="none" strike="noStrike">
                <a:solidFill>
                  <a:srgbClr val="CC0000"/>
                </a:solidFill>
                <a:latin typeface="Arial"/>
                <a:ea typeface="Arial"/>
                <a:cs typeface="Arial"/>
                <a:sym typeface="Arial"/>
              </a:rPr>
              <a:t> ground</a:t>
            </a:r>
          </a:p>
        </p:txBody>
      </p:sp>
      <p:sp>
        <p:nvSpPr>
          <p:cNvPr id="1385" name="Shape 1385"/>
          <p:cNvSpPr txBox="1"/>
          <p:nvPr/>
        </p:nvSpPr>
        <p:spPr>
          <a:xfrm>
            <a:off x="2759075" y="4159250"/>
            <a:ext cx="1036637"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900" u="none" cap="none" strike="noStrike">
                <a:solidFill>
                  <a:srgbClr val="0F116A"/>
                </a:solidFill>
                <a:latin typeface="Arial"/>
                <a:ea typeface="Arial"/>
                <a:cs typeface="Arial"/>
                <a:sym typeface="Arial"/>
              </a:rPr>
              <a:t>←</a:t>
            </a:r>
            <a:r>
              <a:rPr b="1" baseline="0" i="0" lang="en-US" sz="2400" u="none" cap="none" strike="noStrike">
                <a:solidFill>
                  <a:schemeClr val="dk2"/>
                </a:solidFill>
                <a:latin typeface="Arial"/>
                <a:ea typeface="Arial"/>
                <a:cs typeface="Arial"/>
                <a:sym typeface="Arial"/>
              </a:rPr>
              <a:t> </a:t>
            </a:r>
            <a:r>
              <a:rPr b="1" baseline="0" i="0" lang="en-US" sz="2600" u="none" cap="none" strike="noStrike">
                <a:solidFill>
                  <a:srgbClr val="CC0000"/>
                </a:solidFill>
                <a:latin typeface="Arial"/>
                <a:ea typeface="Arial"/>
                <a:cs typeface="Arial"/>
                <a:sym typeface="Arial"/>
              </a:rPr>
              <a:t>air</a:t>
            </a:r>
          </a:p>
        </p:txBody>
      </p:sp>
      <p:sp>
        <p:nvSpPr>
          <p:cNvPr id="1386" name="Shape 1386"/>
          <p:cNvSpPr/>
          <p:nvPr/>
        </p:nvSpPr>
        <p:spPr>
          <a:xfrm>
            <a:off x="7348536" y="3205161"/>
            <a:ext cx="955675" cy="1177924"/>
          </a:xfrm>
          <a:prstGeom prst="ellipse">
            <a:avLst/>
          </a:prstGeom>
          <a:noFill/>
          <a:ln cap="flat" cmpd="sng" w="57150">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387" name="Shape 1387"/>
          <p:cNvSpPr/>
          <p:nvPr/>
        </p:nvSpPr>
        <p:spPr>
          <a:xfrm>
            <a:off x="6405562" y="5613400"/>
            <a:ext cx="1285874" cy="808037"/>
          </a:xfrm>
          <a:prstGeom prst="ellipse">
            <a:avLst/>
          </a:prstGeom>
          <a:noFill/>
          <a:ln cap="flat" cmpd="sng" w="57150">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388" name="Shape 1388"/>
          <p:cNvSpPr/>
          <p:nvPr/>
        </p:nvSpPr>
        <p:spPr>
          <a:xfrm>
            <a:off x="6831011" y="3603625"/>
            <a:ext cx="555625" cy="1555750"/>
          </a:xfrm>
          <a:prstGeom prst="ellipse">
            <a:avLst/>
          </a:prstGeom>
          <a:noFill/>
          <a:ln cap="flat" cmpd="sng" w="57150">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389" name="Shape 1389"/>
          <p:cNvSpPr/>
          <p:nvPr/>
        </p:nvSpPr>
        <p:spPr>
          <a:xfrm>
            <a:off x="4957762" y="4772025"/>
            <a:ext cx="4224336" cy="2085975"/>
          </a:xfrm>
          <a:custGeom>
            <a:pathLst>
              <a:path extrusionOk="0" h="120000" w="120000">
                <a:moveTo>
                  <a:pt x="18843" y="4049"/>
                </a:moveTo>
                <a:cubicBezTo>
                  <a:pt x="24187" y="4877"/>
                  <a:pt x="22312" y="4877"/>
                  <a:pt x="24515" y="4877"/>
                </a:cubicBezTo>
                <a:cubicBezTo>
                  <a:pt x="26109" y="4693"/>
                  <a:pt x="29296" y="4509"/>
                  <a:pt x="29296" y="4509"/>
                </a:cubicBezTo>
                <a:cubicBezTo>
                  <a:pt x="34875" y="5337"/>
                  <a:pt x="32765" y="5337"/>
                  <a:pt x="35671" y="5337"/>
                </a:cubicBezTo>
                <a:cubicBezTo>
                  <a:pt x="37265" y="5153"/>
                  <a:pt x="38859" y="5061"/>
                  <a:pt x="40453" y="4877"/>
                </a:cubicBezTo>
                <a:cubicBezTo>
                  <a:pt x="40828" y="4785"/>
                  <a:pt x="41578" y="4509"/>
                  <a:pt x="41578" y="4509"/>
                </a:cubicBezTo>
                <a:cubicBezTo>
                  <a:pt x="42562" y="4509"/>
                  <a:pt x="43546" y="4509"/>
                  <a:pt x="44531" y="4509"/>
                </a:cubicBezTo>
                <a:cubicBezTo>
                  <a:pt x="48093" y="3496"/>
                  <a:pt x="46781" y="3588"/>
                  <a:pt x="48421" y="3588"/>
                </a:cubicBezTo>
                <a:cubicBezTo>
                  <a:pt x="55359" y="1656"/>
                  <a:pt x="52921" y="1748"/>
                  <a:pt x="55687" y="1748"/>
                </a:cubicBezTo>
                <a:cubicBezTo>
                  <a:pt x="61781" y="2208"/>
                  <a:pt x="59578" y="2208"/>
                  <a:pt x="62250" y="2208"/>
                </a:cubicBezTo>
                <a:cubicBezTo>
                  <a:pt x="70171" y="1656"/>
                  <a:pt x="67078" y="1748"/>
                  <a:pt x="71578" y="1748"/>
                </a:cubicBezTo>
                <a:lnTo>
                  <a:pt x="93187" y="1380"/>
                </a:lnTo>
                <a:cubicBezTo>
                  <a:pt x="95156" y="1472"/>
                  <a:pt x="99093" y="1748"/>
                  <a:pt x="99093" y="1748"/>
                </a:cubicBezTo>
                <a:cubicBezTo>
                  <a:pt x="105703" y="368"/>
                  <a:pt x="107812" y="460"/>
                  <a:pt x="105468" y="460"/>
                </a:cubicBezTo>
                <a:lnTo>
                  <a:pt x="107484" y="920"/>
                </a:lnTo>
                <a:lnTo>
                  <a:pt x="111375" y="920"/>
                </a:lnTo>
                <a:lnTo>
                  <a:pt x="115687" y="0"/>
                </a:lnTo>
                <a:lnTo>
                  <a:pt x="119296" y="1748"/>
                </a:lnTo>
                <a:lnTo>
                  <a:pt x="120000" y="120000"/>
                </a:lnTo>
                <a:lnTo>
                  <a:pt x="0" y="120000"/>
                </a:lnTo>
                <a:lnTo>
                  <a:pt x="0" y="4049"/>
                </a:lnTo>
                <a:cubicBezTo>
                  <a:pt x="4359" y="4877"/>
                  <a:pt x="2859" y="4877"/>
                  <a:pt x="4546" y="4877"/>
                </a:cubicBezTo>
                <a:cubicBezTo>
                  <a:pt x="9843" y="4417"/>
                  <a:pt x="8484" y="6901"/>
                  <a:pt x="9984" y="4049"/>
                </a:cubicBezTo>
                <a:cubicBezTo>
                  <a:pt x="16640" y="4877"/>
                  <a:pt x="14343" y="4877"/>
                  <a:pt x="16828" y="4877"/>
                </a:cubicBezTo>
                <a:lnTo>
                  <a:pt x="18843" y="4049"/>
                </a:lnTo>
                <a:close/>
              </a:path>
            </a:pathLst>
          </a:custGeom>
          <a:solidFill>
            <a:schemeClr val="hlink">
              <a:alpha val="44705"/>
            </a:scheme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390" name="Shape 1390"/>
          <p:cNvGrpSpPr/>
          <p:nvPr/>
        </p:nvGrpSpPr>
        <p:grpSpPr>
          <a:xfrm>
            <a:off x="4764087" y="2278062"/>
            <a:ext cx="925512" cy="954087"/>
            <a:chOff x="292100" y="4249737"/>
            <a:chExt cx="925512" cy="954087"/>
          </a:xfrm>
        </p:grpSpPr>
        <p:sp>
          <p:nvSpPr>
            <p:cNvPr id="1391" name="Shape 1391"/>
            <p:cNvSpPr/>
            <p:nvPr/>
          </p:nvSpPr>
          <p:spPr>
            <a:xfrm>
              <a:off x="817562" y="4803775"/>
              <a:ext cx="400049" cy="4000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O</a:t>
              </a:r>
            </a:p>
          </p:txBody>
        </p:sp>
        <p:sp>
          <p:nvSpPr>
            <p:cNvPr id="1392" name="Shape 1392"/>
            <p:cNvSpPr/>
            <p:nvPr/>
          </p:nvSpPr>
          <p:spPr>
            <a:xfrm>
              <a:off x="292100" y="4249737"/>
              <a:ext cx="400049" cy="4000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O</a:t>
              </a:r>
            </a:p>
          </p:txBody>
        </p:sp>
        <p:sp>
          <p:nvSpPr>
            <p:cNvPr id="1393" name="Shape 1393"/>
            <p:cNvSpPr/>
            <p:nvPr/>
          </p:nvSpPr>
          <p:spPr>
            <a:xfrm>
              <a:off x="546100" y="4533900"/>
              <a:ext cx="400049" cy="400049"/>
            </a:xfrm>
            <a:prstGeom prst="ellipse">
              <a:avLst/>
            </a:prstGeom>
            <a:solidFill>
              <a:schemeClr val="hlink"/>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C</a:t>
              </a:r>
            </a:p>
          </p:txBody>
        </p:sp>
      </p:grpSp>
      <p:pic>
        <p:nvPicPr>
          <p:cNvPr id="1394" name="Shape 1394"/>
          <p:cNvPicPr preferRelativeResize="0"/>
          <p:nvPr/>
        </p:nvPicPr>
        <p:blipFill rotWithShape="1">
          <a:blip r:embed="rId4">
            <a:alphaModFix/>
          </a:blip>
          <a:srcRect b="78767" l="84706" r="4504" t="8615"/>
          <a:stretch/>
        </p:blipFill>
        <p:spPr>
          <a:xfrm>
            <a:off x="8107361" y="4114800"/>
            <a:ext cx="938212" cy="801686"/>
          </a:xfrm>
          <a:prstGeom prst="rect">
            <a:avLst/>
          </a:prstGeom>
          <a:noFill/>
          <a:ln cap="flat" cmpd="sng" w="9525">
            <a:solidFill>
              <a:srgbClr val="005100"/>
            </a:solidFill>
            <a:prstDash val="solid"/>
            <a:miter/>
            <a:headEnd len="med" w="med" type="none"/>
            <a:tailEnd len="med" w="med" type="none"/>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9" name="Shape 1399"/>
        <p:cNvGrpSpPr/>
        <p:nvPr/>
      </p:nvGrpSpPr>
      <p:grpSpPr>
        <a:xfrm>
          <a:off x="0" y="0"/>
          <a:ext cx="0" cy="0"/>
          <a:chOff x="0" y="0"/>
          <a:chExt cx="0" cy="0"/>
        </a:xfrm>
      </p:grpSpPr>
      <p:pic>
        <p:nvPicPr>
          <p:cNvPr id="1400" name="Shape 1400"/>
          <p:cNvPicPr preferRelativeResize="0"/>
          <p:nvPr/>
        </p:nvPicPr>
        <p:blipFill rotWithShape="1">
          <a:blip r:embed="rId3">
            <a:alphaModFix/>
          </a:blip>
          <a:srcRect b="25714" l="0" r="6171" t="0"/>
          <a:stretch/>
        </p:blipFill>
        <p:spPr>
          <a:xfrm>
            <a:off x="1846261" y="1628775"/>
            <a:ext cx="7158036" cy="4533899"/>
          </a:xfrm>
          <a:prstGeom prst="rect">
            <a:avLst/>
          </a:prstGeom>
          <a:noFill/>
          <a:ln>
            <a:noFill/>
          </a:ln>
        </p:spPr>
      </p:pic>
      <p:sp>
        <p:nvSpPr>
          <p:cNvPr id="1401" name="Shape 1401"/>
          <p:cNvSpPr txBox="1"/>
          <p:nvPr/>
        </p:nvSpPr>
        <p:spPr>
          <a:xfrm>
            <a:off x="4284662" y="5057775"/>
            <a:ext cx="228600" cy="609599"/>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02" name="Shape 1402"/>
          <p:cNvSpPr txBox="1"/>
          <p:nvPr>
            <p:ph type="title"/>
          </p:nvPr>
        </p:nvSpPr>
        <p:spPr>
          <a:xfrm>
            <a:off x="627062"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Leaf Structure</a:t>
            </a:r>
          </a:p>
        </p:txBody>
      </p:sp>
      <p:sp>
        <p:nvSpPr>
          <p:cNvPr id="1403" name="Shape 1403"/>
          <p:cNvSpPr/>
          <p:nvPr/>
        </p:nvSpPr>
        <p:spPr>
          <a:xfrm>
            <a:off x="4132249" y="5972175"/>
            <a:ext cx="1421699" cy="685799"/>
          </a:xfrm>
          <a:prstGeom prst="ellipse">
            <a:avLst/>
          </a:prstGeom>
          <a:solidFill>
            <a:schemeClr va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H</a:t>
            </a:r>
            <a:r>
              <a:rPr b="1" baseline="-25000" i="0" lang="en-US" sz="3000" u="none" cap="none" strike="noStrike">
                <a:solidFill>
                  <a:srgbClr val="0F116A"/>
                </a:solidFill>
                <a:latin typeface="Arial"/>
                <a:ea typeface="Arial"/>
                <a:cs typeface="Arial"/>
                <a:sym typeface="Arial"/>
              </a:rPr>
              <a:t>2</a:t>
            </a:r>
            <a:r>
              <a:rPr b="1" baseline="0" i="0" lang="en-US" sz="3000" u="none" cap="none" strike="noStrike">
                <a:solidFill>
                  <a:srgbClr val="0F116A"/>
                </a:solidFill>
                <a:latin typeface="Arial"/>
                <a:ea typeface="Arial"/>
                <a:cs typeface="Arial"/>
                <a:sym typeface="Arial"/>
              </a:rPr>
              <a:t>O</a:t>
            </a:r>
          </a:p>
        </p:txBody>
      </p:sp>
      <p:sp>
        <p:nvSpPr>
          <p:cNvPr id="1404" name="Shape 1404"/>
          <p:cNvSpPr txBox="1"/>
          <p:nvPr/>
        </p:nvSpPr>
        <p:spPr>
          <a:xfrm>
            <a:off x="1227137" y="5078412"/>
            <a:ext cx="2743199" cy="973136"/>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05" name="Shape 1405"/>
          <p:cNvSpPr/>
          <p:nvPr/>
        </p:nvSpPr>
        <p:spPr>
          <a:xfrm>
            <a:off x="5808662" y="5057775"/>
            <a:ext cx="947737" cy="795337"/>
          </a:xfrm>
          <a:custGeom>
            <a:pathLst>
              <a:path extrusionOk="0" h="120000" w="120000">
                <a:moveTo>
                  <a:pt x="77185" y="22994"/>
                </a:moveTo>
                <a:lnTo>
                  <a:pt x="115778" y="0"/>
                </a:lnTo>
                <a:cubicBezTo>
                  <a:pt x="117185" y="9341"/>
                  <a:pt x="118592" y="18682"/>
                  <a:pt x="120000" y="28263"/>
                </a:cubicBezTo>
                <a:lnTo>
                  <a:pt x="106130" y="80479"/>
                </a:lnTo>
                <a:cubicBezTo>
                  <a:pt x="75778" y="104431"/>
                  <a:pt x="88442" y="106107"/>
                  <a:pt x="72361" y="102275"/>
                </a:cubicBezTo>
                <a:cubicBezTo>
                  <a:pt x="18090" y="103473"/>
                  <a:pt x="8442" y="120000"/>
                  <a:pt x="21306" y="100359"/>
                </a:cubicBezTo>
                <a:lnTo>
                  <a:pt x="0" y="80479"/>
                </a:lnTo>
                <a:lnTo>
                  <a:pt x="9648" y="45988"/>
                </a:lnTo>
                <a:lnTo>
                  <a:pt x="77185" y="22994"/>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06" name="Shape 1406"/>
          <p:cNvSpPr/>
          <p:nvPr/>
        </p:nvSpPr>
        <p:spPr>
          <a:xfrm>
            <a:off x="6951661" y="5286375"/>
            <a:ext cx="485775" cy="990599"/>
          </a:xfrm>
          <a:custGeom>
            <a:pathLst>
              <a:path extrusionOk="0" h="120000" w="120000">
                <a:moveTo>
                  <a:pt x="75294" y="27692"/>
                </a:moveTo>
                <a:lnTo>
                  <a:pt x="18823" y="0"/>
                </a:lnTo>
                <a:lnTo>
                  <a:pt x="0" y="27692"/>
                </a:lnTo>
                <a:lnTo>
                  <a:pt x="0" y="64615"/>
                </a:lnTo>
                <a:lnTo>
                  <a:pt x="56470" y="120000"/>
                </a:lnTo>
                <a:cubicBezTo>
                  <a:pt x="95294" y="81538"/>
                  <a:pt x="67450" y="78269"/>
                  <a:pt x="103921" y="84807"/>
                </a:cubicBezTo>
                <a:cubicBezTo>
                  <a:pt x="93725" y="45192"/>
                  <a:pt x="120000" y="43269"/>
                  <a:pt x="88627" y="46730"/>
                </a:cubicBezTo>
                <a:lnTo>
                  <a:pt x="75294" y="18461"/>
                </a:lnTo>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07" name="Shape 1407"/>
          <p:cNvSpPr/>
          <p:nvPr/>
        </p:nvSpPr>
        <p:spPr>
          <a:xfrm>
            <a:off x="3294062" y="3381375"/>
            <a:ext cx="1770061" cy="865187"/>
          </a:xfrm>
          <a:custGeom>
            <a:pathLst>
              <a:path extrusionOk="0" h="120000" w="120000">
                <a:moveTo>
                  <a:pt x="1506" y="50422"/>
                </a:moveTo>
                <a:cubicBezTo>
                  <a:pt x="5488" y="10788"/>
                  <a:pt x="0" y="18935"/>
                  <a:pt x="6672" y="10348"/>
                </a:cubicBezTo>
                <a:cubicBezTo>
                  <a:pt x="77919" y="11889"/>
                  <a:pt x="100735" y="0"/>
                  <a:pt x="77381" y="12110"/>
                </a:cubicBezTo>
                <a:lnTo>
                  <a:pt x="93309" y="43596"/>
                </a:lnTo>
                <a:cubicBezTo>
                  <a:pt x="119892" y="65174"/>
                  <a:pt x="115910" y="46899"/>
                  <a:pt x="120000" y="69577"/>
                </a:cubicBezTo>
                <a:cubicBezTo>
                  <a:pt x="113757" y="107669"/>
                  <a:pt x="113327" y="120000"/>
                  <a:pt x="114080" y="104587"/>
                </a:cubicBezTo>
                <a:cubicBezTo>
                  <a:pt x="71354" y="96000"/>
                  <a:pt x="83515" y="78825"/>
                  <a:pt x="69739" y="101064"/>
                </a:cubicBezTo>
                <a:cubicBezTo>
                  <a:pt x="51443" y="85431"/>
                  <a:pt x="56502" y="95119"/>
                  <a:pt x="50905" y="83669"/>
                </a:cubicBezTo>
                <a:cubicBezTo>
                  <a:pt x="35730" y="96880"/>
                  <a:pt x="34547" y="86311"/>
                  <a:pt x="37345" y="101064"/>
                </a:cubicBezTo>
                <a:cubicBezTo>
                  <a:pt x="10224" y="85651"/>
                  <a:pt x="8825" y="104366"/>
                  <a:pt x="10869" y="83669"/>
                </a:cubicBezTo>
                <a:lnTo>
                  <a:pt x="322" y="64733"/>
                </a:lnTo>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08" name="Shape 1408"/>
          <p:cNvSpPr/>
          <p:nvPr/>
        </p:nvSpPr>
        <p:spPr>
          <a:xfrm>
            <a:off x="6799261" y="3613150"/>
            <a:ext cx="1143000" cy="638174"/>
          </a:xfrm>
          <a:custGeom>
            <a:pathLst>
              <a:path extrusionOk="0" h="120000" w="120000">
                <a:moveTo>
                  <a:pt x="0" y="42388"/>
                </a:moveTo>
                <a:lnTo>
                  <a:pt x="8000" y="114029"/>
                </a:lnTo>
                <a:lnTo>
                  <a:pt x="48000" y="85373"/>
                </a:lnTo>
                <a:cubicBezTo>
                  <a:pt x="73500" y="115820"/>
                  <a:pt x="62833" y="120000"/>
                  <a:pt x="77333" y="110447"/>
                </a:cubicBezTo>
                <a:lnTo>
                  <a:pt x="112000" y="114029"/>
                </a:lnTo>
                <a:lnTo>
                  <a:pt x="120000" y="71044"/>
                </a:lnTo>
                <a:cubicBezTo>
                  <a:pt x="79500" y="27462"/>
                  <a:pt x="80000" y="0"/>
                  <a:pt x="80000" y="30149"/>
                </a:cubicBezTo>
                <a:cubicBezTo>
                  <a:pt x="38500" y="57611"/>
                  <a:pt x="50666" y="73134"/>
                  <a:pt x="36500" y="51343"/>
                </a:cubicBezTo>
                <a:lnTo>
                  <a:pt x="0" y="56716"/>
                </a:lnTo>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09" name="Shape 1409"/>
          <p:cNvSpPr txBox="1"/>
          <p:nvPr/>
        </p:nvSpPr>
        <p:spPr>
          <a:xfrm>
            <a:off x="3370262" y="3838575"/>
            <a:ext cx="152399" cy="152399"/>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10" name="Shape 1410"/>
          <p:cNvSpPr txBox="1"/>
          <p:nvPr/>
        </p:nvSpPr>
        <p:spPr>
          <a:xfrm>
            <a:off x="7104061" y="3990975"/>
            <a:ext cx="152399" cy="152399"/>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11" name="Shape 1411"/>
          <p:cNvSpPr/>
          <p:nvPr/>
        </p:nvSpPr>
        <p:spPr>
          <a:xfrm>
            <a:off x="7256461" y="3762375"/>
            <a:ext cx="457200" cy="457200"/>
          </a:xfrm>
          <a:prstGeom prst="ellipse">
            <a:avLst/>
          </a:prstGeom>
          <a:solidFill>
            <a:schemeClr va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CO</a:t>
            </a:r>
            <a:r>
              <a:rPr b="1" baseline="-25000" i="0" lang="en-US" sz="2000" u="none" cap="none" strike="noStrike">
                <a:solidFill>
                  <a:srgbClr val="0F116A"/>
                </a:solidFill>
                <a:latin typeface="Arial"/>
                <a:ea typeface="Arial"/>
                <a:cs typeface="Arial"/>
                <a:sym typeface="Arial"/>
              </a:rPr>
              <a:t>2</a:t>
            </a:r>
          </a:p>
        </p:txBody>
      </p:sp>
      <p:sp>
        <p:nvSpPr>
          <p:cNvPr id="1412" name="Shape 1412"/>
          <p:cNvSpPr/>
          <p:nvPr/>
        </p:nvSpPr>
        <p:spPr>
          <a:xfrm>
            <a:off x="3598862" y="3457575"/>
            <a:ext cx="457200" cy="457200"/>
          </a:xfrm>
          <a:prstGeom prst="ellipse">
            <a:avLst/>
          </a:prstGeom>
          <a:solidFill>
            <a:schemeClr va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O</a:t>
            </a:r>
            <a:r>
              <a:rPr b="1" baseline="-25000" i="0" lang="en-US" sz="2000" u="none" cap="none" strike="noStrike">
                <a:solidFill>
                  <a:srgbClr val="0F116A"/>
                </a:solidFill>
                <a:latin typeface="Arial"/>
                <a:ea typeface="Arial"/>
                <a:cs typeface="Arial"/>
                <a:sym typeface="Arial"/>
              </a:rPr>
              <a:t>2</a:t>
            </a:r>
          </a:p>
        </p:txBody>
      </p:sp>
      <p:sp>
        <p:nvSpPr>
          <p:cNvPr id="1413" name="Shape 1413"/>
          <p:cNvSpPr/>
          <p:nvPr/>
        </p:nvSpPr>
        <p:spPr>
          <a:xfrm>
            <a:off x="4132262" y="3533775"/>
            <a:ext cx="457200" cy="457200"/>
          </a:xfrm>
          <a:prstGeom prst="ellipse">
            <a:avLst/>
          </a:prstGeom>
          <a:solidFill>
            <a:schemeClr va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000" u="none" cap="none" strike="noStrike">
                <a:solidFill>
                  <a:srgbClr val="0F116A"/>
                </a:solidFill>
                <a:latin typeface="Arial"/>
                <a:ea typeface="Arial"/>
                <a:cs typeface="Arial"/>
                <a:sym typeface="Arial"/>
              </a:rPr>
              <a:t>H</a:t>
            </a:r>
            <a:r>
              <a:rPr b="1" baseline="-25000" i="0" lang="en-US" sz="2000" u="none" cap="none" strike="noStrike">
                <a:solidFill>
                  <a:srgbClr val="0F116A"/>
                </a:solidFill>
                <a:latin typeface="Arial"/>
                <a:ea typeface="Arial"/>
                <a:cs typeface="Arial"/>
                <a:sym typeface="Arial"/>
              </a:rPr>
              <a:t>2</a:t>
            </a:r>
            <a:r>
              <a:rPr b="1" baseline="0" i="0" lang="en-US" sz="2000" u="none" cap="none" strike="noStrike">
                <a:solidFill>
                  <a:srgbClr val="0F116A"/>
                </a:solidFill>
                <a:latin typeface="Arial"/>
                <a:ea typeface="Arial"/>
                <a:cs typeface="Arial"/>
                <a:sym typeface="Arial"/>
              </a:rPr>
              <a:t>O</a:t>
            </a:r>
          </a:p>
        </p:txBody>
      </p:sp>
      <p:sp>
        <p:nvSpPr>
          <p:cNvPr id="1414" name="Shape 1414"/>
          <p:cNvSpPr/>
          <p:nvPr/>
        </p:nvSpPr>
        <p:spPr>
          <a:xfrm>
            <a:off x="5427662" y="3533775"/>
            <a:ext cx="685799" cy="685799"/>
          </a:xfrm>
          <a:custGeom>
            <a:pathLst>
              <a:path extrusionOk="0" h="120000" w="120000">
                <a:moveTo>
                  <a:pt x="30000" y="60000"/>
                </a:moveTo>
                <a:cubicBezTo>
                  <a:pt x="30000" y="43427"/>
                  <a:pt x="43427" y="30000"/>
                  <a:pt x="60000" y="30000"/>
                </a:cubicBezTo>
                <a:cubicBezTo>
                  <a:pt x="76566" y="29994"/>
                  <a:pt x="89994" y="43427"/>
                  <a:pt x="90000" y="59994"/>
                </a:cubicBezTo>
                <a:lnTo>
                  <a:pt x="120000" y="60000"/>
                </a:lnTo>
                <a:cubicBezTo>
                  <a:pt x="120000" y="26861"/>
                  <a:pt x="93133" y="0"/>
                  <a:pt x="60000" y="0"/>
                </a:cubicBezTo>
                <a:cubicBezTo>
                  <a:pt x="26861" y="0"/>
                  <a:pt x="0" y="26861"/>
                  <a:pt x="0" y="60000"/>
                </a:cubicBezTo>
                <a:lnTo>
                  <a:pt x="30000" y="60000"/>
                </a:lnTo>
                <a:close/>
              </a:path>
            </a:pathLst>
          </a:custGeom>
          <a:solidFill>
            <a:schemeClr val="hlink"/>
          </a:solidFill>
          <a:ln cap="flat" cmpd="sng" w="9525">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15" name="Shape 1415"/>
          <p:cNvSpPr/>
          <p:nvPr/>
        </p:nvSpPr>
        <p:spPr>
          <a:xfrm flipH="1" rot="10800000">
            <a:off x="5427662" y="3533775"/>
            <a:ext cx="685799" cy="685799"/>
          </a:xfrm>
          <a:custGeom>
            <a:pathLst>
              <a:path extrusionOk="0" h="120000" w="120000">
                <a:moveTo>
                  <a:pt x="30000" y="60000"/>
                </a:moveTo>
                <a:cubicBezTo>
                  <a:pt x="30000" y="43427"/>
                  <a:pt x="43427" y="30000"/>
                  <a:pt x="60000" y="30000"/>
                </a:cubicBezTo>
                <a:cubicBezTo>
                  <a:pt x="76566" y="29994"/>
                  <a:pt x="89994" y="43427"/>
                  <a:pt x="90000" y="59994"/>
                </a:cubicBezTo>
                <a:lnTo>
                  <a:pt x="120000" y="60000"/>
                </a:lnTo>
                <a:cubicBezTo>
                  <a:pt x="120000" y="26861"/>
                  <a:pt x="93133" y="0"/>
                  <a:pt x="60000" y="0"/>
                </a:cubicBezTo>
                <a:cubicBezTo>
                  <a:pt x="26861" y="0"/>
                  <a:pt x="0" y="26861"/>
                  <a:pt x="0" y="60000"/>
                </a:cubicBezTo>
                <a:lnTo>
                  <a:pt x="30000" y="60000"/>
                </a:lnTo>
                <a:close/>
              </a:path>
            </a:pathLst>
          </a:custGeom>
          <a:solidFill>
            <a:srgbClr val="653200"/>
          </a:solidFill>
          <a:ln cap="flat" cmpd="sng" w="9525">
            <a:solidFill>
              <a:srgbClr val="6532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416" name="Shape 1416"/>
          <p:cNvGrpSpPr/>
          <p:nvPr/>
        </p:nvGrpSpPr>
        <p:grpSpPr>
          <a:xfrm>
            <a:off x="3675061" y="1171575"/>
            <a:ext cx="2935287" cy="2981323"/>
            <a:chOff x="3657600" y="1371600"/>
            <a:chExt cx="2935287" cy="2981323"/>
          </a:xfrm>
        </p:grpSpPr>
        <p:sp>
          <p:nvSpPr>
            <p:cNvPr id="1417" name="Shape 1417"/>
            <p:cNvSpPr txBox="1"/>
            <p:nvPr/>
          </p:nvSpPr>
          <p:spPr>
            <a:xfrm>
              <a:off x="3657600" y="1371600"/>
              <a:ext cx="2935287" cy="549275"/>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660000"/>
                </a:buClr>
                <a:buSzPct val="25000"/>
                <a:buFont typeface="Arial"/>
                <a:buNone/>
              </a:pPr>
              <a:r>
                <a:rPr b="1" baseline="0" i="0" lang="en-US" sz="3000" u="sng" cap="none" strike="noStrike">
                  <a:solidFill>
                    <a:srgbClr val="660000"/>
                  </a:solidFill>
                  <a:latin typeface="Arial"/>
                  <a:ea typeface="Arial"/>
                  <a:cs typeface="Arial"/>
                  <a:sym typeface="Arial"/>
                </a:rPr>
                <a:t>phloem (sugar)</a:t>
              </a:r>
            </a:p>
          </p:txBody>
        </p:sp>
        <p:cxnSp>
          <p:nvCxnSpPr>
            <p:cNvPr id="1418" name="Shape 1418"/>
            <p:cNvCxnSpPr/>
            <p:nvPr/>
          </p:nvCxnSpPr>
          <p:spPr>
            <a:xfrm>
              <a:off x="4343400" y="1792286"/>
              <a:ext cx="1371599" cy="2560636"/>
            </a:xfrm>
            <a:prstGeom prst="straightConnector1">
              <a:avLst/>
            </a:prstGeom>
            <a:noFill/>
            <a:ln cap="flat" cmpd="sng" w="38100">
              <a:solidFill>
                <a:srgbClr val="FF9900"/>
              </a:solidFill>
              <a:prstDash val="solid"/>
              <a:miter/>
              <a:headEnd len="med" w="med" type="none"/>
              <a:tailEnd len="med" w="med" type="none"/>
            </a:ln>
          </p:spPr>
        </p:cxnSp>
      </p:grpSp>
      <p:grpSp>
        <p:nvGrpSpPr>
          <p:cNvPr id="1419" name="Shape 1419"/>
          <p:cNvGrpSpPr/>
          <p:nvPr/>
        </p:nvGrpSpPr>
        <p:grpSpPr>
          <a:xfrm>
            <a:off x="5837236" y="711200"/>
            <a:ext cx="3276600" cy="2984499"/>
            <a:chOff x="5867399" y="911225"/>
            <a:chExt cx="3276600" cy="2984499"/>
          </a:xfrm>
        </p:grpSpPr>
        <p:sp>
          <p:nvSpPr>
            <p:cNvPr id="1420" name="Shape 1420"/>
            <p:cNvSpPr txBox="1"/>
            <p:nvPr/>
          </p:nvSpPr>
          <p:spPr>
            <a:xfrm>
              <a:off x="6524625" y="911225"/>
              <a:ext cx="2619375" cy="549275"/>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80"/>
                </a:buClr>
                <a:buSzPct val="25000"/>
                <a:buFont typeface="Arial"/>
                <a:buNone/>
              </a:pPr>
              <a:r>
                <a:rPr b="1" baseline="0" i="0" lang="en-US" sz="3000" u="sng" cap="none" strike="noStrike">
                  <a:solidFill>
                    <a:srgbClr val="000080"/>
                  </a:solidFill>
                  <a:latin typeface="Arial"/>
                  <a:ea typeface="Arial"/>
                  <a:cs typeface="Arial"/>
                  <a:sym typeface="Arial"/>
                </a:rPr>
                <a:t>xylem (water)</a:t>
              </a:r>
            </a:p>
          </p:txBody>
        </p:sp>
        <p:cxnSp>
          <p:nvCxnSpPr>
            <p:cNvPr id="1421" name="Shape 1421"/>
            <p:cNvCxnSpPr/>
            <p:nvPr/>
          </p:nvCxnSpPr>
          <p:spPr>
            <a:xfrm flipH="1">
              <a:off x="5867399" y="1457325"/>
              <a:ext cx="1295400" cy="2438399"/>
            </a:xfrm>
            <a:prstGeom prst="straightConnector1">
              <a:avLst/>
            </a:prstGeom>
            <a:noFill/>
            <a:ln cap="flat" cmpd="sng" w="38100">
              <a:solidFill>
                <a:srgbClr val="FFA50B"/>
              </a:solidFill>
              <a:prstDash val="solid"/>
              <a:miter/>
              <a:headEnd len="med" w="med" type="none"/>
              <a:tailEnd len="med" w="med" type="none"/>
            </a:ln>
          </p:spPr>
        </p:cxnSp>
      </p:grpSp>
      <p:sp>
        <p:nvSpPr>
          <p:cNvPr id="1422" name="Shape 1422"/>
          <p:cNvSpPr txBox="1"/>
          <p:nvPr/>
        </p:nvSpPr>
        <p:spPr>
          <a:xfrm>
            <a:off x="4376737" y="5351462"/>
            <a:ext cx="1000125" cy="376236"/>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423" name="Shape 1423"/>
          <p:cNvGrpSpPr/>
          <p:nvPr/>
        </p:nvGrpSpPr>
        <p:grpSpPr>
          <a:xfrm>
            <a:off x="4149725" y="4951412"/>
            <a:ext cx="1797049" cy="777875"/>
            <a:chOff x="4267200" y="5257800"/>
            <a:chExt cx="1797049" cy="777875"/>
          </a:xfrm>
        </p:grpSpPr>
        <p:sp>
          <p:nvSpPr>
            <p:cNvPr id="1424" name="Shape 1424"/>
            <p:cNvSpPr txBox="1"/>
            <p:nvPr/>
          </p:nvSpPr>
          <p:spPr>
            <a:xfrm>
              <a:off x="4419600" y="5486400"/>
              <a:ext cx="1644649" cy="549275"/>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3000" u="sng" cap="none" strike="noStrike">
                  <a:solidFill>
                    <a:srgbClr val="CC0000"/>
                  </a:solidFill>
                  <a:latin typeface="Arial"/>
                  <a:ea typeface="Arial"/>
                  <a:cs typeface="Arial"/>
                  <a:sym typeface="Arial"/>
                </a:rPr>
                <a:t>stomate</a:t>
              </a:r>
            </a:p>
          </p:txBody>
        </p:sp>
        <p:cxnSp>
          <p:nvCxnSpPr>
            <p:cNvPr id="1425" name="Shape 1425"/>
            <p:cNvCxnSpPr/>
            <p:nvPr/>
          </p:nvCxnSpPr>
          <p:spPr>
            <a:xfrm>
              <a:off x="4267200" y="5257800"/>
              <a:ext cx="304799" cy="381000"/>
            </a:xfrm>
            <a:prstGeom prst="straightConnector1">
              <a:avLst/>
            </a:prstGeom>
            <a:noFill/>
            <a:ln cap="flat" cmpd="sng" w="38100">
              <a:solidFill>
                <a:srgbClr val="CC0000"/>
              </a:solidFill>
              <a:prstDash val="solid"/>
              <a:miter/>
              <a:headEnd len="med" w="med" type="none"/>
              <a:tailEnd len="med" w="med" type="none"/>
            </a:ln>
          </p:spPr>
        </p:cxnSp>
      </p:grpSp>
      <p:sp>
        <p:nvSpPr>
          <p:cNvPr id="1426" name="Shape 1426"/>
          <p:cNvSpPr txBox="1"/>
          <p:nvPr/>
        </p:nvSpPr>
        <p:spPr>
          <a:xfrm>
            <a:off x="7118350" y="5360987"/>
            <a:ext cx="1635125" cy="1068386"/>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427" name="Shape 1427"/>
          <p:cNvGrpSpPr/>
          <p:nvPr/>
        </p:nvGrpSpPr>
        <p:grpSpPr>
          <a:xfrm>
            <a:off x="7180261" y="4905375"/>
            <a:ext cx="1752599" cy="1463674"/>
            <a:chOff x="7162800" y="5105400"/>
            <a:chExt cx="1752599" cy="1463674"/>
          </a:xfrm>
        </p:grpSpPr>
        <p:sp>
          <p:nvSpPr>
            <p:cNvPr id="1428" name="Shape 1428"/>
            <p:cNvSpPr txBox="1"/>
            <p:nvPr/>
          </p:nvSpPr>
          <p:spPr>
            <a:xfrm>
              <a:off x="7270750" y="5562600"/>
              <a:ext cx="1644649" cy="1006474"/>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3000" u="sng" cap="none" strike="noStrike">
                  <a:solidFill>
                    <a:srgbClr val="CC0000"/>
                  </a:solidFill>
                  <a:latin typeface="Arial"/>
                  <a:ea typeface="Arial"/>
                  <a:cs typeface="Arial"/>
                  <a:sym typeface="Arial"/>
                </a:rPr>
                <a:t>guard</a:t>
              </a:r>
              <a:br>
                <a:rPr b="1" baseline="0" i="0" lang="en-US" sz="3000" u="sng" cap="none" strike="noStrike">
                  <a:solidFill>
                    <a:srgbClr val="CC0000"/>
                  </a:solidFill>
                  <a:latin typeface="Arial"/>
                  <a:ea typeface="Arial"/>
                  <a:cs typeface="Arial"/>
                  <a:sym typeface="Arial"/>
                </a:rPr>
              </a:br>
              <a:r>
                <a:rPr b="1" baseline="0" i="0" lang="en-US" sz="3000" u="sng" cap="none" strike="noStrike">
                  <a:solidFill>
                    <a:srgbClr val="CC0000"/>
                  </a:solidFill>
                  <a:latin typeface="Arial"/>
                  <a:ea typeface="Arial"/>
                  <a:cs typeface="Arial"/>
                  <a:sym typeface="Arial"/>
                </a:rPr>
                <a:t>cell</a:t>
              </a:r>
            </a:p>
          </p:txBody>
        </p:sp>
        <p:cxnSp>
          <p:nvCxnSpPr>
            <p:cNvPr id="1429" name="Shape 1429"/>
            <p:cNvCxnSpPr/>
            <p:nvPr/>
          </p:nvCxnSpPr>
          <p:spPr>
            <a:xfrm>
              <a:off x="7162800" y="5105400"/>
              <a:ext cx="304799" cy="533399"/>
            </a:xfrm>
            <a:prstGeom prst="straightConnector1">
              <a:avLst/>
            </a:prstGeom>
            <a:noFill/>
            <a:ln cap="flat" cmpd="sng" w="38100">
              <a:solidFill>
                <a:srgbClr val="CC0000"/>
              </a:solidFill>
              <a:prstDash val="solid"/>
              <a:miter/>
              <a:headEnd len="med" w="med" type="none"/>
              <a:tailEnd len="med" w="med" type="none"/>
            </a:ln>
          </p:spPr>
        </p:cxnSp>
      </p:grpSp>
      <p:grpSp>
        <p:nvGrpSpPr>
          <p:cNvPr id="1430" name="Shape 1430"/>
          <p:cNvGrpSpPr/>
          <p:nvPr/>
        </p:nvGrpSpPr>
        <p:grpSpPr>
          <a:xfrm>
            <a:off x="42861" y="2239961"/>
            <a:ext cx="2076449" cy="1138236"/>
            <a:chOff x="42861" y="2239961"/>
            <a:chExt cx="2076449" cy="1138236"/>
          </a:xfrm>
        </p:grpSpPr>
        <p:sp>
          <p:nvSpPr>
            <p:cNvPr id="1431" name="Shape 1431"/>
            <p:cNvSpPr/>
            <p:nvPr/>
          </p:nvSpPr>
          <p:spPr>
            <a:xfrm>
              <a:off x="1900236" y="2239961"/>
              <a:ext cx="219075" cy="1138236"/>
            </a:xfrm>
            <a:custGeom>
              <a:pathLst>
                <a:path extrusionOk="0" h="120000" w="120000">
                  <a:moveTo>
                    <a:pt x="112173" y="0"/>
                  </a:moveTo>
                  <a:lnTo>
                    <a:pt x="0" y="0"/>
                  </a:lnTo>
                  <a:cubicBezTo>
                    <a:pt x="0" y="40000"/>
                    <a:pt x="0" y="80000"/>
                    <a:pt x="0" y="120000"/>
                  </a:cubicBezTo>
                  <a:lnTo>
                    <a:pt x="120000" y="120000"/>
                  </a:lnTo>
                </a:path>
              </a:pathLst>
            </a:custGeom>
            <a:no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32" name="Shape 1432"/>
            <p:cNvSpPr txBox="1"/>
            <p:nvPr/>
          </p:nvSpPr>
          <p:spPr>
            <a:xfrm>
              <a:off x="42861" y="2320925"/>
              <a:ext cx="1920875" cy="914400"/>
            </a:xfrm>
            <a:prstGeom prst="rect">
              <a:avLst/>
            </a:prstGeom>
            <a:noFill/>
            <a:ln>
              <a:noFill/>
            </a:ln>
          </p:spPr>
          <p:txBody>
            <a:bodyPr anchorCtr="0" anchor="ctr" bIns="45700" lIns="91425" rIns="91425" tIns="45700">
              <a:noAutofit/>
            </a:bodyPr>
            <a:lstStyle/>
            <a:p>
              <a:pPr indent="0" lvl="0" marL="0" marR="0" rtl="0" algn="r">
                <a:lnSpc>
                  <a:spcPct val="90000"/>
                </a:lnSpc>
                <a:spcBef>
                  <a:spcPts val="0"/>
                </a:spcBef>
                <a:spcAft>
                  <a:spcPts val="0"/>
                </a:spcAft>
                <a:buClr>
                  <a:srgbClr val="007A00"/>
                </a:buClr>
                <a:buSzPct val="25000"/>
                <a:buFont typeface="Arial"/>
                <a:buNone/>
              </a:pPr>
              <a:r>
                <a:rPr b="1" baseline="0" i="0" lang="en-US" sz="3000" u="sng" cap="none" strike="noStrike">
                  <a:solidFill>
                    <a:srgbClr val="007A00"/>
                  </a:solidFill>
                  <a:latin typeface="Arial"/>
                  <a:ea typeface="Arial"/>
                  <a:cs typeface="Arial"/>
                  <a:sym typeface="Arial"/>
                </a:rPr>
                <a:t>palisades</a:t>
              </a:r>
            </a:p>
            <a:p>
              <a:pPr indent="0" lvl="0" marL="0" marR="0" rtl="0" algn="r">
                <a:lnSpc>
                  <a:spcPct val="90000"/>
                </a:lnSpc>
                <a:spcBef>
                  <a:spcPts val="0"/>
                </a:spcBef>
                <a:spcAft>
                  <a:spcPts val="0"/>
                </a:spcAft>
                <a:buClr>
                  <a:srgbClr val="007A00"/>
                </a:buClr>
                <a:buSzPct val="25000"/>
                <a:buFont typeface="Arial"/>
                <a:buNone/>
              </a:pPr>
              <a:r>
                <a:rPr b="1" baseline="0" i="0" lang="en-US" sz="3000" u="sng" cap="none" strike="noStrike">
                  <a:solidFill>
                    <a:srgbClr val="007A00"/>
                  </a:solidFill>
                  <a:latin typeface="Arial"/>
                  <a:ea typeface="Arial"/>
                  <a:cs typeface="Arial"/>
                  <a:sym typeface="Arial"/>
                </a:rPr>
                <a:t>layer</a:t>
              </a:r>
            </a:p>
          </p:txBody>
        </p:sp>
      </p:grpSp>
      <p:grpSp>
        <p:nvGrpSpPr>
          <p:cNvPr id="1433" name="Shape 1433"/>
          <p:cNvGrpSpPr/>
          <p:nvPr/>
        </p:nvGrpSpPr>
        <p:grpSpPr>
          <a:xfrm>
            <a:off x="428625" y="3436937"/>
            <a:ext cx="1690686" cy="1254125"/>
            <a:chOff x="428625" y="3436937"/>
            <a:chExt cx="1690686" cy="1254125"/>
          </a:xfrm>
        </p:grpSpPr>
        <p:sp>
          <p:nvSpPr>
            <p:cNvPr id="1434" name="Shape 1434"/>
            <p:cNvSpPr/>
            <p:nvPr/>
          </p:nvSpPr>
          <p:spPr>
            <a:xfrm>
              <a:off x="1900236" y="3436937"/>
              <a:ext cx="219075" cy="1254125"/>
            </a:xfrm>
            <a:custGeom>
              <a:pathLst>
                <a:path extrusionOk="0" h="120000" w="120000">
                  <a:moveTo>
                    <a:pt x="112173" y="0"/>
                  </a:moveTo>
                  <a:lnTo>
                    <a:pt x="0" y="0"/>
                  </a:lnTo>
                  <a:cubicBezTo>
                    <a:pt x="0" y="40000"/>
                    <a:pt x="0" y="80000"/>
                    <a:pt x="0" y="120000"/>
                  </a:cubicBezTo>
                  <a:lnTo>
                    <a:pt x="120000" y="120000"/>
                  </a:lnTo>
                </a:path>
              </a:pathLst>
            </a:custGeom>
            <a:no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35" name="Shape 1435"/>
            <p:cNvSpPr txBox="1"/>
            <p:nvPr/>
          </p:nvSpPr>
          <p:spPr>
            <a:xfrm>
              <a:off x="428625" y="3606800"/>
              <a:ext cx="1539874" cy="914400"/>
            </a:xfrm>
            <a:prstGeom prst="rect">
              <a:avLst/>
            </a:prstGeom>
            <a:noFill/>
            <a:ln>
              <a:noFill/>
            </a:ln>
          </p:spPr>
          <p:txBody>
            <a:bodyPr anchorCtr="0" anchor="ctr" bIns="45700" lIns="91425" rIns="91425" tIns="45700">
              <a:noAutofit/>
            </a:bodyPr>
            <a:lstStyle/>
            <a:p>
              <a:pPr indent="0" lvl="0" marL="0" marR="0" rtl="0" algn="r">
                <a:lnSpc>
                  <a:spcPct val="90000"/>
                </a:lnSpc>
                <a:spcBef>
                  <a:spcPts val="0"/>
                </a:spcBef>
                <a:spcAft>
                  <a:spcPts val="0"/>
                </a:spcAft>
                <a:buClr>
                  <a:srgbClr val="007A00"/>
                </a:buClr>
                <a:buSzPct val="25000"/>
                <a:buFont typeface="Arial"/>
                <a:buNone/>
              </a:pPr>
              <a:r>
                <a:rPr b="1" baseline="0" i="0" lang="en-US" sz="3000" u="sng" cap="none" strike="noStrike">
                  <a:solidFill>
                    <a:srgbClr val="007A00"/>
                  </a:solidFill>
                  <a:latin typeface="Arial"/>
                  <a:ea typeface="Arial"/>
                  <a:cs typeface="Arial"/>
                  <a:sym typeface="Arial"/>
                </a:rPr>
                <a:t>spongy</a:t>
              </a:r>
            </a:p>
            <a:p>
              <a:pPr indent="0" lvl="0" marL="0" marR="0" rtl="0" algn="r">
                <a:lnSpc>
                  <a:spcPct val="90000"/>
                </a:lnSpc>
                <a:spcBef>
                  <a:spcPts val="0"/>
                </a:spcBef>
                <a:spcAft>
                  <a:spcPts val="0"/>
                </a:spcAft>
                <a:buClr>
                  <a:srgbClr val="007A00"/>
                </a:buClr>
                <a:buSzPct val="25000"/>
                <a:buFont typeface="Arial"/>
                <a:buNone/>
              </a:pPr>
              <a:r>
                <a:rPr b="1" baseline="0" i="0" lang="en-US" sz="3000" u="sng" cap="none" strike="noStrike">
                  <a:solidFill>
                    <a:srgbClr val="007A00"/>
                  </a:solidFill>
                  <a:latin typeface="Arial"/>
                  <a:ea typeface="Arial"/>
                  <a:cs typeface="Arial"/>
                  <a:sym typeface="Arial"/>
                </a:rPr>
                <a:t>layer</a:t>
              </a:r>
            </a:p>
          </p:txBody>
        </p:sp>
      </p:grpSp>
      <p:grpSp>
        <p:nvGrpSpPr>
          <p:cNvPr id="1436" name="Shape 1436"/>
          <p:cNvGrpSpPr/>
          <p:nvPr/>
        </p:nvGrpSpPr>
        <p:grpSpPr>
          <a:xfrm>
            <a:off x="498475" y="1243012"/>
            <a:ext cx="1663700" cy="717549"/>
            <a:chOff x="481012" y="1443037"/>
            <a:chExt cx="1663700" cy="717549"/>
          </a:xfrm>
        </p:grpSpPr>
        <p:sp>
          <p:nvSpPr>
            <p:cNvPr id="1437" name="Shape 1437"/>
            <p:cNvSpPr txBox="1"/>
            <p:nvPr/>
          </p:nvSpPr>
          <p:spPr>
            <a:xfrm>
              <a:off x="481012" y="1443037"/>
              <a:ext cx="1390650" cy="503236"/>
            </a:xfrm>
            <a:prstGeom prst="rect">
              <a:avLst/>
            </a:prstGeom>
            <a:noFill/>
            <a:ln>
              <a:noFill/>
            </a:ln>
          </p:spPr>
          <p:txBody>
            <a:bodyPr anchorCtr="0" anchor="ctr" bIns="45700" lIns="91425" rIns="91425" tIns="45700">
              <a:noAutofit/>
            </a:bodyPr>
            <a:lstStyle/>
            <a:p>
              <a:pPr indent="0" lvl="0" marL="0" marR="0" rtl="0" algn="r">
                <a:lnSpc>
                  <a:spcPct val="9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cuticle</a:t>
              </a:r>
            </a:p>
          </p:txBody>
        </p:sp>
        <p:sp>
          <p:nvSpPr>
            <p:cNvPr id="1438" name="Shape 1438"/>
            <p:cNvSpPr/>
            <p:nvPr/>
          </p:nvSpPr>
          <p:spPr>
            <a:xfrm>
              <a:off x="569912" y="1839911"/>
              <a:ext cx="1574800" cy="320675"/>
            </a:xfrm>
            <a:custGeom>
              <a:pathLst>
                <a:path extrusionOk="0" h="120000" w="120000">
                  <a:moveTo>
                    <a:pt x="0" y="0"/>
                  </a:moveTo>
                  <a:cubicBezTo>
                    <a:pt x="31935" y="3564"/>
                    <a:pt x="63508" y="0"/>
                    <a:pt x="95564" y="0"/>
                  </a:cubicBezTo>
                  <a:lnTo>
                    <a:pt x="120000" y="120000"/>
                  </a:lnTo>
                </a:path>
              </a:pathLst>
            </a:custGeom>
            <a:no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nvGrpSpPr>
          <p:cNvPr id="1439" name="Shape 1439"/>
          <p:cNvGrpSpPr/>
          <p:nvPr/>
        </p:nvGrpSpPr>
        <p:grpSpPr>
          <a:xfrm>
            <a:off x="61911" y="1709736"/>
            <a:ext cx="2189161" cy="503236"/>
            <a:chOff x="44450" y="1909761"/>
            <a:chExt cx="2189161" cy="503236"/>
          </a:xfrm>
        </p:grpSpPr>
        <p:sp>
          <p:nvSpPr>
            <p:cNvPr id="1440" name="Shape 1440"/>
            <p:cNvSpPr txBox="1"/>
            <p:nvPr/>
          </p:nvSpPr>
          <p:spPr>
            <a:xfrm>
              <a:off x="65086" y="1909761"/>
              <a:ext cx="1984374" cy="503236"/>
            </a:xfrm>
            <a:prstGeom prst="rect">
              <a:avLst/>
            </a:prstGeom>
            <a:noFill/>
            <a:ln>
              <a:noFill/>
            </a:ln>
          </p:spPr>
          <p:txBody>
            <a:bodyPr anchorCtr="0" anchor="ctr" bIns="45700" lIns="91425" rIns="91425" tIns="45700">
              <a:noAutofit/>
            </a:bodyPr>
            <a:lstStyle/>
            <a:p>
              <a:pPr indent="0" lvl="0" marL="0" marR="0" rtl="0" algn="r">
                <a:lnSpc>
                  <a:spcPct val="90000"/>
                </a:lnSpc>
                <a:spcBef>
                  <a:spcPts val="0"/>
                </a:spcBef>
                <a:spcAft>
                  <a:spcPts val="0"/>
                </a:spcAft>
                <a:buClr>
                  <a:srgbClr val="660000"/>
                </a:buClr>
                <a:buSzPct val="25000"/>
                <a:buFont typeface="Arial"/>
                <a:buNone/>
              </a:pPr>
              <a:r>
                <a:rPr b="1" baseline="0" i="0" lang="en-US" sz="3000" u="none" cap="none" strike="noStrike">
                  <a:solidFill>
                    <a:srgbClr val="660000"/>
                  </a:solidFill>
                  <a:latin typeface="Arial"/>
                  <a:ea typeface="Arial"/>
                  <a:cs typeface="Arial"/>
                  <a:sym typeface="Arial"/>
                </a:rPr>
                <a:t>epidermis</a:t>
              </a:r>
            </a:p>
          </p:txBody>
        </p:sp>
        <p:sp>
          <p:nvSpPr>
            <p:cNvPr id="1441" name="Shape 1441"/>
            <p:cNvSpPr/>
            <p:nvPr/>
          </p:nvSpPr>
          <p:spPr>
            <a:xfrm>
              <a:off x="44450" y="2322511"/>
              <a:ext cx="2189161" cy="42861"/>
            </a:xfrm>
            <a:custGeom>
              <a:pathLst>
                <a:path extrusionOk="0" h="120000" w="120000">
                  <a:moveTo>
                    <a:pt x="0" y="0"/>
                  </a:moveTo>
                  <a:cubicBezTo>
                    <a:pt x="31935" y="3564"/>
                    <a:pt x="63508" y="0"/>
                    <a:pt x="95564" y="0"/>
                  </a:cubicBezTo>
                  <a:lnTo>
                    <a:pt x="120000" y="120000"/>
                  </a:lnTo>
                </a:path>
              </a:pathLst>
            </a:custGeom>
            <a:noFill/>
            <a:ln cap="flat" cmpd="sng" w="28575">
              <a:solidFill>
                <a:srgbClr val="66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442" name="Shape 1442"/>
          <p:cNvSpPr/>
          <p:nvPr/>
        </p:nvSpPr>
        <p:spPr>
          <a:xfrm>
            <a:off x="3370262" y="5972175"/>
            <a:ext cx="685799" cy="685799"/>
          </a:xfrm>
          <a:prstGeom prst="ellipse">
            <a:avLst/>
          </a:prstGeom>
          <a:solidFill>
            <a:schemeClr va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O</a:t>
            </a:r>
            <a:r>
              <a:rPr b="1" baseline="-25000" i="0" lang="en-US" sz="3000" u="none" cap="none" strike="noStrike">
                <a:solidFill>
                  <a:srgbClr val="0F116A"/>
                </a:solidFill>
                <a:latin typeface="Arial"/>
                <a:ea typeface="Arial"/>
                <a:cs typeface="Arial"/>
                <a:sym typeface="Arial"/>
              </a:rPr>
              <a:t>2</a:t>
            </a:r>
          </a:p>
        </p:txBody>
      </p:sp>
      <p:sp>
        <p:nvSpPr>
          <p:cNvPr id="1443" name="Shape 1443"/>
          <p:cNvSpPr/>
          <p:nvPr/>
        </p:nvSpPr>
        <p:spPr>
          <a:xfrm>
            <a:off x="3825875" y="5175250"/>
            <a:ext cx="214312" cy="325437"/>
          </a:xfrm>
          <a:custGeom>
            <a:pathLst>
              <a:path extrusionOk="0" h="120000" w="120000">
                <a:moveTo>
                  <a:pt x="115555" y="0"/>
                </a:moveTo>
                <a:lnTo>
                  <a:pt x="120000" y="23333"/>
                </a:lnTo>
                <a:lnTo>
                  <a:pt x="120000" y="46666"/>
                </a:lnTo>
                <a:lnTo>
                  <a:pt x="111111" y="90000"/>
                </a:lnTo>
                <a:cubicBezTo>
                  <a:pt x="92444" y="117333"/>
                  <a:pt x="105777" y="116666"/>
                  <a:pt x="88888" y="116666"/>
                </a:cubicBezTo>
                <a:lnTo>
                  <a:pt x="13333" y="120000"/>
                </a:lnTo>
                <a:lnTo>
                  <a:pt x="0" y="60000"/>
                </a:lnTo>
                <a:cubicBezTo>
                  <a:pt x="36444" y="32000"/>
                  <a:pt x="18666" y="33333"/>
                  <a:pt x="40000" y="33333"/>
                </a:cubicBezTo>
                <a:cubicBezTo>
                  <a:pt x="67555" y="15333"/>
                  <a:pt x="54222" y="16666"/>
                  <a:pt x="71111" y="16666"/>
                </a:cubicBezTo>
                <a:lnTo>
                  <a:pt x="115555" y="0"/>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44" name="Shape 1444"/>
          <p:cNvSpPr txBox="1"/>
          <p:nvPr/>
        </p:nvSpPr>
        <p:spPr>
          <a:xfrm>
            <a:off x="5448300" y="5942012"/>
            <a:ext cx="1030286" cy="80645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45" name="Shape 1445"/>
          <p:cNvSpPr/>
          <p:nvPr/>
        </p:nvSpPr>
        <p:spPr>
          <a:xfrm>
            <a:off x="5808652" y="5972175"/>
            <a:ext cx="1334999" cy="685799"/>
          </a:xfrm>
          <a:prstGeom prst="ellipse">
            <a:avLst/>
          </a:prstGeom>
          <a:solidFill>
            <a:schemeClr va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3000" u="none" cap="none" strike="noStrike">
                <a:solidFill>
                  <a:srgbClr val="0F116A"/>
                </a:solidFill>
                <a:latin typeface="Arial"/>
                <a:ea typeface="Arial"/>
                <a:cs typeface="Arial"/>
                <a:sym typeface="Arial"/>
              </a:rPr>
              <a:t>CO</a:t>
            </a:r>
            <a:r>
              <a:rPr b="1" baseline="-25000" i="0" lang="en-US" sz="3000" u="none" cap="none" strike="noStrike">
                <a:solidFill>
                  <a:srgbClr val="0F116A"/>
                </a:solidFill>
                <a:latin typeface="Arial"/>
                <a:ea typeface="Arial"/>
                <a:cs typeface="Arial"/>
                <a:sym typeface="Arial"/>
              </a:rPr>
              <a:t>2</a:t>
            </a:r>
          </a:p>
        </p:txBody>
      </p:sp>
      <p:sp>
        <p:nvSpPr>
          <p:cNvPr id="1446" name="Shape 1446"/>
          <p:cNvSpPr/>
          <p:nvPr/>
        </p:nvSpPr>
        <p:spPr>
          <a:xfrm>
            <a:off x="107950" y="5699125"/>
            <a:ext cx="2452687" cy="542925"/>
          </a:xfrm>
          <a:prstGeom prst="roundRect">
            <a:avLst>
              <a:gd fmla="val 16667" name="adj"/>
            </a:avLst>
          </a:prstGeom>
          <a:solidFill>
            <a:schemeClr val="folHlink"/>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Transpiration</a:t>
            </a:r>
          </a:p>
        </p:txBody>
      </p:sp>
      <p:sp>
        <p:nvSpPr>
          <p:cNvPr id="1447" name="Shape 1447"/>
          <p:cNvSpPr txBox="1"/>
          <p:nvPr/>
        </p:nvSpPr>
        <p:spPr>
          <a:xfrm>
            <a:off x="4371975" y="334962"/>
            <a:ext cx="3841750" cy="5492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3000" u="sng" cap="none" strike="noStrike">
                <a:solidFill>
                  <a:srgbClr val="000000"/>
                </a:solidFill>
                <a:latin typeface="Arial"/>
                <a:ea typeface="Arial"/>
                <a:cs typeface="Arial"/>
                <a:sym typeface="Arial"/>
              </a:rPr>
              <a:t>vascular bundle</a:t>
            </a:r>
            <a:r>
              <a:rPr b="1" baseline="0" i="0" lang="en-US" sz="3000" u="sng" cap="none" strike="noStrike">
                <a:solidFill>
                  <a:srgbClr val="660000"/>
                </a:solidFill>
                <a:latin typeface="Arial"/>
                <a:ea typeface="Arial"/>
                <a:cs typeface="Arial"/>
                <a:sym typeface="Arial"/>
              </a:rPr>
              <a:t>	</a:t>
            </a:r>
          </a:p>
        </p:txBody>
      </p:sp>
      <p:sp>
        <p:nvSpPr>
          <p:cNvPr id="1448" name="Shape 1448"/>
          <p:cNvSpPr/>
          <p:nvPr/>
        </p:nvSpPr>
        <p:spPr>
          <a:xfrm>
            <a:off x="107950" y="6275387"/>
            <a:ext cx="2484437" cy="542925"/>
          </a:xfrm>
          <a:prstGeom prst="roundRect">
            <a:avLst>
              <a:gd fmla="val 16667" name="adj"/>
            </a:avLst>
          </a:prstGeom>
          <a:solidFill>
            <a:srgbClr val="CCFF66"/>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Gas exchange</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3" name="Shape 1453"/>
        <p:cNvGrpSpPr/>
        <p:nvPr/>
      </p:nvGrpSpPr>
      <p:grpSpPr>
        <a:xfrm>
          <a:off x="0" y="0"/>
          <a:ext cx="0" cy="0"/>
          <a:chOff x="0" y="0"/>
          <a:chExt cx="0" cy="0"/>
        </a:xfrm>
      </p:grpSpPr>
      <p:sp>
        <p:nvSpPr>
          <p:cNvPr id="1454" name="Shape 1454"/>
          <p:cNvSpPr txBox="1"/>
          <p:nvPr>
            <p:ph type="title"/>
          </p:nvPr>
        </p:nvSpPr>
        <p:spPr>
          <a:xfrm>
            <a:off x="609600" y="685800"/>
            <a:ext cx="83057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A second look inside a leaf…</a:t>
            </a:r>
          </a:p>
        </p:txBody>
      </p:sp>
      <p:sp>
        <p:nvSpPr>
          <p:cNvPr id="1455" name="Shape 1455"/>
          <p:cNvSpPr txBox="1"/>
          <p:nvPr>
            <p:ph idx="1" type="body"/>
          </p:nvPr>
        </p:nvSpPr>
        <p:spPr>
          <a:xfrm>
            <a:off x="838200" y="1371600"/>
            <a:ext cx="7772400" cy="20780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Gas exchange &amp; water flow</a:t>
            </a:r>
          </a:p>
          <a:p>
            <a:pPr indent="-285750" lvl="1" marL="742950" marR="0" rtl="0" algn="l">
              <a:lnSpc>
                <a:spcPct val="9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CO</a:t>
            </a:r>
            <a:r>
              <a:rPr b="1" baseline="-25000" i="0" lang="en-US" sz="2600" u="none" cap="none" strike="noStrike">
                <a:solidFill>
                  <a:schemeClr val="dk1"/>
                </a:solidFill>
                <a:latin typeface="Arial"/>
                <a:ea typeface="Arial"/>
                <a:cs typeface="Arial"/>
                <a:sym typeface="Arial"/>
              </a:rPr>
              <a:t>2</a:t>
            </a:r>
            <a:r>
              <a:rPr b="1" baseline="0" i="0" lang="en-US" sz="2600" u="none" cap="none" strike="noStrike">
                <a:solidFill>
                  <a:schemeClr val="dk1"/>
                </a:solidFill>
                <a:latin typeface="Arial"/>
                <a:ea typeface="Arial"/>
                <a:cs typeface="Arial"/>
                <a:sym typeface="Arial"/>
              </a:rPr>
              <a:t> in </a:t>
            </a:r>
            <a:r>
              <a:rPr b="1" baseline="0" i="0" lang="en-US" sz="2600" u="none" cap="none" strike="noStrike">
                <a:solidFill>
                  <a:srgbClr val="0F116A"/>
                </a:solidFill>
                <a:latin typeface="Arial"/>
                <a:ea typeface="Arial"/>
                <a:cs typeface="Arial"/>
                <a:sym typeface="Arial"/>
              </a:rPr>
              <a:t>→</a:t>
            </a:r>
          </a:p>
          <a:p>
            <a:pPr indent="-285750" lvl="1" marL="742950" marR="0" rtl="0" algn="l">
              <a:lnSpc>
                <a:spcPct val="9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O</a:t>
            </a:r>
            <a:r>
              <a:rPr b="1" baseline="-25000" i="0" lang="en-US" sz="2600" u="none" cap="none" strike="noStrike">
                <a:solidFill>
                  <a:schemeClr val="dk1"/>
                </a:solidFill>
                <a:latin typeface="Arial"/>
                <a:ea typeface="Arial"/>
                <a:cs typeface="Arial"/>
                <a:sym typeface="Arial"/>
              </a:rPr>
              <a:t>2</a:t>
            </a:r>
            <a:r>
              <a:rPr b="1" baseline="0" i="0" lang="en-US" sz="2600" u="none" cap="none" strike="noStrike">
                <a:solidFill>
                  <a:schemeClr val="dk1"/>
                </a:solidFill>
                <a:latin typeface="Arial"/>
                <a:ea typeface="Arial"/>
                <a:cs typeface="Arial"/>
                <a:sym typeface="Arial"/>
              </a:rPr>
              <a:t> out </a:t>
            </a:r>
            <a:r>
              <a:rPr b="1" baseline="0" i="0" lang="en-US" sz="2600" u="none" cap="none" strike="noStrike">
                <a:solidFill>
                  <a:srgbClr val="0F116A"/>
                </a:solidFill>
                <a:latin typeface="Arial"/>
                <a:ea typeface="Arial"/>
                <a:cs typeface="Arial"/>
                <a:sym typeface="Arial"/>
              </a:rPr>
              <a:t>→</a:t>
            </a:r>
          </a:p>
          <a:p>
            <a:pPr indent="-285750" lvl="1" marL="742950" marR="0" rtl="0" algn="l">
              <a:lnSpc>
                <a:spcPct val="9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H</a:t>
            </a:r>
            <a:r>
              <a:rPr b="1" baseline="-25000" i="0" lang="en-US" sz="2600" u="none" cap="none" strike="noStrike">
                <a:solidFill>
                  <a:schemeClr val="dk1"/>
                </a:solidFill>
                <a:latin typeface="Arial"/>
                <a:ea typeface="Arial"/>
                <a:cs typeface="Arial"/>
                <a:sym typeface="Arial"/>
              </a:rPr>
              <a:t>2</a:t>
            </a:r>
            <a:r>
              <a:rPr b="1" baseline="0" i="0" lang="en-US" sz="2600" u="none" cap="none" strike="noStrike">
                <a:solidFill>
                  <a:schemeClr val="dk1"/>
                </a:solidFill>
                <a:latin typeface="Arial"/>
                <a:ea typeface="Arial"/>
                <a:cs typeface="Arial"/>
                <a:sym typeface="Arial"/>
              </a:rPr>
              <a:t>O out </a:t>
            </a:r>
            <a:r>
              <a:rPr b="1" baseline="0" i="0" lang="en-US" sz="2600" u="none" cap="none" strike="noStrike">
                <a:solidFill>
                  <a:srgbClr val="0F116A"/>
                </a:solidFill>
                <a:latin typeface="Arial"/>
                <a:ea typeface="Arial"/>
                <a:cs typeface="Arial"/>
                <a:sym typeface="Arial"/>
              </a:rPr>
              <a:t>→</a:t>
            </a:r>
          </a:p>
        </p:txBody>
      </p:sp>
      <p:pic>
        <p:nvPicPr>
          <p:cNvPr id="1456" name="Shape 1456"/>
          <p:cNvPicPr preferRelativeResize="0"/>
          <p:nvPr/>
        </p:nvPicPr>
        <p:blipFill rotWithShape="1">
          <a:blip r:embed="rId3">
            <a:alphaModFix/>
          </a:blip>
          <a:srcRect b="41141" l="0" r="14398" t="0"/>
          <a:stretch/>
        </p:blipFill>
        <p:spPr>
          <a:xfrm>
            <a:off x="3055936" y="3160711"/>
            <a:ext cx="4765674" cy="2622550"/>
          </a:xfrm>
          <a:prstGeom prst="rect">
            <a:avLst/>
          </a:prstGeom>
          <a:noFill/>
          <a:ln>
            <a:noFill/>
          </a:ln>
        </p:spPr>
      </p:pic>
      <p:sp>
        <p:nvSpPr>
          <p:cNvPr id="1457" name="Shape 1457"/>
          <p:cNvSpPr/>
          <p:nvPr/>
        </p:nvSpPr>
        <p:spPr>
          <a:xfrm>
            <a:off x="809625" y="3335337"/>
            <a:ext cx="2293937" cy="465137"/>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2200" u="none" cap="none" strike="noStrike">
                <a:solidFill>
                  <a:schemeClr val="dk2"/>
                </a:solidFill>
                <a:latin typeface="Arial"/>
                <a:ea typeface="Arial"/>
                <a:cs typeface="Arial"/>
                <a:sym typeface="Arial"/>
              </a:rPr>
              <a:t>photosynthesis</a:t>
            </a:r>
          </a:p>
        </p:txBody>
      </p:sp>
      <p:sp>
        <p:nvSpPr>
          <p:cNvPr id="1458" name="Shape 1458"/>
          <p:cNvSpPr/>
          <p:nvPr/>
        </p:nvSpPr>
        <p:spPr>
          <a:xfrm>
            <a:off x="885825" y="5630862"/>
            <a:ext cx="2246311" cy="835025"/>
          </a:xfrm>
          <a:prstGeom prst="roundRect">
            <a:avLst>
              <a:gd fmla="val 16667" name="adj"/>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2200" u="none" cap="none" strike="noStrike">
                <a:solidFill>
                  <a:srgbClr val="0F116A"/>
                </a:solidFill>
                <a:latin typeface="Arial"/>
                <a:ea typeface="Arial"/>
                <a:cs typeface="Arial"/>
                <a:sym typeface="Arial"/>
              </a:rPr>
              <a:t>gas exchange</a:t>
            </a:r>
            <a:br>
              <a:rPr b="1" baseline="0" i="0" lang="en-US" sz="2200" u="none" cap="none" strike="noStrike">
                <a:solidFill>
                  <a:srgbClr val="0F116A"/>
                </a:solidFill>
                <a:latin typeface="Arial"/>
                <a:ea typeface="Arial"/>
                <a:cs typeface="Arial"/>
                <a:sym typeface="Arial"/>
              </a:rPr>
            </a:br>
            <a:r>
              <a:rPr b="1" baseline="0" i="0" lang="en-US" sz="2200" u="none" cap="none" strike="noStrike">
                <a:solidFill>
                  <a:srgbClr val="0F116A"/>
                </a:solidFill>
                <a:latin typeface="Arial"/>
                <a:ea typeface="Arial"/>
                <a:cs typeface="Arial"/>
                <a:sym typeface="Arial"/>
              </a:rPr>
              <a:t>water loss</a:t>
            </a:r>
          </a:p>
        </p:txBody>
      </p:sp>
      <p:sp>
        <p:nvSpPr>
          <p:cNvPr id="1459" name="Shape 1459"/>
          <p:cNvSpPr txBox="1"/>
          <p:nvPr/>
        </p:nvSpPr>
        <p:spPr>
          <a:xfrm>
            <a:off x="7954961" y="3622675"/>
            <a:ext cx="1147762"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200" u="none" cap="none" strike="noStrike">
                <a:solidFill>
                  <a:srgbClr val="0F116A"/>
                </a:solidFill>
                <a:latin typeface="Arial"/>
                <a:ea typeface="Arial"/>
                <a:cs typeface="Arial"/>
                <a:sym typeface="Arial"/>
              </a:rPr>
              <a:t>xylem (water)</a:t>
            </a:r>
          </a:p>
        </p:txBody>
      </p:sp>
      <p:cxnSp>
        <p:nvCxnSpPr>
          <p:cNvPr id="1460" name="Shape 1460"/>
          <p:cNvCxnSpPr/>
          <p:nvPr/>
        </p:nvCxnSpPr>
        <p:spPr>
          <a:xfrm flipH="1">
            <a:off x="5619750" y="4003675"/>
            <a:ext cx="2317749" cy="506412"/>
          </a:xfrm>
          <a:prstGeom prst="straightConnector1">
            <a:avLst/>
          </a:prstGeom>
          <a:noFill/>
          <a:ln cap="flat" cmpd="sng" w="28575">
            <a:solidFill>
              <a:srgbClr val="0F116A"/>
            </a:solidFill>
            <a:prstDash val="solid"/>
            <a:miter/>
            <a:headEnd len="med" w="med" type="none"/>
            <a:tailEnd len="med" w="med" type="none"/>
          </a:ln>
        </p:spPr>
      </p:cxnSp>
      <p:grpSp>
        <p:nvGrpSpPr>
          <p:cNvPr id="1461" name="Shape 1461"/>
          <p:cNvGrpSpPr/>
          <p:nvPr/>
        </p:nvGrpSpPr>
        <p:grpSpPr>
          <a:xfrm>
            <a:off x="1676400" y="3779837"/>
            <a:ext cx="687386" cy="1706561"/>
            <a:chOff x="1676400" y="3779837"/>
            <a:chExt cx="687386" cy="1706561"/>
          </a:xfrm>
        </p:grpSpPr>
        <p:sp>
          <p:nvSpPr>
            <p:cNvPr id="1462" name="Shape 1462"/>
            <p:cNvSpPr/>
            <p:nvPr/>
          </p:nvSpPr>
          <p:spPr>
            <a:xfrm>
              <a:off x="1676400" y="3779837"/>
              <a:ext cx="606425" cy="1706561"/>
            </a:xfrm>
            <a:prstGeom prst="curvedRightArrow">
              <a:avLst>
                <a:gd fmla="val 14673" name="adj1"/>
                <a:gd fmla="val 50000" name="adj2"/>
                <a:gd fmla="val 25000" name="adj3"/>
              </a:avLst>
            </a:pr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63" name="Shape 1463"/>
            <p:cNvSpPr txBox="1"/>
            <p:nvPr/>
          </p:nvSpPr>
          <p:spPr>
            <a:xfrm>
              <a:off x="1768475" y="4265612"/>
              <a:ext cx="595311"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O</a:t>
              </a:r>
              <a:r>
                <a:rPr b="1" baseline="-25000" i="0" lang="en-US" sz="2800" u="none" cap="none" strike="noStrike">
                  <a:solidFill>
                    <a:srgbClr val="000000"/>
                  </a:solidFill>
                  <a:latin typeface="Arial"/>
                  <a:ea typeface="Arial"/>
                  <a:cs typeface="Arial"/>
                  <a:sym typeface="Arial"/>
                </a:rPr>
                <a:t>2</a:t>
              </a:r>
            </a:p>
          </p:txBody>
        </p:sp>
      </p:grpSp>
      <p:grpSp>
        <p:nvGrpSpPr>
          <p:cNvPr id="1464" name="Shape 1464"/>
          <p:cNvGrpSpPr/>
          <p:nvPr/>
        </p:nvGrpSpPr>
        <p:grpSpPr>
          <a:xfrm>
            <a:off x="2424111" y="3689350"/>
            <a:ext cx="852487" cy="1671637"/>
            <a:chOff x="2424111" y="3689350"/>
            <a:chExt cx="852487" cy="1671637"/>
          </a:xfrm>
        </p:grpSpPr>
        <p:sp>
          <p:nvSpPr>
            <p:cNvPr id="1465" name="Shape 1465"/>
            <p:cNvSpPr/>
            <p:nvPr/>
          </p:nvSpPr>
          <p:spPr>
            <a:xfrm flipH="1" rot="10800000">
              <a:off x="2438400" y="3689350"/>
              <a:ext cx="639762" cy="1671637"/>
            </a:xfrm>
            <a:prstGeom prst="curvedRightArrow">
              <a:avLst>
                <a:gd fmla="val 14673" name="adj1"/>
                <a:gd fmla="val 50000" name="adj2"/>
                <a:gd fmla="val 25000" name="adj3"/>
              </a:avLst>
            </a:prstGeom>
            <a:solidFill>
              <a:srgbClr val="0C8F0F"/>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66" name="Shape 1466"/>
            <p:cNvSpPr txBox="1"/>
            <p:nvPr/>
          </p:nvSpPr>
          <p:spPr>
            <a:xfrm flipH="1">
              <a:off x="2424111" y="4376737"/>
              <a:ext cx="852487"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CO</a:t>
              </a:r>
              <a:r>
                <a:rPr b="1" baseline="-25000" i="0" lang="en-US" sz="2800" u="none" cap="none" strike="noStrike">
                  <a:solidFill>
                    <a:srgbClr val="000000"/>
                  </a:solidFill>
                  <a:latin typeface="Arial"/>
                  <a:ea typeface="Arial"/>
                  <a:cs typeface="Arial"/>
                  <a:sym typeface="Arial"/>
                </a:rPr>
                <a:t>2</a:t>
              </a:r>
            </a:p>
          </p:txBody>
        </p:sp>
      </p:grpSp>
      <p:sp>
        <p:nvSpPr>
          <p:cNvPr id="1467" name="Shape 1467"/>
          <p:cNvSpPr/>
          <p:nvPr/>
        </p:nvSpPr>
        <p:spPr>
          <a:xfrm>
            <a:off x="7265986" y="273050"/>
            <a:ext cx="1828800" cy="1828800"/>
          </a:xfrm>
          <a:prstGeom prst="sun">
            <a:avLst>
              <a:gd fmla="val 25000" name="adj"/>
            </a:avLst>
          </a:prstGeom>
          <a:solidFill>
            <a:srgbClr val="FFEA18"/>
          </a:solidFill>
          <a:ln cap="flat" cmpd="sng" w="9525">
            <a:solidFill>
              <a:srgbClr val="FFCC18"/>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68" name="Shape 1468"/>
          <p:cNvSpPr txBox="1"/>
          <p:nvPr/>
        </p:nvSpPr>
        <p:spPr>
          <a:xfrm>
            <a:off x="3305175" y="1836736"/>
            <a:ext cx="2813050"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2800" u="none" cap="none" strike="noStrike">
                <a:solidFill>
                  <a:srgbClr val="CC0000"/>
                </a:solidFill>
                <a:latin typeface="Arial"/>
                <a:ea typeface="Arial"/>
                <a:cs typeface="Arial"/>
                <a:sym typeface="Arial"/>
              </a:rPr>
              <a:t>for Calvin cycle</a:t>
            </a:r>
          </a:p>
        </p:txBody>
      </p:sp>
      <p:sp>
        <p:nvSpPr>
          <p:cNvPr id="1469" name="Shape 1469"/>
          <p:cNvSpPr txBox="1"/>
          <p:nvPr/>
        </p:nvSpPr>
        <p:spPr>
          <a:xfrm>
            <a:off x="3305175" y="2281236"/>
            <a:ext cx="4591049"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2800" u="none" cap="none" strike="noStrike">
                <a:solidFill>
                  <a:srgbClr val="CC0000"/>
                </a:solidFill>
                <a:latin typeface="Arial"/>
                <a:ea typeface="Arial"/>
                <a:cs typeface="Arial"/>
                <a:sym typeface="Arial"/>
              </a:rPr>
              <a:t>waste from light reactions</a:t>
            </a:r>
          </a:p>
        </p:txBody>
      </p:sp>
      <p:sp>
        <p:nvSpPr>
          <p:cNvPr id="1470" name="Shape 1470"/>
          <p:cNvSpPr txBox="1"/>
          <p:nvPr/>
        </p:nvSpPr>
        <p:spPr>
          <a:xfrm>
            <a:off x="3305175" y="2709861"/>
            <a:ext cx="3187699"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800" u="none" cap="none" strike="noStrike">
                <a:solidFill>
                  <a:srgbClr val="CC0000"/>
                </a:solidFill>
                <a:latin typeface="Arial"/>
                <a:ea typeface="Arial"/>
                <a:cs typeface="Arial"/>
                <a:sym typeface="Arial"/>
              </a:rPr>
              <a:t>for light reactions</a:t>
            </a:r>
          </a:p>
        </p:txBody>
      </p:sp>
      <p:sp>
        <p:nvSpPr>
          <p:cNvPr id="1471" name="Shape 1471"/>
          <p:cNvSpPr/>
          <p:nvPr/>
        </p:nvSpPr>
        <p:spPr>
          <a:xfrm>
            <a:off x="5668962" y="4516437"/>
            <a:ext cx="469899" cy="469899"/>
          </a:xfrm>
          <a:custGeom>
            <a:pathLst>
              <a:path extrusionOk="0" h="120000" w="120000">
                <a:moveTo>
                  <a:pt x="30000" y="60000"/>
                </a:moveTo>
                <a:cubicBezTo>
                  <a:pt x="30000" y="43427"/>
                  <a:pt x="43427" y="30000"/>
                  <a:pt x="60000" y="30000"/>
                </a:cubicBezTo>
                <a:cubicBezTo>
                  <a:pt x="76566" y="29994"/>
                  <a:pt x="89994" y="43427"/>
                  <a:pt x="90000" y="59994"/>
                </a:cubicBezTo>
                <a:lnTo>
                  <a:pt x="120000" y="60000"/>
                </a:lnTo>
                <a:cubicBezTo>
                  <a:pt x="120000" y="26861"/>
                  <a:pt x="93133" y="0"/>
                  <a:pt x="60000" y="0"/>
                </a:cubicBezTo>
                <a:cubicBezTo>
                  <a:pt x="26861" y="0"/>
                  <a:pt x="0" y="26861"/>
                  <a:pt x="0" y="60000"/>
                </a:cubicBezTo>
                <a:lnTo>
                  <a:pt x="30000" y="60000"/>
                </a:lnTo>
                <a:close/>
              </a:path>
            </a:pathLst>
          </a:custGeom>
          <a:solidFill>
            <a:schemeClr val="hlink"/>
          </a:solidFill>
          <a:ln cap="flat" cmpd="sng" w="9525">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72" name="Shape 1472"/>
          <p:cNvSpPr/>
          <p:nvPr/>
        </p:nvSpPr>
        <p:spPr>
          <a:xfrm flipH="1" rot="10800000">
            <a:off x="5680075" y="4581525"/>
            <a:ext cx="487361" cy="487361"/>
          </a:xfrm>
          <a:custGeom>
            <a:pathLst>
              <a:path extrusionOk="0" h="120000" w="120000">
                <a:moveTo>
                  <a:pt x="30000" y="60000"/>
                </a:moveTo>
                <a:cubicBezTo>
                  <a:pt x="30000" y="43427"/>
                  <a:pt x="43427" y="30000"/>
                  <a:pt x="60000" y="30000"/>
                </a:cubicBezTo>
                <a:cubicBezTo>
                  <a:pt x="76566" y="29994"/>
                  <a:pt x="89994" y="43427"/>
                  <a:pt x="90000" y="59994"/>
                </a:cubicBezTo>
                <a:lnTo>
                  <a:pt x="120000" y="60000"/>
                </a:lnTo>
                <a:cubicBezTo>
                  <a:pt x="120000" y="26861"/>
                  <a:pt x="93133" y="0"/>
                  <a:pt x="60000" y="0"/>
                </a:cubicBezTo>
                <a:cubicBezTo>
                  <a:pt x="26861" y="0"/>
                  <a:pt x="0" y="26861"/>
                  <a:pt x="0" y="60000"/>
                </a:cubicBezTo>
                <a:lnTo>
                  <a:pt x="30000" y="60000"/>
                </a:lnTo>
                <a:close/>
              </a:path>
            </a:pathLst>
          </a:custGeom>
          <a:solidFill>
            <a:srgbClr val="653200"/>
          </a:solidFill>
          <a:ln cap="flat" cmpd="sng" w="9525">
            <a:solidFill>
              <a:srgbClr val="6532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73" name="Shape 1473"/>
          <p:cNvSpPr/>
          <p:nvPr/>
        </p:nvSpPr>
        <p:spPr>
          <a:xfrm>
            <a:off x="3200400" y="5575300"/>
            <a:ext cx="4981574" cy="547687"/>
          </a:xfrm>
          <a:custGeom>
            <a:pathLst>
              <a:path extrusionOk="0" h="120000" w="120000">
                <a:moveTo>
                  <a:pt x="764" y="24695"/>
                </a:moveTo>
                <a:cubicBezTo>
                  <a:pt x="5391" y="31652"/>
                  <a:pt x="3709" y="31652"/>
                  <a:pt x="5736" y="31652"/>
                </a:cubicBezTo>
                <a:lnTo>
                  <a:pt x="8718" y="20173"/>
                </a:lnTo>
                <a:cubicBezTo>
                  <a:pt x="11242" y="31652"/>
                  <a:pt x="10248" y="31652"/>
                  <a:pt x="11434" y="31652"/>
                </a:cubicBezTo>
                <a:lnTo>
                  <a:pt x="14187" y="22608"/>
                </a:lnTo>
                <a:lnTo>
                  <a:pt x="18164" y="29217"/>
                </a:lnTo>
                <a:lnTo>
                  <a:pt x="21912" y="33739"/>
                </a:lnTo>
                <a:lnTo>
                  <a:pt x="23403" y="22608"/>
                </a:lnTo>
                <a:lnTo>
                  <a:pt x="26883" y="31652"/>
                </a:lnTo>
                <a:lnTo>
                  <a:pt x="29101" y="24695"/>
                </a:lnTo>
                <a:lnTo>
                  <a:pt x="31854" y="33739"/>
                </a:lnTo>
                <a:lnTo>
                  <a:pt x="34340" y="22608"/>
                </a:lnTo>
                <a:lnTo>
                  <a:pt x="36328" y="0"/>
                </a:lnTo>
                <a:lnTo>
                  <a:pt x="38317" y="13565"/>
                </a:lnTo>
                <a:cubicBezTo>
                  <a:pt x="40076" y="29565"/>
                  <a:pt x="39196" y="29217"/>
                  <a:pt x="40305" y="29217"/>
                </a:cubicBezTo>
                <a:lnTo>
                  <a:pt x="44512" y="33739"/>
                </a:lnTo>
                <a:lnTo>
                  <a:pt x="79847" y="40695"/>
                </a:lnTo>
                <a:lnTo>
                  <a:pt x="82829" y="20173"/>
                </a:lnTo>
                <a:lnTo>
                  <a:pt x="84818" y="9043"/>
                </a:lnTo>
                <a:lnTo>
                  <a:pt x="86806" y="11130"/>
                </a:lnTo>
                <a:cubicBezTo>
                  <a:pt x="88833" y="36521"/>
                  <a:pt x="87648" y="36173"/>
                  <a:pt x="89063" y="36173"/>
                </a:cubicBezTo>
                <a:lnTo>
                  <a:pt x="93040" y="33739"/>
                </a:lnTo>
                <a:cubicBezTo>
                  <a:pt x="94340" y="35130"/>
                  <a:pt x="95678" y="36173"/>
                  <a:pt x="97017" y="38260"/>
                </a:cubicBezTo>
                <a:cubicBezTo>
                  <a:pt x="97246" y="38608"/>
                  <a:pt x="97743" y="40695"/>
                  <a:pt x="97743" y="40695"/>
                </a:cubicBezTo>
                <a:cubicBezTo>
                  <a:pt x="102523" y="45217"/>
                  <a:pt x="100879" y="45217"/>
                  <a:pt x="102715" y="45217"/>
                </a:cubicBezTo>
                <a:cubicBezTo>
                  <a:pt x="115755" y="47652"/>
                  <a:pt x="120000" y="47652"/>
                  <a:pt x="115411" y="47652"/>
                </a:cubicBezTo>
                <a:lnTo>
                  <a:pt x="115678" y="115478"/>
                </a:lnTo>
                <a:lnTo>
                  <a:pt x="44780" y="120000"/>
                </a:lnTo>
                <a:lnTo>
                  <a:pt x="0" y="115478"/>
                </a:lnTo>
                <a:lnTo>
                  <a:pt x="764" y="24695"/>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74" name="Shape 1474"/>
          <p:cNvSpPr/>
          <p:nvPr/>
        </p:nvSpPr>
        <p:spPr>
          <a:xfrm>
            <a:off x="4044950" y="4491037"/>
            <a:ext cx="1335086" cy="735011"/>
          </a:xfrm>
          <a:custGeom>
            <a:pathLst>
              <a:path extrusionOk="0" h="120000" w="120000">
                <a:moveTo>
                  <a:pt x="19130" y="3485"/>
                </a:moveTo>
                <a:cubicBezTo>
                  <a:pt x="55072" y="4979"/>
                  <a:pt x="42173" y="4979"/>
                  <a:pt x="57681" y="4979"/>
                </a:cubicBezTo>
                <a:cubicBezTo>
                  <a:pt x="85652" y="6721"/>
                  <a:pt x="76666" y="0"/>
                  <a:pt x="86956" y="8215"/>
                </a:cubicBezTo>
                <a:lnTo>
                  <a:pt x="93478" y="32614"/>
                </a:lnTo>
                <a:cubicBezTo>
                  <a:pt x="101304" y="36846"/>
                  <a:pt x="109420" y="40082"/>
                  <a:pt x="117101" y="45560"/>
                </a:cubicBezTo>
                <a:cubicBezTo>
                  <a:pt x="117971" y="46058"/>
                  <a:pt x="118115" y="50290"/>
                  <a:pt x="118115" y="50290"/>
                </a:cubicBezTo>
                <a:lnTo>
                  <a:pt x="120000" y="69709"/>
                </a:lnTo>
                <a:cubicBezTo>
                  <a:pt x="103333" y="93112"/>
                  <a:pt x="110000" y="86639"/>
                  <a:pt x="102028" y="94107"/>
                </a:cubicBezTo>
                <a:cubicBezTo>
                  <a:pt x="72173" y="118506"/>
                  <a:pt x="83478" y="118257"/>
                  <a:pt x="70869" y="118257"/>
                </a:cubicBezTo>
                <a:cubicBezTo>
                  <a:pt x="53623" y="120000"/>
                  <a:pt x="59565" y="120000"/>
                  <a:pt x="53043" y="120000"/>
                </a:cubicBezTo>
                <a:cubicBezTo>
                  <a:pt x="38405" y="98340"/>
                  <a:pt x="43188" y="106307"/>
                  <a:pt x="37971" y="97344"/>
                </a:cubicBezTo>
                <a:cubicBezTo>
                  <a:pt x="35942" y="68962"/>
                  <a:pt x="41449" y="69709"/>
                  <a:pt x="35072" y="69709"/>
                </a:cubicBezTo>
                <a:lnTo>
                  <a:pt x="14347" y="63236"/>
                </a:lnTo>
                <a:cubicBezTo>
                  <a:pt x="0" y="56514"/>
                  <a:pt x="289" y="64979"/>
                  <a:pt x="289" y="55269"/>
                </a:cubicBezTo>
                <a:lnTo>
                  <a:pt x="3043" y="34107"/>
                </a:lnTo>
                <a:lnTo>
                  <a:pt x="19130" y="3485"/>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75" name="Shape 1475"/>
          <p:cNvSpPr/>
          <p:nvPr/>
        </p:nvSpPr>
        <p:spPr>
          <a:xfrm>
            <a:off x="6607175" y="4725987"/>
            <a:ext cx="857250" cy="560387"/>
          </a:xfrm>
          <a:custGeom>
            <a:pathLst>
              <a:path extrusionOk="0" h="120000" w="120000">
                <a:moveTo>
                  <a:pt x="0" y="120000"/>
                </a:moveTo>
                <a:cubicBezTo>
                  <a:pt x="26444" y="117280"/>
                  <a:pt x="17333" y="117620"/>
                  <a:pt x="27555" y="117620"/>
                </a:cubicBezTo>
                <a:lnTo>
                  <a:pt x="50666" y="113201"/>
                </a:lnTo>
                <a:lnTo>
                  <a:pt x="66666" y="62549"/>
                </a:lnTo>
                <a:lnTo>
                  <a:pt x="111333" y="71388"/>
                </a:lnTo>
                <a:lnTo>
                  <a:pt x="120000" y="66968"/>
                </a:lnTo>
                <a:lnTo>
                  <a:pt x="120000" y="31614"/>
                </a:lnTo>
                <a:lnTo>
                  <a:pt x="102666" y="13937"/>
                </a:lnTo>
                <a:cubicBezTo>
                  <a:pt x="90666" y="0"/>
                  <a:pt x="95777" y="679"/>
                  <a:pt x="89777" y="679"/>
                </a:cubicBezTo>
                <a:lnTo>
                  <a:pt x="68000" y="2719"/>
                </a:lnTo>
                <a:lnTo>
                  <a:pt x="46444" y="13937"/>
                </a:lnTo>
                <a:lnTo>
                  <a:pt x="34888" y="20396"/>
                </a:lnTo>
                <a:lnTo>
                  <a:pt x="13111" y="20396"/>
                </a:lnTo>
                <a:cubicBezTo>
                  <a:pt x="13111" y="25495"/>
                  <a:pt x="13111" y="30594"/>
                  <a:pt x="13111" y="36033"/>
                </a:cubicBezTo>
                <a:cubicBezTo>
                  <a:pt x="14666" y="58470"/>
                  <a:pt x="14666" y="50651"/>
                  <a:pt x="14666" y="60169"/>
                </a:cubicBezTo>
                <a:cubicBezTo>
                  <a:pt x="11555" y="91784"/>
                  <a:pt x="18444" y="91104"/>
                  <a:pt x="10222" y="91104"/>
                </a:cubicBezTo>
                <a:lnTo>
                  <a:pt x="0" y="120000"/>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76" name="Shape 1476"/>
          <p:cNvSpPr txBox="1"/>
          <p:nvPr/>
        </p:nvSpPr>
        <p:spPr>
          <a:xfrm>
            <a:off x="7861300" y="4646612"/>
            <a:ext cx="1282700" cy="762000"/>
          </a:xfrm>
          <a:prstGeom prst="rect">
            <a:avLst/>
          </a:prstGeom>
          <a:noFill/>
          <a:ln>
            <a:noFill/>
          </a:ln>
        </p:spPr>
        <p:txBody>
          <a:bodyPr anchorCtr="0" anchor="ctr" bIns="45700" lIns="0" rIns="0" tIns="45700">
            <a:noAutofit/>
          </a:bodyPr>
          <a:lstStyle/>
          <a:p>
            <a:pPr indent="0" lvl="0" marL="0" marR="0" rtl="0" algn="ctr">
              <a:lnSpc>
                <a:spcPct val="100000"/>
              </a:lnSpc>
              <a:spcBef>
                <a:spcPts val="0"/>
              </a:spcBef>
              <a:spcAft>
                <a:spcPts val="0"/>
              </a:spcAft>
              <a:buClr>
                <a:srgbClr val="804000"/>
              </a:buClr>
              <a:buSzPct val="25000"/>
              <a:buFont typeface="Arial"/>
              <a:buNone/>
            </a:pPr>
            <a:r>
              <a:rPr b="1" baseline="0" i="0" lang="en-US" sz="2200" u="none" cap="none" strike="noStrike">
                <a:solidFill>
                  <a:srgbClr val="804000"/>
                </a:solidFill>
                <a:latin typeface="Arial"/>
                <a:ea typeface="Arial"/>
                <a:cs typeface="Arial"/>
                <a:sym typeface="Arial"/>
              </a:rPr>
              <a:t>phloem (sugars)</a:t>
            </a:r>
          </a:p>
        </p:txBody>
      </p:sp>
      <p:cxnSp>
        <p:nvCxnSpPr>
          <p:cNvPr id="1477" name="Shape 1477"/>
          <p:cNvCxnSpPr/>
          <p:nvPr/>
        </p:nvCxnSpPr>
        <p:spPr>
          <a:xfrm rot="10800000">
            <a:off x="5656262" y="4757736"/>
            <a:ext cx="2176462" cy="192087"/>
          </a:xfrm>
          <a:prstGeom prst="straightConnector1">
            <a:avLst/>
          </a:prstGeom>
          <a:noFill/>
          <a:ln cap="flat" cmpd="sng" w="28575">
            <a:solidFill>
              <a:srgbClr val="804000"/>
            </a:solidFill>
            <a:prstDash val="solid"/>
            <a:miter/>
            <a:headEnd len="med" w="med" type="none"/>
            <a:tailEnd len="med" w="med" type="none"/>
          </a:ln>
        </p:spPr>
      </p:cxnSp>
      <p:grpSp>
        <p:nvGrpSpPr>
          <p:cNvPr id="1478" name="Shape 1478"/>
          <p:cNvGrpSpPr/>
          <p:nvPr/>
        </p:nvGrpSpPr>
        <p:grpSpPr>
          <a:xfrm>
            <a:off x="3646486" y="4718050"/>
            <a:ext cx="1179512" cy="1727200"/>
            <a:chOff x="3646486" y="4718050"/>
            <a:chExt cx="1179512" cy="1727200"/>
          </a:xfrm>
        </p:grpSpPr>
        <p:sp>
          <p:nvSpPr>
            <p:cNvPr id="1479" name="Shape 1479"/>
            <p:cNvSpPr txBox="1"/>
            <p:nvPr/>
          </p:nvSpPr>
          <p:spPr>
            <a:xfrm flipH="1">
              <a:off x="3646486" y="5988050"/>
              <a:ext cx="7540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H</a:t>
              </a:r>
              <a:r>
                <a:rPr b="1" baseline="-25000" i="0" lang="en-US" sz="2400" u="none" cap="none" strike="noStrike">
                  <a:solidFill>
                    <a:srgbClr val="000000"/>
                  </a:solidFill>
                  <a:latin typeface="Arial"/>
                  <a:ea typeface="Arial"/>
                  <a:cs typeface="Arial"/>
                  <a:sym typeface="Arial"/>
                </a:rPr>
                <a:t>2</a:t>
              </a:r>
              <a:r>
                <a:rPr b="1" baseline="0" i="0" lang="en-US" sz="2400" u="none" cap="none" strike="noStrike">
                  <a:solidFill>
                    <a:srgbClr val="000000"/>
                  </a:solidFill>
                  <a:latin typeface="Arial"/>
                  <a:ea typeface="Arial"/>
                  <a:cs typeface="Arial"/>
                  <a:sym typeface="Arial"/>
                </a:rPr>
                <a:t>O</a:t>
              </a:r>
            </a:p>
          </p:txBody>
        </p:sp>
        <p:grpSp>
          <p:nvGrpSpPr>
            <p:cNvPr id="1480" name="Shape 1480"/>
            <p:cNvGrpSpPr/>
            <p:nvPr/>
          </p:nvGrpSpPr>
          <p:grpSpPr>
            <a:xfrm>
              <a:off x="4348162" y="4718050"/>
              <a:ext cx="477837" cy="1403349"/>
              <a:chOff x="4338637" y="4759325"/>
              <a:chExt cx="477837" cy="1403349"/>
            </a:xfrm>
          </p:grpSpPr>
          <p:sp>
            <p:nvSpPr>
              <p:cNvPr id="1481" name="Shape 1481"/>
              <p:cNvSpPr/>
              <p:nvPr/>
            </p:nvSpPr>
            <p:spPr>
              <a:xfrm>
                <a:off x="4338637" y="4759325"/>
                <a:ext cx="477837" cy="1403349"/>
              </a:xfrm>
              <a:custGeom>
                <a:pathLst>
                  <a:path extrusionOk="0" h="120000" w="120000">
                    <a:moveTo>
                      <a:pt x="67375" y="0"/>
                    </a:moveTo>
                    <a:cubicBezTo>
                      <a:pt x="93687" y="21312"/>
                      <a:pt x="120000" y="42624"/>
                      <a:pt x="108837" y="62579"/>
                    </a:cubicBezTo>
                    <a:cubicBezTo>
                      <a:pt x="97674" y="82533"/>
                      <a:pt x="48637" y="101266"/>
                      <a:pt x="0" y="120000"/>
                    </a:cubicBezTo>
                  </a:path>
                </a:pathLst>
              </a:custGeom>
              <a:noFill/>
              <a:ln cap="flat" cmpd="sng" w="1270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82" name="Shape 1482"/>
              <p:cNvSpPr/>
              <p:nvPr/>
            </p:nvSpPr>
            <p:spPr>
              <a:xfrm>
                <a:off x="4502150" y="5905500"/>
                <a:ext cx="50799" cy="103186"/>
              </a:xfrm>
              <a:prstGeom prst="ellipse">
                <a:avLst/>
              </a:prstGeom>
              <a:solidFill>
                <a:schemeClr val="hlink"/>
              </a:solidFill>
              <a:ln cap="flat" cmpd="sng" w="9525">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grpSp>
        <p:nvGrpSpPr>
          <p:cNvPr id="1483" name="Shape 1483"/>
          <p:cNvGrpSpPr/>
          <p:nvPr/>
        </p:nvGrpSpPr>
        <p:grpSpPr>
          <a:xfrm>
            <a:off x="5775325" y="4922837"/>
            <a:ext cx="939798" cy="1601788"/>
            <a:chOff x="5775325" y="4922837"/>
            <a:chExt cx="939798" cy="1601788"/>
          </a:xfrm>
        </p:grpSpPr>
        <p:sp>
          <p:nvSpPr>
            <p:cNvPr id="1484" name="Shape 1484"/>
            <p:cNvSpPr txBox="1"/>
            <p:nvPr/>
          </p:nvSpPr>
          <p:spPr>
            <a:xfrm flipH="1">
              <a:off x="5775325" y="6067425"/>
              <a:ext cx="534987"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O</a:t>
              </a:r>
              <a:r>
                <a:rPr b="1" baseline="-25000" i="0" lang="en-US" sz="2400" u="none" cap="none" strike="noStrike">
                  <a:solidFill>
                    <a:srgbClr val="000000"/>
                  </a:solidFill>
                  <a:latin typeface="Arial"/>
                  <a:ea typeface="Arial"/>
                  <a:cs typeface="Arial"/>
                  <a:sym typeface="Arial"/>
                </a:rPr>
                <a:t>2</a:t>
              </a:r>
            </a:p>
          </p:txBody>
        </p:sp>
        <p:grpSp>
          <p:nvGrpSpPr>
            <p:cNvPr id="1485" name="Shape 1485"/>
            <p:cNvGrpSpPr/>
            <p:nvPr/>
          </p:nvGrpSpPr>
          <p:grpSpPr>
            <a:xfrm>
              <a:off x="6237286" y="4922837"/>
              <a:ext cx="477837" cy="1403349"/>
              <a:chOff x="6299200" y="4933950"/>
              <a:chExt cx="477837" cy="1403349"/>
            </a:xfrm>
          </p:grpSpPr>
          <p:sp>
            <p:nvSpPr>
              <p:cNvPr id="1486" name="Shape 1486"/>
              <p:cNvSpPr/>
              <p:nvPr/>
            </p:nvSpPr>
            <p:spPr>
              <a:xfrm>
                <a:off x="6299200" y="4933950"/>
                <a:ext cx="477837" cy="1403349"/>
              </a:xfrm>
              <a:custGeom>
                <a:pathLst>
                  <a:path extrusionOk="0" h="120000" w="120000">
                    <a:moveTo>
                      <a:pt x="67375" y="0"/>
                    </a:moveTo>
                    <a:cubicBezTo>
                      <a:pt x="93687" y="21312"/>
                      <a:pt x="120000" y="42624"/>
                      <a:pt x="108837" y="62579"/>
                    </a:cubicBezTo>
                    <a:cubicBezTo>
                      <a:pt x="97674" y="82533"/>
                      <a:pt x="48637" y="101266"/>
                      <a:pt x="0" y="120000"/>
                    </a:cubicBezTo>
                  </a:path>
                </a:pathLst>
              </a:custGeom>
              <a:noFill/>
              <a:ln cap="flat" cmpd="sng" w="1270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87" name="Shape 1487"/>
              <p:cNvSpPr/>
              <p:nvPr/>
            </p:nvSpPr>
            <p:spPr>
              <a:xfrm>
                <a:off x="6462712" y="6080125"/>
                <a:ext cx="50799" cy="103186"/>
              </a:xfrm>
              <a:prstGeom prst="ellipse">
                <a:avLst/>
              </a:prstGeom>
              <a:solidFill>
                <a:srgbClr val="CC0000"/>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grpSp>
        <p:nvGrpSpPr>
          <p:cNvPr id="1488" name="Shape 1488"/>
          <p:cNvGrpSpPr/>
          <p:nvPr/>
        </p:nvGrpSpPr>
        <p:grpSpPr>
          <a:xfrm>
            <a:off x="6775449" y="4883150"/>
            <a:ext cx="922337" cy="1733550"/>
            <a:chOff x="6775449" y="4883150"/>
            <a:chExt cx="922337" cy="1733550"/>
          </a:xfrm>
        </p:grpSpPr>
        <p:sp>
          <p:nvSpPr>
            <p:cNvPr id="1489" name="Shape 1489"/>
            <p:cNvSpPr txBox="1"/>
            <p:nvPr/>
          </p:nvSpPr>
          <p:spPr>
            <a:xfrm flipH="1">
              <a:off x="6943724" y="6159500"/>
              <a:ext cx="7540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CO</a:t>
              </a:r>
              <a:r>
                <a:rPr b="1" baseline="-25000" i="0" lang="en-US" sz="2400" u="none" cap="none" strike="noStrike">
                  <a:solidFill>
                    <a:srgbClr val="000000"/>
                  </a:solidFill>
                  <a:latin typeface="Arial"/>
                  <a:ea typeface="Arial"/>
                  <a:cs typeface="Arial"/>
                  <a:sym typeface="Arial"/>
                </a:rPr>
                <a:t>2</a:t>
              </a:r>
            </a:p>
          </p:txBody>
        </p:sp>
        <p:grpSp>
          <p:nvGrpSpPr>
            <p:cNvPr id="1490" name="Shape 1490"/>
            <p:cNvGrpSpPr/>
            <p:nvPr/>
          </p:nvGrpSpPr>
          <p:grpSpPr>
            <a:xfrm>
              <a:off x="6775449" y="4883150"/>
              <a:ext cx="477837" cy="1403349"/>
              <a:chOff x="6775449" y="4883150"/>
              <a:chExt cx="477837" cy="1403349"/>
            </a:xfrm>
          </p:grpSpPr>
          <p:sp>
            <p:nvSpPr>
              <p:cNvPr id="1491" name="Shape 1491"/>
              <p:cNvSpPr/>
              <p:nvPr/>
            </p:nvSpPr>
            <p:spPr>
              <a:xfrm rot="10800000">
                <a:off x="6775449" y="4883150"/>
                <a:ext cx="477837" cy="1403349"/>
              </a:xfrm>
              <a:custGeom>
                <a:pathLst>
                  <a:path extrusionOk="0" h="120000" w="120000">
                    <a:moveTo>
                      <a:pt x="67375" y="0"/>
                    </a:moveTo>
                    <a:cubicBezTo>
                      <a:pt x="93687" y="21312"/>
                      <a:pt x="120000" y="42624"/>
                      <a:pt x="108837" y="62579"/>
                    </a:cubicBezTo>
                    <a:cubicBezTo>
                      <a:pt x="97674" y="82533"/>
                      <a:pt x="48637" y="101266"/>
                      <a:pt x="0" y="120000"/>
                    </a:cubicBezTo>
                  </a:path>
                </a:pathLst>
              </a:custGeom>
              <a:noFill/>
              <a:ln cap="flat" cmpd="sng" w="127000">
                <a:solidFill>
                  <a:srgbClr val="80FF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492" name="Shape 1492"/>
              <p:cNvSpPr/>
              <p:nvPr/>
            </p:nvSpPr>
            <p:spPr>
              <a:xfrm rot="10800000">
                <a:off x="7038975" y="5033961"/>
                <a:ext cx="50799" cy="103186"/>
              </a:xfrm>
              <a:prstGeom prst="ellipse">
                <a:avLst/>
              </a:prstGeom>
              <a:solidFill>
                <a:srgbClr val="80FF00"/>
              </a:solidFill>
              <a:ln cap="flat" cmpd="sng" w="9525">
                <a:solidFill>
                  <a:srgbClr val="80FF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7" name="Shape 1497"/>
        <p:cNvGrpSpPr/>
        <p:nvPr/>
      </p:nvGrpSpPr>
      <p:grpSpPr>
        <a:xfrm>
          <a:off x="0" y="0"/>
          <a:ext cx="0" cy="0"/>
          <a:chOff x="0" y="0"/>
          <a:chExt cx="0" cy="0"/>
        </a:xfrm>
      </p:grpSpPr>
      <p:pic>
        <p:nvPicPr>
          <p:cNvPr id="1498" name="Shape 1498"/>
          <p:cNvPicPr preferRelativeResize="0"/>
          <p:nvPr/>
        </p:nvPicPr>
        <p:blipFill rotWithShape="1">
          <a:blip r:embed="rId3">
            <a:alphaModFix/>
          </a:blip>
          <a:srcRect b="0" l="0" r="0" t="0"/>
          <a:stretch/>
        </p:blipFill>
        <p:spPr>
          <a:xfrm>
            <a:off x="7086600" y="1981200"/>
            <a:ext cx="1981199" cy="1939925"/>
          </a:xfrm>
          <a:prstGeom prst="rect">
            <a:avLst/>
          </a:prstGeom>
          <a:noFill/>
          <a:ln>
            <a:noFill/>
          </a:ln>
        </p:spPr>
      </p:pic>
      <p:sp>
        <p:nvSpPr>
          <p:cNvPr id="1499" name="Shape 1499"/>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Controlling water loss from leaves</a:t>
            </a:r>
          </a:p>
        </p:txBody>
      </p:sp>
      <p:grpSp>
        <p:nvGrpSpPr>
          <p:cNvPr id="1500" name="Shape 1500"/>
          <p:cNvGrpSpPr/>
          <p:nvPr/>
        </p:nvGrpSpPr>
        <p:grpSpPr>
          <a:xfrm>
            <a:off x="4572000" y="3962400"/>
            <a:ext cx="4511675" cy="2824162"/>
            <a:chOff x="4368800" y="3962400"/>
            <a:chExt cx="4511675" cy="2824162"/>
          </a:xfrm>
        </p:grpSpPr>
        <p:pic>
          <p:nvPicPr>
            <p:cNvPr id="1501" name="Shape 1501"/>
            <p:cNvPicPr preferRelativeResize="0"/>
            <p:nvPr/>
          </p:nvPicPr>
          <p:blipFill rotWithShape="1">
            <a:blip r:embed="rId4">
              <a:alphaModFix/>
            </a:blip>
            <a:srcRect b="62768" l="55869" r="1801" t="0"/>
            <a:stretch/>
          </p:blipFill>
          <p:spPr>
            <a:xfrm>
              <a:off x="4495800" y="3962400"/>
              <a:ext cx="4384675" cy="2824162"/>
            </a:xfrm>
            <a:prstGeom prst="rect">
              <a:avLst/>
            </a:prstGeom>
            <a:noFill/>
            <a:ln>
              <a:noFill/>
            </a:ln>
          </p:spPr>
        </p:pic>
        <p:sp>
          <p:nvSpPr>
            <p:cNvPr id="1502" name="Shape 1502"/>
            <p:cNvSpPr txBox="1"/>
            <p:nvPr/>
          </p:nvSpPr>
          <p:spPr>
            <a:xfrm>
              <a:off x="4368800" y="4648200"/>
              <a:ext cx="1676399" cy="11430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503" name="Shape 1503"/>
          <p:cNvSpPr txBox="1"/>
          <p:nvPr>
            <p:ph idx="1" type="body"/>
          </p:nvPr>
        </p:nvSpPr>
        <p:spPr>
          <a:xfrm>
            <a:off x="838200" y="1371600"/>
            <a:ext cx="7772400" cy="4495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Hot or dry days</a:t>
            </a:r>
          </a:p>
          <a:p>
            <a:pPr indent="-285750" lvl="1" marL="742950" marR="0" rtl="0" algn="l">
              <a:lnSpc>
                <a:spcPct val="80000"/>
              </a:lnSpc>
              <a:spcBef>
                <a:spcPts val="150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stomates close to conserve water</a:t>
            </a:r>
          </a:p>
          <a:p>
            <a:pPr indent="-285750" lvl="1" marL="742950" marR="0" rtl="0" algn="l">
              <a:lnSpc>
                <a:spcPct val="60000"/>
              </a:lnSpc>
              <a:spcBef>
                <a:spcPts val="150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guard cells</a:t>
            </a:r>
          </a:p>
          <a:p>
            <a:pPr indent="-234950" lvl="2" marL="1085850" marR="0" rtl="0" algn="l">
              <a:lnSpc>
                <a:spcPct val="80000"/>
              </a:lnSpc>
              <a:spcBef>
                <a:spcPts val="150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gain H</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O = stomates open</a:t>
            </a:r>
          </a:p>
          <a:p>
            <a:pPr indent="-234950" lvl="2" marL="1085850" marR="0" rtl="0" algn="l">
              <a:lnSpc>
                <a:spcPct val="80000"/>
              </a:lnSpc>
              <a:spcBef>
                <a:spcPts val="150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lose H</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O = stomates close</a:t>
            </a:r>
          </a:p>
          <a:p>
            <a:pPr indent="-285750" lvl="1" marL="742950" marR="0" rtl="0" algn="l">
              <a:lnSpc>
                <a:spcPct val="100000"/>
              </a:lnSpc>
              <a:spcBef>
                <a:spcPts val="150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adaptation to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living on land,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but…</a:t>
            </a:r>
          </a:p>
          <a:p>
            <a:pPr indent="-285750" lvl="1" marL="742950" marR="0" rtl="0" algn="l">
              <a:lnSpc>
                <a:spcPct val="90000"/>
              </a:lnSpc>
              <a:spcBef>
                <a:spcPts val="1500"/>
              </a:spcBef>
              <a:spcAft>
                <a:spcPts val="0"/>
              </a:spcAft>
              <a:buClr>
                <a:schemeClr val="dk1"/>
              </a:buClr>
              <a:buSzPct val="25000"/>
              <a:buFont typeface="Noto Symbol"/>
              <a:buNone/>
            </a:pPr>
            <a:r>
              <a:rPr b="1" baseline="0" i="0" lang="en-US" sz="2800" u="none" cap="none" strike="noStrike">
                <a:solidFill>
                  <a:srgbClr val="CC0000"/>
                </a:solidFill>
                <a:latin typeface="Arial"/>
                <a:ea typeface="Arial"/>
                <a:cs typeface="Arial"/>
                <a:sym typeface="Arial"/>
              </a:rPr>
              <a:t>      creates PROBLEMS!</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8" name="Shape 1508"/>
        <p:cNvGrpSpPr/>
        <p:nvPr/>
      </p:nvGrpSpPr>
      <p:grpSpPr>
        <a:xfrm>
          <a:off x="0" y="0"/>
          <a:ext cx="0" cy="0"/>
          <a:chOff x="0" y="0"/>
          <a:chExt cx="0" cy="0"/>
        </a:xfrm>
      </p:grpSpPr>
      <p:pic>
        <p:nvPicPr>
          <p:cNvPr id="1509" name="Shape 1509"/>
          <p:cNvPicPr preferRelativeResize="0"/>
          <p:nvPr/>
        </p:nvPicPr>
        <p:blipFill rotWithShape="1">
          <a:blip r:embed="rId3">
            <a:alphaModFix/>
          </a:blip>
          <a:srcRect b="41141" l="0" r="14398" t="0"/>
          <a:stretch/>
        </p:blipFill>
        <p:spPr>
          <a:xfrm>
            <a:off x="671512" y="3500437"/>
            <a:ext cx="4765674" cy="2622550"/>
          </a:xfrm>
          <a:prstGeom prst="rect">
            <a:avLst/>
          </a:prstGeom>
          <a:noFill/>
          <a:ln>
            <a:noFill/>
          </a:ln>
        </p:spPr>
      </p:pic>
      <p:sp>
        <p:nvSpPr>
          <p:cNvPr id="1510" name="Shape 1510"/>
          <p:cNvSpPr/>
          <p:nvPr/>
        </p:nvSpPr>
        <p:spPr>
          <a:xfrm>
            <a:off x="815975" y="5864225"/>
            <a:ext cx="4981574" cy="547687"/>
          </a:xfrm>
          <a:custGeom>
            <a:pathLst>
              <a:path extrusionOk="0" h="120000" w="120000">
                <a:moveTo>
                  <a:pt x="764" y="24695"/>
                </a:moveTo>
                <a:cubicBezTo>
                  <a:pt x="5391" y="31652"/>
                  <a:pt x="3709" y="31652"/>
                  <a:pt x="5736" y="31652"/>
                </a:cubicBezTo>
                <a:lnTo>
                  <a:pt x="8718" y="20173"/>
                </a:lnTo>
                <a:cubicBezTo>
                  <a:pt x="11242" y="31652"/>
                  <a:pt x="10248" y="31652"/>
                  <a:pt x="11434" y="31652"/>
                </a:cubicBezTo>
                <a:lnTo>
                  <a:pt x="14187" y="22608"/>
                </a:lnTo>
                <a:lnTo>
                  <a:pt x="18164" y="29217"/>
                </a:lnTo>
                <a:lnTo>
                  <a:pt x="21912" y="33739"/>
                </a:lnTo>
                <a:lnTo>
                  <a:pt x="23403" y="22608"/>
                </a:lnTo>
                <a:lnTo>
                  <a:pt x="26883" y="31652"/>
                </a:lnTo>
                <a:lnTo>
                  <a:pt x="29101" y="24695"/>
                </a:lnTo>
                <a:lnTo>
                  <a:pt x="31854" y="33739"/>
                </a:lnTo>
                <a:lnTo>
                  <a:pt x="34340" y="22608"/>
                </a:lnTo>
                <a:lnTo>
                  <a:pt x="36328" y="0"/>
                </a:lnTo>
                <a:lnTo>
                  <a:pt x="38317" y="13565"/>
                </a:lnTo>
                <a:cubicBezTo>
                  <a:pt x="40076" y="29565"/>
                  <a:pt x="39196" y="29217"/>
                  <a:pt x="40305" y="29217"/>
                </a:cubicBezTo>
                <a:lnTo>
                  <a:pt x="44512" y="33739"/>
                </a:lnTo>
                <a:lnTo>
                  <a:pt x="79847" y="40695"/>
                </a:lnTo>
                <a:lnTo>
                  <a:pt x="82829" y="20173"/>
                </a:lnTo>
                <a:lnTo>
                  <a:pt x="84818" y="9043"/>
                </a:lnTo>
                <a:lnTo>
                  <a:pt x="86806" y="11130"/>
                </a:lnTo>
                <a:cubicBezTo>
                  <a:pt x="88833" y="36521"/>
                  <a:pt x="87648" y="36173"/>
                  <a:pt x="89063" y="36173"/>
                </a:cubicBezTo>
                <a:lnTo>
                  <a:pt x="93040" y="33739"/>
                </a:lnTo>
                <a:cubicBezTo>
                  <a:pt x="94340" y="35130"/>
                  <a:pt x="95678" y="36173"/>
                  <a:pt x="97017" y="38260"/>
                </a:cubicBezTo>
                <a:cubicBezTo>
                  <a:pt x="97246" y="38608"/>
                  <a:pt x="97743" y="40695"/>
                  <a:pt x="97743" y="40695"/>
                </a:cubicBezTo>
                <a:cubicBezTo>
                  <a:pt x="102523" y="45217"/>
                  <a:pt x="100879" y="45217"/>
                  <a:pt x="102715" y="45217"/>
                </a:cubicBezTo>
                <a:cubicBezTo>
                  <a:pt x="115755" y="47652"/>
                  <a:pt x="120000" y="47652"/>
                  <a:pt x="115411" y="47652"/>
                </a:cubicBezTo>
                <a:lnTo>
                  <a:pt x="115678" y="115478"/>
                </a:lnTo>
                <a:lnTo>
                  <a:pt x="44780" y="120000"/>
                </a:lnTo>
                <a:lnTo>
                  <a:pt x="0" y="115478"/>
                </a:lnTo>
                <a:lnTo>
                  <a:pt x="764" y="24695"/>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11" name="Shape 1511"/>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When stomates close… </a:t>
            </a:r>
          </a:p>
        </p:txBody>
      </p:sp>
      <p:sp>
        <p:nvSpPr>
          <p:cNvPr id="1512" name="Shape 1512"/>
          <p:cNvSpPr txBox="1"/>
          <p:nvPr/>
        </p:nvSpPr>
        <p:spPr>
          <a:xfrm>
            <a:off x="5435600" y="3962400"/>
            <a:ext cx="1147762"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2200" u="none" cap="none" strike="noStrike">
                <a:solidFill>
                  <a:srgbClr val="0F116A"/>
                </a:solidFill>
                <a:latin typeface="Arial"/>
                <a:ea typeface="Arial"/>
                <a:cs typeface="Arial"/>
                <a:sym typeface="Arial"/>
              </a:rPr>
              <a:t>xylem (water)</a:t>
            </a:r>
          </a:p>
        </p:txBody>
      </p:sp>
      <p:cxnSp>
        <p:nvCxnSpPr>
          <p:cNvPr id="1513" name="Shape 1513"/>
          <p:cNvCxnSpPr/>
          <p:nvPr/>
        </p:nvCxnSpPr>
        <p:spPr>
          <a:xfrm flipH="1">
            <a:off x="3235325" y="4343400"/>
            <a:ext cx="2317749" cy="506412"/>
          </a:xfrm>
          <a:prstGeom prst="straightConnector1">
            <a:avLst/>
          </a:prstGeom>
          <a:noFill/>
          <a:ln cap="flat" cmpd="sng" w="28575">
            <a:solidFill>
              <a:srgbClr val="0F116A"/>
            </a:solidFill>
            <a:prstDash val="solid"/>
            <a:miter/>
            <a:headEnd len="med" w="med" type="none"/>
            <a:tailEnd len="med" w="med" type="none"/>
          </a:ln>
        </p:spPr>
      </p:cxnSp>
      <p:sp>
        <p:nvSpPr>
          <p:cNvPr id="1514" name="Shape 1514"/>
          <p:cNvSpPr/>
          <p:nvPr/>
        </p:nvSpPr>
        <p:spPr>
          <a:xfrm>
            <a:off x="3300412" y="4856162"/>
            <a:ext cx="469899" cy="469899"/>
          </a:xfrm>
          <a:custGeom>
            <a:pathLst>
              <a:path extrusionOk="0" h="120000" w="120000">
                <a:moveTo>
                  <a:pt x="30000" y="60000"/>
                </a:moveTo>
                <a:cubicBezTo>
                  <a:pt x="30000" y="43427"/>
                  <a:pt x="43427" y="30000"/>
                  <a:pt x="60000" y="30000"/>
                </a:cubicBezTo>
                <a:cubicBezTo>
                  <a:pt x="76566" y="29994"/>
                  <a:pt x="89994" y="43427"/>
                  <a:pt x="90000" y="59994"/>
                </a:cubicBezTo>
                <a:lnTo>
                  <a:pt x="120000" y="60000"/>
                </a:lnTo>
                <a:cubicBezTo>
                  <a:pt x="120000" y="26861"/>
                  <a:pt x="93133" y="0"/>
                  <a:pt x="60000" y="0"/>
                </a:cubicBezTo>
                <a:cubicBezTo>
                  <a:pt x="26861" y="0"/>
                  <a:pt x="0" y="26861"/>
                  <a:pt x="0" y="60000"/>
                </a:cubicBezTo>
                <a:lnTo>
                  <a:pt x="30000" y="60000"/>
                </a:lnTo>
                <a:close/>
              </a:path>
            </a:pathLst>
          </a:custGeom>
          <a:solidFill>
            <a:schemeClr val="hlink"/>
          </a:solidFill>
          <a:ln cap="flat" cmpd="sng" w="9525">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15" name="Shape 1515"/>
          <p:cNvSpPr/>
          <p:nvPr/>
        </p:nvSpPr>
        <p:spPr>
          <a:xfrm flipH="1" rot="10800000">
            <a:off x="3295650" y="4921250"/>
            <a:ext cx="487361" cy="487361"/>
          </a:xfrm>
          <a:custGeom>
            <a:pathLst>
              <a:path extrusionOk="0" h="120000" w="120000">
                <a:moveTo>
                  <a:pt x="30000" y="60000"/>
                </a:moveTo>
                <a:cubicBezTo>
                  <a:pt x="30000" y="43427"/>
                  <a:pt x="43427" y="30000"/>
                  <a:pt x="60000" y="30000"/>
                </a:cubicBezTo>
                <a:cubicBezTo>
                  <a:pt x="76566" y="29994"/>
                  <a:pt x="89994" y="43427"/>
                  <a:pt x="90000" y="59994"/>
                </a:cubicBezTo>
                <a:lnTo>
                  <a:pt x="120000" y="60000"/>
                </a:lnTo>
                <a:cubicBezTo>
                  <a:pt x="120000" y="26861"/>
                  <a:pt x="93133" y="0"/>
                  <a:pt x="60000" y="0"/>
                </a:cubicBezTo>
                <a:cubicBezTo>
                  <a:pt x="26861" y="0"/>
                  <a:pt x="0" y="26861"/>
                  <a:pt x="0" y="60000"/>
                </a:cubicBezTo>
                <a:lnTo>
                  <a:pt x="30000" y="60000"/>
                </a:lnTo>
                <a:close/>
              </a:path>
            </a:pathLst>
          </a:custGeom>
          <a:solidFill>
            <a:srgbClr val="653200"/>
          </a:solidFill>
          <a:ln cap="flat" cmpd="sng" w="9525">
            <a:solidFill>
              <a:srgbClr val="6532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16" name="Shape 1516"/>
          <p:cNvSpPr/>
          <p:nvPr/>
        </p:nvSpPr>
        <p:spPr>
          <a:xfrm>
            <a:off x="1660525" y="4830762"/>
            <a:ext cx="1335086" cy="735011"/>
          </a:xfrm>
          <a:custGeom>
            <a:pathLst>
              <a:path extrusionOk="0" h="120000" w="120000">
                <a:moveTo>
                  <a:pt x="19130" y="3485"/>
                </a:moveTo>
                <a:cubicBezTo>
                  <a:pt x="55072" y="4979"/>
                  <a:pt x="42173" y="4979"/>
                  <a:pt x="57681" y="4979"/>
                </a:cubicBezTo>
                <a:cubicBezTo>
                  <a:pt x="85652" y="6721"/>
                  <a:pt x="76666" y="0"/>
                  <a:pt x="86956" y="8215"/>
                </a:cubicBezTo>
                <a:lnTo>
                  <a:pt x="93478" y="32614"/>
                </a:lnTo>
                <a:cubicBezTo>
                  <a:pt x="101304" y="36846"/>
                  <a:pt x="109420" y="40082"/>
                  <a:pt x="117101" y="45560"/>
                </a:cubicBezTo>
                <a:cubicBezTo>
                  <a:pt x="117971" y="46058"/>
                  <a:pt x="118115" y="50290"/>
                  <a:pt x="118115" y="50290"/>
                </a:cubicBezTo>
                <a:lnTo>
                  <a:pt x="120000" y="69709"/>
                </a:lnTo>
                <a:cubicBezTo>
                  <a:pt x="103333" y="93112"/>
                  <a:pt x="110000" y="86639"/>
                  <a:pt x="102028" y="94107"/>
                </a:cubicBezTo>
                <a:cubicBezTo>
                  <a:pt x="72173" y="118506"/>
                  <a:pt x="83478" y="118257"/>
                  <a:pt x="70869" y="118257"/>
                </a:cubicBezTo>
                <a:cubicBezTo>
                  <a:pt x="53623" y="120000"/>
                  <a:pt x="59565" y="120000"/>
                  <a:pt x="53043" y="120000"/>
                </a:cubicBezTo>
                <a:cubicBezTo>
                  <a:pt x="38405" y="98340"/>
                  <a:pt x="43188" y="106307"/>
                  <a:pt x="37971" y="97344"/>
                </a:cubicBezTo>
                <a:cubicBezTo>
                  <a:pt x="35942" y="68962"/>
                  <a:pt x="41449" y="69709"/>
                  <a:pt x="35072" y="69709"/>
                </a:cubicBezTo>
                <a:lnTo>
                  <a:pt x="14347" y="63236"/>
                </a:lnTo>
                <a:cubicBezTo>
                  <a:pt x="0" y="56514"/>
                  <a:pt x="289" y="64979"/>
                  <a:pt x="289" y="55269"/>
                </a:cubicBezTo>
                <a:lnTo>
                  <a:pt x="3043" y="34107"/>
                </a:lnTo>
                <a:lnTo>
                  <a:pt x="19130" y="3485"/>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17" name="Shape 1517"/>
          <p:cNvSpPr/>
          <p:nvPr/>
        </p:nvSpPr>
        <p:spPr>
          <a:xfrm>
            <a:off x="4222750" y="5065712"/>
            <a:ext cx="857250" cy="560387"/>
          </a:xfrm>
          <a:custGeom>
            <a:pathLst>
              <a:path extrusionOk="0" h="120000" w="120000">
                <a:moveTo>
                  <a:pt x="0" y="120000"/>
                </a:moveTo>
                <a:cubicBezTo>
                  <a:pt x="26444" y="117280"/>
                  <a:pt x="17333" y="117620"/>
                  <a:pt x="27555" y="117620"/>
                </a:cubicBezTo>
                <a:lnTo>
                  <a:pt x="50666" y="113201"/>
                </a:lnTo>
                <a:lnTo>
                  <a:pt x="66666" y="62549"/>
                </a:lnTo>
                <a:lnTo>
                  <a:pt x="111333" y="71388"/>
                </a:lnTo>
                <a:lnTo>
                  <a:pt x="120000" y="66968"/>
                </a:lnTo>
                <a:lnTo>
                  <a:pt x="120000" y="31614"/>
                </a:lnTo>
                <a:lnTo>
                  <a:pt x="102666" y="13937"/>
                </a:lnTo>
                <a:cubicBezTo>
                  <a:pt x="90666" y="0"/>
                  <a:pt x="95777" y="679"/>
                  <a:pt x="89777" y="679"/>
                </a:cubicBezTo>
                <a:lnTo>
                  <a:pt x="68000" y="2719"/>
                </a:lnTo>
                <a:lnTo>
                  <a:pt x="46444" y="13937"/>
                </a:lnTo>
                <a:lnTo>
                  <a:pt x="34888" y="20396"/>
                </a:lnTo>
                <a:lnTo>
                  <a:pt x="13111" y="20396"/>
                </a:lnTo>
                <a:cubicBezTo>
                  <a:pt x="13111" y="25495"/>
                  <a:pt x="13111" y="30594"/>
                  <a:pt x="13111" y="36033"/>
                </a:cubicBezTo>
                <a:cubicBezTo>
                  <a:pt x="14666" y="58470"/>
                  <a:pt x="14666" y="50651"/>
                  <a:pt x="14666" y="60169"/>
                </a:cubicBezTo>
                <a:cubicBezTo>
                  <a:pt x="11555" y="91784"/>
                  <a:pt x="18444" y="91104"/>
                  <a:pt x="10222" y="91104"/>
                </a:cubicBezTo>
                <a:lnTo>
                  <a:pt x="0" y="120000"/>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18" name="Shape 1518"/>
          <p:cNvSpPr txBox="1"/>
          <p:nvPr/>
        </p:nvSpPr>
        <p:spPr>
          <a:xfrm>
            <a:off x="5384800" y="4986337"/>
            <a:ext cx="1282700" cy="762000"/>
          </a:xfrm>
          <a:prstGeom prst="rect">
            <a:avLst/>
          </a:prstGeom>
          <a:noFill/>
          <a:ln>
            <a:noFill/>
          </a:ln>
        </p:spPr>
        <p:txBody>
          <a:bodyPr anchorCtr="0" anchor="ctr" bIns="45700" lIns="0" rIns="0" tIns="45700">
            <a:noAutofit/>
          </a:bodyPr>
          <a:lstStyle/>
          <a:p>
            <a:pPr indent="0" lvl="0" marL="0" marR="0" rtl="0" algn="ctr">
              <a:lnSpc>
                <a:spcPct val="100000"/>
              </a:lnSpc>
              <a:spcBef>
                <a:spcPts val="0"/>
              </a:spcBef>
              <a:spcAft>
                <a:spcPts val="0"/>
              </a:spcAft>
              <a:buClr>
                <a:srgbClr val="804000"/>
              </a:buClr>
              <a:buSzPct val="25000"/>
              <a:buFont typeface="Arial"/>
              <a:buNone/>
            </a:pPr>
            <a:r>
              <a:rPr b="1" baseline="0" i="0" lang="en-US" sz="2200" u="none" cap="none" strike="noStrike">
                <a:solidFill>
                  <a:srgbClr val="804000"/>
                </a:solidFill>
                <a:latin typeface="Arial"/>
                <a:ea typeface="Arial"/>
                <a:cs typeface="Arial"/>
                <a:sym typeface="Arial"/>
              </a:rPr>
              <a:t>phloem (sugars)</a:t>
            </a:r>
          </a:p>
        </p:txBody>
      </p:sp>
      <p:cxnSp>
        <p:nvCxnSpPr>
          <p:cNvPr id="1519" name="Shape 1519"/>
          <p:cNvCxnSpPr/>
          <p:nvPr/>
        </p:nvCxnSpPr>
        <p:spPr>
          <a:xfrm rot="10800000">
            <a:off x="3271836" y="5097461"/>
            <a:ext cx="2176462" cy="192087"/>
          </a:xfrm>
          <a:prstGeom prst="straightConnector1">
            <a:avLst/>
          </a:prstGeom>
          <a:noFill/>
          <a:ln cap="flat" cmpd="sng" w="28575">
            <a:solidFill>
              <a:srgbClr val="804000"/>
            </a:solidFill>
            <a:prstDash val="solid"/>
            <a:miter/>
            <a:headEnd len="med" w="med" type="none"/>
            <a:tailEnd len="med" w="med" type="none"/>
          </a:ln>
        </p:spPr>
      </p:cxnSp>
      <p:grpSp>
        <p:nvGrpSpPr>
          <p:cNvPr id="1520" name="Shape 1520"/>
          <p:cNvGrpSpPr/>
          <p:nvPr/>
        </p:nvGrpSpPr>
        <p:grpSpPr>
          <a:xfrm flipH="1">
            <a:off x="4256086" y="5130800"/>
            <a:ext cx="1179512" cy="1727200"/>
            <a:chOff x="3646486" y="4718050"/>
            <a:chExt cx="1179512" cy="1727200"/>
          </a:xfrm>
        </p:grpSpPr>
        <p:sp>
          <p:nvSpPr>
            <p:cNvPr id="1521" name="Shape 1521"/>
            <p:cNvSpPr txBox="1"/>
            <p:nvPr/>
          </p:nvSpPr>
          <p:spPr>
            <a:xfrm flipH="1">
              <a:off x="3646486" y="5988050"/>
              <a:ext cx="7540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H</a:t>
              </a:r>
              <a:r>
                <a:rPr b="1" baseline="-25000" i="0" lang="en-US" sz="2400" u="none" cap="none" strike="noStrike">
                  <a:solidFill>
                    <a:srgbClr val="000000"/>
                  </a:solidFill>
                  <a:latin typeface="Arial"/>
                  <a:ea typeface="Arial"/>
                  <a:cs typeface="Arial"/>
                  <a:sym typeface="Arial"/>
                </a:rPr>
                <a:t>2</a:t>
              </a:r>
              <a:r>
                <a:rPr b="1" baseline="0" i="0" lang="en-US" sz="2400" u="none" cap="none" strike="noStrike">
                  <a:solidFill>
                    <a:srgbClr val="000000"/>
                  </a:solidFill>
                  <a:latin typeface="Arial"/>
                  <a:ea typeface="Arial"/>
                  <a:cs typeface="Arial"/>
                  <a:sym typeface="Arial"/>
                </a:rPr>
                <a:t>O</a:t>
              </a:r>
            </a:p>
          </p:txBody>
        </p:sp>
        <p:grpSp>
          <p:nvGrpSpPr>
            <p:cNvPr id="1522" name="Shape 1522"/>
            <p:cNvGrpSpPr/>
            <p:nvPr/>
          </p:nvGrpSpPr>
          <p:grpSpPr>
            <a:xfrm>
              <a:off x="4348162" y="4718050"/>
              <a:ext cx="477837" cy="1403349"/>
              <a:chOff x="4338637" y="4759325"/>
              <a:chExt cx="477837" cy="1403349"/>
            </a:xfrm>
          </p:grpSpPr>
          <p:sp>
            <p:nvSpPr>
              <p:cNvPr id="1523" name="Shape 1523"/>
              <p:cNvSpPr/>
              <p:nvPr/>
            </p:nvSpPr>
            <p:spPr>
              <a:xfrm>
                <a:off x="4338637" y="4759325"/>
                <a:ext cx="477837" cy="1403349"/>
              </a:xfrm>
              <a:custGeom>
                <a:pathLst>
                  <a:path extrusionOk="0" h="120000" w="120000">
                    <a:moveTo>
                      <a:pt x="67375" y="0"/>
                    </a:moveTo>
                    <a:cubicBezTo>
                      <a:pt x="93687" y="21312"/>
                      <a:pt x="120000" y="42624"/>
                      <a:pt x="108837" y="62579"/>
                    </a:cubicBezTo>
                    <a:cubicBezTo>
                      <a:pt x="97674" y="82533"/>
                      <a:pt x="48637" y="101266"/>
                      <a:pt x="0" y="120000"/>
                    </a:cubicBezTo>
                  </a:path>
                </a:pathLst>
              </a:custGeom>
              <a:noFill/>
              <a:ln cap="flat" cmpd="sng" w="1270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24" name="Shape 1524"/>
              <p:cNvSpPr/>
              <p:nvPr/>
            </p:nvSpPr>
            <p:spPr>
              <a:xfrm>
                <a:off x="4502150" y="5905500"/>
                <a:ext cx="50799" cy="103186"/>
              </a:xfrm>
              <a:prstGeom prst="ellipse">
                <a:avLst/>
              </a:prstGeom>
              <a:solidFill>
                <a:schemeClr val="hlink"/>
              </a:solidFill>
              <a:ln cap="flat" cmpd="sng" w="9525">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grpSp>
        <p:nvGrpSpPr>
          <p:cNvPr id="1525" name="Shape 1525"/>
          <p:cNvGrpSpPr/>
          <p:nvPr/>
        </p:nvGrpSpPr>
        <p:grpSpPr>
          <a:xfrm>
            <a:off x="1449387" y="5048250"/>
            <a:ext cx="939798" cy="1601788"/>
            <a:chOff x="5775325" y="4922837"/>
            <a:chExt cx="939798" cy="1601788"/>
          </a:xfrm>
        </p:grpSpPr>
        <p:sp>
          <p:nvSpPr>
            <p:cNvPr id="1526" name="Shape 1526"/>
            <p:cNvSpPr txBox="1"/>
            <p:nvPr/>
          </p:nvSpPr>
          <p:spPr>
            <a:xfrm flipH="1">
              <a:off x="5775325" y="6067425"/>
              <a:ext cx="534987"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O</a:t>
              </a:r>
              <a:r>
                <a:rPr b="1" baseline="-25000" i="0" lang="en-US" sz="2400" u="none" cap="none" strike="noStrike">
                  <a:solidFill>
                    <a:srgbClr val="000000"/>
                  </a:solidFill>
                  <a:latin typeface="Arial"/>
                  <a:ea typeface="Arial"/>
                  <a:cs typeface="Arial"/>
                  <a:sym typeface="Arial"/>
                </a:rPr>
                <a:t>2</a:t>
              </a:r>
            </a:p>
          </p:txBody>
        </p:sp>
        <p:grpSp>
          <p:nvGrpSpPr>
            <p:cNvPr id="1527" name="Shape 1527"/>
            <p:cNvGrpSpPr/>
            <p:nvPr/>
          </p:nvGrpSpPr>
          <p:grpSpPr>
            <a:xfrm>
              <a:off x="6237286" y="4922837"/>
              <a:ext cx="477837" cy="1403349"/>
              <a:chOff x="6299200" y="4933950"/>
              <a:chExt cx="477837" cy="1403349"/>
            </a:xfrm>
          </p:grpSpPr>
          <p:sp>
            <p:nvSpPr>
              <p:cNvPr id="1528" name="Shape 1528"/>
              <p:cNvSpPr/>
              <p:nvPr/>
            </p:nvSpPr>
            <p:spPr>
              <a:xfrm>
                <a:off x="6299200" y="4933950"/>
                <a:ext cx="477837" cy="1403349"/>
              </a:xfrm>
              <a:custGeom>
                <a:pathLst>
                  <a:path extrusionOk="0" h="120000" w="120000">
                    <a:moveTo>
                      <a:pt x="67375" y="0"/>
                    </a:moveTo>
                    <a:cubicBezTo>
                      <a:pt x="93687" y="21312"/>
                      <a:pt x="120000" y="42624"/>
                      <a:pt x="108837" y="62579"/>
                    </a:cubicBezTo>
                    <a:cubicBezTo>
                      <a:pt x="97674" y="82533"/>
                      <a:pt x="48637" y="101266"/>
                      <a:pt x="0" y="120000"/>
                    </a:cubicBezTo>
                  </a:path>
                </a:pathLst>
              </a:custGeom>
              <a:noFill/>
              <a:ln cap="flat" cmpd="sng" w="1270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29" name="Shape 1529"/>
              <p:cNvSpPr/>
              <p:nvPr/>
            </p:nvSpPr>
            <p:spPr>
              <a:xfrm>
                <a:off x="6462712" y="6080125"/>
                <a:ext cx="50799" cy="103186"/>
              </a:xfrm>
              <a:prstGeom prst="ellipse">
                <a:avLst/>
              </a:prstGeom>
              <a:solidFill>
                <a:srgbClr val="CC0000"/>
              </a:solidFill>
              <a:ln cap="flat" cmpd="sng" w="9525">
                <a:solidFill>
                  <a:srgbClr val="CC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grpSp>
        <p:nvGrpSpPr>
          <p:cNvPr id="1530" name="Shape 1530"/>
          <p:cNvGrpSpPr/>
          <p:nvPr/>
        </p:nvGrpSpPr>
        <p:grpSpPr>
          <a:xfrm>
            <a:off x="2357436" y="4989512"/>
            <a:ext cx="922337" cy="1733550"/>
            <a:chOff x="6775449" y="4883150"/>
            <a:chExt cx="922337" cy="1733550"/>
          </a:xfrm>
        </p:grpSpPr>
        <p:sp>
          <p:nvSpPr>
            <p:cNvPr id="1531" name="Shape 1531"/>
            <p:cNvSpPr txBox="1"/>
            <p:nvPr/>
          </p:nvSpPr>
          <p:spPr>
            <a:xfrm flipH="1">
              <a:off x="6943724" y="6159500"/>
              <a:ext cx="7540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CO</a:t>
              </a:r>
              <a:r>
                <a:rPr b="1" baseline="-25000" i="0" lang="en-US" sz="2400" u="none" cap="none" strike="noStrike">
                  <a:solidFill>
                    <a:srgbClr val="000000"/>
                  </a:solidFill>
                  <a:latin typeface="Arial"/>
                  <a:ea typeface="Arial"/>
                  <a:cs typeface="Arial"/>
                  <a:sym typeface="Arial"/>
                </a:rPr>
                <a:t>2</a:t>
              </a:r>
            </a:p>
          </p:txBody>
        </p:sp>
        <p:grpSp>
          <p:nvGrpSpPr>
            <p:cNvPr id="1532" name="Shape 1532"/>
            <p:cNvGrpSpPr/>
            <p:nvPr/>
          </p:nvGrpSpPr>
          <p:grpSpPr>
            <a:xfrm>
              <a:off x="6775449" y="4883150"/>
              <a:ext cx="477837" cy="1403349"/>
              <a:chOff x="6775449" y="4883150"/>
              <a:chExt cx="477837" cy="1403349"/>
            </a:xfrm>
          </p:grpSpPr>
          <p:sp>
            <p:nvSpPr>
              <p:cNvPr id="1533" name="Shape 1533"/>
              <p:cNvSpPr/>
              <p:nvPr/>
            </p:nvSpPr>
            <p:spPr>
              <a:xfrm rot="10800000">
                <a:off x="6775449" y="4883150"/>
                <a:ext cx="477837" cy="1403349"/>
              </a:xfrm>
              <a:custGeom>
                <a:pathLst>
                  <a:path extrusionOk="0" h="120000" w="120000">
                    <a:moveTo>
                      <a:pt x="67375" y="0"/>
                    </a:moveTo>
                    <a:cubicBezTo>
                      <a:pt x="93687" y="21312"/>
                      <a:pt x="120000" y="42624"/>
                      <a:pt x="108837" y="62579"/>
                    </a:cubicBezTo>
                    <a:cubicBezTo>
                      <a:pt x="97674" y="82533"/>
                      <a:pt x="48637" y="101266"/>
                      <a:pt x="0" y="120000"/>
                    </a:cubicBezTo>
                  </a:path>
                </a:pathLst>
              </a:custGeom>
              <a:noFill/>
              <a:ln cap="flat" cmpd="sng" w="127000">
                <a:solidFill>
                  <a:srgbClr val="80FF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34" name="Shape 1534"/>
              <p:cNvSpPr/>
              <p:nvPr/>
            </p:nvSpPr>
            <p:spPr>
              <a:xfrm rot="10800000">
                <a:off x="7038975" y="5033961"/>
                <a:ext cx="50799" cy="103186"/>
              </a:xfrm>
              <a:prstGeom prst="ellipse">
                <a:avLst/>
              </a:prstGeom>
              <a:solidFill>
                <a:srgbClr val="80FF00"/>
              </a:solidFill>
              <a:ln cap="flat" cmpd="sng" w="9525">
                <a:solidFill>
                  <a:srgbClr val="80FF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grpSp>
        <p:nvGrpSpPr>
          <p:cNvPr id="1535" name="Shape 1535"/>
          <p:cNvGrpSpPr/>
          <p:nvPr/>
        </p:nvGrpSpPr>
        <p:grpSpPr>
          <a:xfrm>
            <a:off x="-55561" y="4264024"/>
            <a:ext cx="754062" cy="1784350"/>
            <a:chOff x="-55561" y="4264024"/>
            <a:chExt cx="754062" cy="1784350"/>
          </a:xfrm>
        </p:grpSpPr>
        <p:sp>
          <p:nvSpPr>
            <p:cNvPr id="1536" name="Shape 1536"/>
            <p:cNvSpPr/>
            <p:nvPr/>
          </p:nvSpPr>
          <p:spPr>
            <a:xfrm flipH="1" rot="10800000">
              <a:off x="138111" y="4264024"/>
              <a:ext cx="274636" cy="1476375"/>
            </a:xfrm>
            <a:custGeom>
              <a:pathLst>
                <a:path extrusionOk="0" h="120000" w="120000">
                  <a:moveTo>
                    <a:pt x="120000" y="0"/>
                  </a:moveTo>
                  <a:cubicBezTo>
                    <a:pt x="61818" y="16774"/>
                    <a:pt x="3636" y="33677"/>
                    <a:pt x="1818" y="53677"/>
                  </a:cubicBezTo>
                  <a:cubicBezTo>
                    <a:pt x="0" y="73677"/>
                    <a:pt x="54090" y="96774"/>
                    <a:pt x="108181" y="120000"/>
                  </a:cubicBezTo>
                </a:path>
              </a:pathLst>
            </a:custGeom>
            <a:noFill/>
            <a:ln cap="flat" cmpd="sng" w="127000">
              <a:solidFill>
                <a:srgbClr val="80FF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37" name="Shape 1537"/>
            <p:cNvSpPr txBox="1"/>
            <p:nvPr/>
          </p:nvSpPr>
          <p:spPr>
            <a:xfrm>
              <a:off x="-55561" y="5591175"/>
              <a:ext cx="7540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CO</a:t>
              </a:r>
              <a:r>
                <a:rPr b="1" baseline="-25000" i="0" lang="en-US" sz="2400" u="none" cap="none" strike="noStrike">
                  <a:solidFill>
                    <a:srgbClr val="000000"/>
                  </a:solidFill>
                  <a:latin typeface="Arial"/>
                  <a:ea typeface="Arial"/>
                  <a:cs typeface="Arial"/>
                  <a:sym typeface="Arial"/>
                </a:rPr>
                <a:t>2</a:t>
              </a:r>
            </a:p>
          </p:txBody>
        </p:sp>
      </p:grpSp>
      <p:grpSp>
        <p:nvGrpSpPr>
          <p:cNvPr id="1538" name="Shape 1538"/>
          <p:cNvGrpSpPr/>
          <p:nvPr/>
        </p:nvGrpSpPr>
        <p:grpSpPr>
          <a:xfrm>
            <a:off x="530225" y="3878262"/>
            <a:ext cx="534987" cy="1862137"/>
            <a:chOff x="530225" y="3878262"/>
            <a:chExt cx="534987" cy="1862137"/>
          </a:xfrm>
        </p:grpSpPr>
        <p:sp>
          <p:nvSpPr>
            <p:cNvPr id="1539" name="Shape 1539"/>
            <p:cNvSpPr/>
            <p:nvPr/>
          </p:nvSpPr>
          <p:spPr>
            <a:xfrm>
              <a:off x="544512" y="4264025"/>
              <a:ext cx="274636" cy="1476375"/>
            </a:xfrm>
            <a:custGeom>
              <a:pathLst>
                <a:path extrusionOk="0" h="120000" w="120000">
                  <a:moveTo>
                    <a:pt x="120000" y="0"/>
                  </a:moveTo>
                  <a:cubicBezTo>
                    <a:pt x="61818" y="16774"/>
                    <a:pt x="3636" y="33677"/>
                    <a:pt x="1818" y="53677"/>
                  </a:cubicBezTo>
                  <a:cubicBezTo>
                    <a:pt x="0" y="73677"/>
                    <a:pt x="54090" y="96774"/>
                    <a:pt x="108181" y="120000"/>
                  </a:cubicBezTo>
                </a:path>
              </a:pathLst>
            </a:custGeom>
            <a:noFill/>
            <a:ln cap="flat" cmpd="sng" w="127000">
              <a:solidFill>
                <a:srgbClr val="CC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40" name="Shape 1540"/>
            <p:cNvSpPr txBox="1"/>
            <p:nvPr/>
          </p:nvSpPr>
          <p:spPr>
            <a:xfrm>
              <a:off x="530225" y="3878262"/>
              <a:ext cx="534987" cy="4572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O</a:t>
              </a:r>
              <a:r>
                <a:rPr b="1" baseline="-25000" i="0" lang="en-US" sz="2400" u="none" cap="none" strike="noStrike">
                  <a:solidFill>
                    <a:srgbClr val="000000"/>
                  </a:solidFill>
                  <a:latin typeface="Arial"/>
                  <a:ea typeface="Arial"/>
                  <a:cs typeface="Arial"/>
                  <a:sym typeface="Arial"/>
                </a:rPr>
                <a:t>2</a:t>
              </a:r>
            </a:p>
          </p:txBody>
        </p:sp>
      </p:grpSp>
      <p:sp>
        <p:nvSpPr>
          <p:cNvPr id="1541" name="Shape 1541"/>
          <p:cNvSpPr txBox="1"/>
          <p:nvPr>
            <p:ph idx="1" type="body"/>
          </p:nvPr>
        </p:nvSpPr>
        <p:spPr>
          <a:xfrm>
            <a:off x="838200" y="1371600"/>
            <a:ext cx="7772400" cy="21955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Closed stomates lead to…</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O</a:t>
            </a:r>
            <a:r>
              <a:rPr b="1" baseline="-25000" i="0" lang="en-US" sz="2800" u="none" cap="none" strike="noStrike">
                <a:solidFill>
                  <a:schemeClr val="dk1"/>
                </a:solidFill>
                <a:latin typeface="Arial"/>
                <a:ea typeface="Arial"/>
                <a:cs typeface="Arial"/>
                <a:sym typeface="Arial"/>
              </a:rPr>
              <a:t>2</a:t>
            </a:r>
            <a:r>
              <a:rPr b="1" baseline="0" i="0" lang="en-US" sz="2800" u="none" cap="none" strike="noStrike">
                <a:solidFill>
                  <a:schemeClr val="dk1"/>
                </a:solidFill>
                <a:latin typeface="Arial"/>
                <a:ea typeface="Arial"/>
                <a:cs typeface="Arial"/>
                <a:sym typeface="Arial"/>
              </a:rPr>
              <a:t> build up </a:t>
            </a:r>
            <a:r>
              <a:rPr b="1" baseline="0" i="0" lang="en-US" sz="2600" u="none" cap="none" strike="noStrike">
                <a:solidFill>
                  <a:srgbClr val="0F116A"/>
                </a:solidFill>
                <a:latin typeface="Arial"/>
                <a:ea typeface="Arial"/>
                <a:cs typeface="Arial"/>
                <a:sym typeface="Arial"/>
              </a:rPr>
              <a:t>→</a:t>
            </a:r>
            <a:r>
              <a:rPr b="1" baseline="0" i="0" lang="en-US" sz="2800" u="none" cap="none" strike="noStrike">
                <a:solidFill>
                  <a:schemeClr val="dk2"/>
                </a:solidFill>
                <a:latin typeface="Arial"/>
                <a:ea typeface="Arial"/>
                <a:cs typeface="Arial"/>
                <a:sym typeface="Arial"/>
              </a:rPr>
              <a:t> from light reactions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CO</a:t>
            </a:r>
            <a:r>
              <a:rPr b="1" baseline="-25000" i="0" lang="en-US" sz="2800" u="none" cap="none" strike="noStrike">
                <a:solidFill>
                  <a:schemeClr val="dk1"/>
                </a:solidFill>
                <a:latin typeface="Arial"/>
                <a:ea typeface="Arial"/>
                <a:cs typeface="Arial"/>
                <a:sym typeface="Arial"/>
              </a:rPr>
              <a:t>2</a:t>
            </a:r>
            <a:r>
              <a:rPr b="1" baseline="0" i="0" lang="en-US" sz="2800" u="none" cap="none" strike="noStrike">
                <a:solidFill>
                  <a:schemeClr val="dk1"/>
                </a:solidFill>
                <a:latin typeface="Arial"/>
                <a:ea typeface="Arial"/>
                <a:cs typeface="Arial"/>
                <a:sym typeface="Arial"/>
              </a:rPr>
              <a:t> is depleted </a:t>
            </a:r>
            <a:r>
              <a:rPr b="1" baseline="0" i="0" lang="en-US" sz="2600" u="none" cap="none" strike="noStrike">
                <a:solidFill>
                  <a:srgbClr val="0F116A"/>
                </a:solidFill>
                <a:latin typeface="Arial"/>
                <a:ea typeface="Arial"/>
                <a:cs typeface="Arial"/>
                <a:sym typeface="Arial"/>
              </a:rPr>
              <a:t>→</a:t>
            </a:r>
            <a:r>
              <a:rPr b="1" baseline="0" i="0" lang="en-US" sz="2800" u="none" cap="none" strike="noStrike">
                <a:solidFill>
                  <a:schemeClr val="dk2"/>
                </a:solidFill>
                <a:latin typeface="Arial"/>
                <a:ea typeface="Arial"/>
                <a:cs typeface="Arial"/>
                <a:sym typeface="Arial"/>
              </a:rPr>
              <a:t> in Calvin cycle</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causes problems in Calvin Cycle</a:t>
            </a:r>
          </a:p>
        </p:txBody>
      </p:sp>
      <p:pic>
        <p:nvPicPr>
          <p:cNvPr id="1542" name="Shape 1542"/>
          <p:cNvPicPr preferRelativeResize="0"/>
          <p:nvPr/>
        </p:nvPicPr>
        <p:blipFill rotWithShape="1">
          <a:blip r:embed="rId4">
            <a:alphaModFix/>
          </a:blip>
          <a:srcRect b="0" l="0" r="0" t="0"/>
          <a:stretch/>
        </p:blipFill>
        <p:spPr>
          <a:xfrm>
            <a:off x="7869236" y="5541962"/>
            <a:ext cx="1274762" cy="1295400"/>
          </a:xfrm>
          <a:prstGeom prst="rect">
            <a:avLst/>
          </a:prstGeom>
          <a:noFill/>
          <a:ln>
            <a:noFill/>
          </a:ln>
        </p:spPr>
      </p:pic>
      <p:sp>
        <p:nvSpPr>
          <p:cNvPr id="1543" name="Shape 1543"/>
          <p:cNvSpPr/>
          <p:nvPr/>
        </p:nvSpPr>
        <p:spPr>
          <a:xfrm>
            <a:off x="6554786" y="3182936"/>
            <a:ext cx="2433637" cy="1650999"/>
          </a:xfrm>
          <a:prstGeom prst="wedgeEllipseCallout">
            <a:avLst>
              <a:gd fmla="val 13977" name="adj1"/>
              <a:gd fmla="val 33355"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The best laid</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schemes of</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mice and men…</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and plants</a:t>
            </a:r>
            <a:r>
              <a:rPr b="1" baseline="0" i="1" lang="en-US" sz="1800" u="none" cap="none" strike="noStrike">
                <a:solidFill>
                  <a:srgbClr val="0F116A"/>
                </a:solidFill>
                <a:latin typeface="Comic Sans MS"/>
                <a:ea typeface="Comic Sans MS"/>
                <a:cs typeface="Comic Sans MS"/>
                <a:sym typeface="Comic Sans MS"/>
              </a:rPr>
              <a:t>!</a:t>
            </a:r>
            <a:r>
              <a:rPr b="1" baseline="0" i="0" lang="en-US" sz="1800" u="none" cap="none" strike="noStrike">
                <a:solidFill>
                  <a:srgbClr val="0F116A"/>
                </a:solidFill>
                <a:latin typeface="Comic Sans MS"/>
                <a:ea typeface="Comic Sans MS"/>
                <a:cs typeface="Comic Sans MS"/>
                <a:sym typeface="Comic Sans MS"/>
              </a:rPr>
              <a:t> </a:t>
            </a:r>
          </a:p>
        </p:txBody>
      </p:sp>
      <p:sp>
        <p:nvSpPr>
          <p:cNvPr id="1544" name="Shape 1544"/>
          <p:cNvSpPr txBox="1"/>
          <p:nvPr/>
        </p:nvSpPr>
        <p:spPr>
          <a:xfrm>
            <a:off x="3943350" y="5387975"/>
            <a:ext cx="765175"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80FF00"/>
              </a:buClr>
              <a:buSzPct val="25000"/>
              <a:buFont typeface="Arial"/>
              <a:buNone/>
            </a:pPr>
            <a:r>
              <a:rPr b="1" baseline="0" i="0" lang="en-US" sz="5400" u="none" cap="none" strike="noStrike">
                <a:solidFill>
                  <a:srgbClr val="80FF00"/>
                </a:solidFill>
                <a:latin typeface="Arial"/>
                <a:ea typeface="Arial"/>
                <a:cs typeface="Arial"/>
                <a:sym typeface="Arial"/>
              </a:rPr>
              <a:t></a:t>
            </a:r>
          </a:p>
        </p:txBody>
      </p:sp>
      <p:sp>
        <p:nvSpPr>
          <p:cNvPr id="1545" name="Shape 1545"/>
          <p:cNvSpPr txBox="1"/>
          <p:nvPr/>
        </p:nvSpPr>
        <p:spPr>
          <a:xfrm>
            <a:off x="2060575" y="5395912"/>
            <a:ext cx="6477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5400" u="none" cap="none" strike="noStrike">
                <a:solidFill>
                  <a:srgbClr val="000000"/>
                </a:solidFill>
                <a:latin typeface="Arial"/>
                <a:ea typeface="Arial"/>
                <a:cs typeface="Arial"/>
                <a:sym typeface="Arial"/>
              </a:rPr>
              <a:t></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0" name="Shape 1550"/>
        <p:cNvGrpSpPr/>
        <p:nvPr/>
      </p:nvGrpSpPr>
      <p:grpSpPr>
        <a:xfrm>
          <a:off x="0" y="0"/>
          <a:ext cx="0" cy="0"/>
          <a:chOff x="0" y="0"/>
          <a:chExt cx="0" cy="0"/>
        </a:xfrm>
      </p:grpSpPr>
      <p:pic>
        <p:nvPicPr>
          <p:cNvPr id="1551" name="Shape 1551"/>
          <p:cNvPicPr preferRelativeResize="0"/>
          <p:nvPr/>
        </p:nvPicPr>
        <p:blipFill rotWithShape="1">
          <a:blip r:embed="rId3">
            <a:alphaModFix/>
          </a:blip>
          <a:srcRect b="0" l="0" r="0" t="0"/>
          <a:stretch/>
        </p:blipFill>
        <p:spPr>
          <a:xfrm>
            <a:off x="6535737" y="1387475"/>
            <a:ext cx="1957386" cy="1952624"/>
          </a:xfrm>
          <a:prstGeom prst="rect">
            <a:avLst/>
          </a:prstGeom>
          <a:noFill/>
          <a:ln>
            <a:noFill/>
          </a:ln>
        </p:spPr>
      </p:pic>
      <p:sp>
        <p:nvSpPr>
          <p:cNvPr id="1552" name="Shape 155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Inefficiency of RuBisCo: CO</a:t>
            </a:r>
            <a:r>
              <a:rPr b="1" baseline="-25000" i="0" lang="en-US" sz="3600" u="none" cap="none" strike="noStrike">
                <a:solidFill>
                  <a:schemeClr val="dk2"/>
                </a:solidFill>
                <a:latin typeface="Arial"/>
                <a:ea typeface="Arial"/>
                <a:cs typeface="Arial"/>
                <a:sym typeface="Arial"/>
              </a:rPr>
              <a:t>2</a:t>
            </a:r>
            <a:r>
              <a:rPr b="1" baseline="0" i="0" lang="en-US" sz="3600" u="none" cap="none" strike="noStrike">
                <a:solidFill>
                  <a:schemeClr val="dk2"/>
                </a:solidFill>
                <a:latin typeface="Arial"/>
                <a:ea typeface="Arial"/>
                <a:cs typeface="Arial"/>
                <a:sym typeface="Arial"/>
              </a:rPr>
              <a:t> vs O</a:t>
            </a:r>
            <a:r>
              <a:rPr b="1" baseline="-25000" i="0" lang="en-US" sz="3600" u="none" cap="none" strike="noStrike">
                <a:solidFill>
                  <a:schemeClr val="dk2"/>
                </a:solidFill>
                <a:latin typeface="Arial"/>
                <a:ea typeface="Arial"/>
                <a:cs typeface="Arial"/>
                <a:sym typeface="Arial"/>
              </a:rPr>
              <a:t>2</a:t>
            </a:r>
          </a:p>
        </p:txBody>
      </p:sp>
      <p:sp>
        <p:nvSpPr>
          <p:cNvPr id="1553" name="Shape 1553"/>
          <p:cNvSpPr txBox="1"/>
          <p:nvPr>
            <p:ph idx="1" type="body"/>
          </p:nvPr>
        </p:nvSpPr>
        <p:spPr>
          <a:xfrm>
            <a:off x="838200" y="1371600"/>
            <a:ext cx="7772400" cy="5105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RuBisCo in Calvin cycle</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carbon fixation enzyme</a:t>
            </a:r>
            <a:r>
              <a:rPr b="1" baseline="0" i="0" lang="en-US" sz="2800" u="none" cap="none" strike="noStrike">
                <a:solidFill>
                  <a:schemeClr val="dk1"/>
                </a:solidFill>
                <a:latin typeface="Arial"/>
                <a:ea typeface="Arial"/>
                <a:cs typeface="Arial"/>
                <a:sym typeface="Arial"/>
              </a:rPr>
              <a:t> </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normally bonds </a:t>
            </a:r>
            <a:r>
              <a:rPr b="1" baseline="0" i="0" lang="en-US" sz="2400" u="sng" cap="none" strike="noStrike">
                <a:solidFill>
                  <a:schemeClr val="dk2"/>
                </a:solidFill>
                <a:latin typeface="Arial"/>
                <a:ea typeface="Arial"/>
                <a:cs typeface="Arial"/>
                <a:sym typeface="Arial"/>
              </a:rPr>
              <a:t>C</a:t>
            </a:r>
            <a:r>
              <a:rPr b="1" baseline="0" i="0" lang="en-US" sz="2400" u="none" cap="none" strike="noStrike">
                <a:solidFill>
                  <a:schemeClr val="dk2"/>
                </a:solidFill>
                <a:latin typeface="Arial"/>
                <a:ea typeface="Arial"/>
                <a:cs typeface="Arial"/>
                <a:sym typeface="Arial"/>
              </a:rPr>
              <a:t> </a:t>
            </a:r>
            <a:r>
              <a:rPr b="1" baseline="0" i="0" lang="en-US" sz="2400" u="none" cap="none" strike="noStrike">
                <a:solidFill>
                  <a:srgbClr val="0F116A"/>
                </a:solidFill>
                <a:latin typeface="Arial"/>
                <a:ea typeface="Arial"/>
                <a:cs typeface="Arial"/>
                <a:sym typeface="Arial"/>
              </a:rPr>
              <a:t>to</a:t>
            </a:r>
            <a:r>
              <a:rPr b="1" baseline="0" i="0" lang="en-US" sz="2400" u="none" cap="none" strike="noStrike">
                <a:solidFill>
                  <a:schemeClr val="dk2"/>
                </a:solidFill>
                <a:latin typeface="Arial"/>
                <a:ea typeface="Arial"/>
                <a:cs typeface="Arial"/>
                <a:sym typeface="Arial"/>
              </a:rPr>
              <a:t> RuBP</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CO</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 is the optimal substrate</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reduction</a:t>
            </a:r>
            <a:r>
              <a:rPr b="1" baseline="0" i="0" lang="en-US" sz="2400" u="none" cap="none" strike="noStrike">
                <a:solidFill>
                  <a:srgbClr val="CC0000"/>
                </a:solidFill>
                <a:latin typeface="Arial"/>
                <a:ea typeface="Arial"/>
                <a:cs typeface="Arial"/>
                <a:sym typeface="Arial"/>
              </a:rPr>
              <a:t> of RuBP</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building</a:t>
            </a:r>
            <a:r>
              <a:rPr b="1" baseline="0" i="0" lang="en-US" sz="2400" u="none" cap="none" strike="noStrike">
                <a:solidFill>
                  <a:srgbClr val="CC0000"/>
                </a:solidFill>
                <a:latin typeface="Arial"/>
                <a:ea typeface="Arial"/>
                <a:cs typeface="Arial"/>
                <a:sym typeface="Arial"/>
              </a:rPr>
              <a:t> sugars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when O</a:t>
            </a:r>
            <a:r>
              <a:rPr b="1" baseline="-25000" i="0" lang="en-US" sz="2800" u="none" cap="none" strike="noStrike">
                <a:solidFill>
                  <a:srgbClr val="CC0000"/>
                </a:solidFill>
                <a:latin typeface="Arial"/>
                <a:ea typeface="Arial"/>
                <a:cs typeface="Arial"/>
                <a:sym typeface="Arial"/>
              </a:rPr>
              <a:t>2</a:t>
            </a:r>
            <a:r>
              <a:rPr b="1" baseline="0" i="0" lang="en-US" sz="2800" u="sng" cap="none" strike="noStrike">
                <a:solidFill>
                  <a:srgbClr val="CC0000"/>
                </a:solidFill>
                <a:latin typeface="Arial"/>
                <a:ea typeface="Arial"/>
                <a:cs typeface="Arial"/>
                <a:sym typeface="Arial"/>
              </a:rPr>
              <a:t> concentration is high</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RuBisCo bonds </a:t>
            </a:r>
            <a:r>
              <a:rPr b="1" baseline="0" i="0" lang="en-US" sz="2400" u="sng" cap="none" strike="noStrike">
                <a:solidFill>
                  <a:schemeClr val="dk2"/>
                </a:solidFill>
                <a:latin typeface="Arial"/>
                <a:ea typeface="Arial"/>
                <a:cs typeface="Arial"/>
                <a:sym typeface="Arial"/>
              </a:rPr>
              <a:t>O</a:t>
            </a:r>
            <a:r>
              <a:rPr b="1" baseline="0" i="0" lang="en-US" sz="2400" u="none" cap="none" strike="noStrike">
                <a:solidFill>
                  <a:schemeClr val="dk2"/>
                </a:solidFill>
                <a:latin typeface="Arial"/>
                <a:ea typeface="Arial"/>
                <a:cs typeface="Arial"/>
                <a:sym typeface="Arial"/>
              </a:rPr>
              <a:t> </a:t>
            </a:r>
            <a:r>
              <a:rPr b="1" baseline="0" i="0" lang="en-US" sz="2400" u="none" cap="none" strike="noStrike">
                <a:solidFill>
                  <a:srgbClr val="0F116A"/>
                </a:solidFill>
                <a:latin typeface="Arial"/>
                <a:ea typeface="Arial"/>
                <a:cs typeface="Arial"/>
                <a:sym typeface="Arial"/>
              </a:rPr>
              <a:t>to</a:t>
            </a:r>
            <a:r>
              <a:rPr b="1" baseline="0" i="0" lang="en-US" sz="2400" u="none" cap="none" strike="noStrike">
                <a:solidFill>
                  <a:schemeClr val="dk2"/>
                </a:solidFill>
                <a:latin typeface="Arial"/>
                <a:ea typeface="Arial"/>
                <a:cs typeface="Arial"/>
                <a:sym typeface="Arial"/>
              </a:rPr>
              <a:t> RuBP</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O</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 is a competitive substrate</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oxidation</a:t>
            </a:r>
            <a:r>
              <a:rPr b="1" baseline="0" i="0" lang="en-US" sz="2400" u="none" cap="none" strike="noStrike">
                <a:solidFill>
                  <a:srgbClr val="CC0000"/>
                </a:solidFill>
                <a:latin typeface="Arial"/>
                <a:ea typeface="Arial"/>
                <a:cs typeface="Arial"/>
                <a:sym typeface="Arial"/>
              </a:rPr>
              <a:t> of RuBP</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breakdown</a:t>
            </a:r>
            <a:r>
              <a:rPr b="1" baseline="0" i="0" lang="en-US" sz="2400" u="none" cap="none" strike="noStrike">
                <a:solidFill>
                  <a:srgbClr val="CC0000"/>
                </a:solidFill>
                <a:latin typeface="Arial"/>
                <a:ea typeface="Arial"/>
                <a:cs typeface="Arial"/>
                <a:sym typeface="Arial"/>
              </a:rPr>
              <a:t> sugars</a:t>
            </a:r>
          </a:p>
        </p:txBody>
      </p:sp>
      <p:sp>
        <p:nvSpPr>
          <p:cNvPr id="1554" name="Shape 1554"/>
          <p:cNvSpPr/>
          <p:nvPr/>
        </p:nvSpPr>
        <p:spPr>
          <a:xfrm>
            <a:off x="6067425" y="3465512"/>
            <a:ext cx="2674937" cy="533399"/>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2600" u="none" cap="none" strike="noStrike">
                <a:solidFill>
                  <a:srgbClr val="0F116A"/>
                </a:solidFill>
                <a:latin typeface="Arial"/>
                <a:ea typeface="Arial"/>
                <a:cs typeface="Arial"/>
                <a:sym typeface="Arial"/>
              </a:rPr>
              <a:t>photo</a:t>
            </a:r>
            <a:r>
              <a:rPr b="1" baseline="0" i="0" lang="en-US" sz="2600" u="sng" cap="none" strike="noStrike">
                <a:solidFill>
                  <a:srgbClr val="0F116A"/>
                </a:solidFill>
                <a:latin typeface="Arial"/>
                <a:ea typeface="Arial"/>
                <a:cs typeface="Arial"/>
                <a:sym typeface="Arial"/>
              </a:rPr>
              <a:t>synthesis</a:t>
            </a:r>
          </a:p>
        </p:txBody>
      </p:sp>
      <p:sp>
        <p:nvSpPr>
          <p:cNvPr id="1555" name="Shape 1555"/>
          <p:cNvSpPr/>
          <p:nvPr/>
        </p:nvSpPr>
        <p:spPr>
          <a:xfrm>
            <a:off x="5623175" y="5865800"/>
            <a:ext cx="3301800" cy="533399"/>
          </a:xfrm>
          <a:prstGeom prst="roundRect">
            <a:avLst>
              <a:gd fmla="val 16667" name="adj"/>
            </a:avLst>
          </a:prstGeom>
          <a:solidFill>
            <a:srgbClr val="000000"/>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baseline="0" i="0" lang="en-US" sz="2600" u="none" cap="none" strike="noStrike">
                <a:solidFill>
                  <a:schemeClr val="lt1"/>
                </a:solidFill>
                <a:latin typeface="Arial"/>
                <a:ea typeface="Arial"/>
                <a:cs typeface="Arial"/>
                <a:sym typeface="Arial"/>
              </a:rPr>
              <a:t>photo</a:t>
            </a:r>
            <a:r>
              <a:rPr b="1" baseline="0" i="0" lang="en-US" sz="2600" u="sng" cap="none" strike="noStrike">
                <a:solidFill>
                  <a:schemeClr val="lt1"/>
                </a:solidFill>
                <a:latin typeface="Arial"/>
                <a:ea typeface="Arial"/>
                <a:cs typeface="Arial"/>
                <a:sym typeface="Arial"/>
              </a:rPr>
              <a:t>respiration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609600" y="685800"/>
            <a:ext cx="7772400" cy="762000"/>
          </a:xfrm>
          <a:prstGeom prst="rect">
            <a:avLst/>
          </a:prstGeom>
        </p:spPr>
        <p:txBody>
          <a:bodyPr anchorCtr="0" anchor="t" bIns="91425" lIns="91425" rIns="91425" tIns="91425">
            <a:noAutofit/>
          </a:bodyPr>
          <a:lstStyle/>
          <a:p>
            <a:pPr>
              <a:spcBef>
                <a:spcPts val="0"/>
              </a:spcBef>
              <a:buNone/>
            </a:pPr>
            <a:r>
              <a:rPr lang="en-US"/>
              <a:t>1 What is the equation for cellular respiration?</a:t>
            </a:r>
          </a:p>
        </p:txBody>
      </p:sp>
      <p:sp>
        <p:nvSpPr>
          <p:cNvPr id="197" name="Shape 197"/>
          <p:cNvSpPr txBox="1"/>
          <p:nvPr>
            <p:ph idx="1" type="body"/>
          </p:nvPr>
        </p:nvSpPr>
        <p:spPr>
          <a:xfrm>
            <a:off x="838200" y="1966625"/>
            <a:ext cx="7772400" cy="3824699"/>
          </a:xfrm>
          <a:prstGeom prst="rect">
            <a:avLst/>
          </a:prstGeom>
        </p:spPr>
        <p:txBody>
          <a:bodyPr anchorCtr="0" anchor="t" bIns="91425" lIns="91425" rIns="91425" tIns="91425">
            <a:noAutofit/>
          </a:bodyPr>
          <a:lstStyle/>
          <a:p>
            <a:pPr rtl="0">
              <a:spcBef>
                <a:spcPts val="0"/>
              </a:spcBef>
              <a:buNone/>
            </a:pPr>
            <a:r>
              <a:rPr lang="en-US"/>
              <a:t>2 What is the equation for photosynthesis?</a:t>
            </a:r>
          </a:p>
          <a:p>
            <a:pPr rtl="0">
              <a:spcBef>
                <a:spcPts val="0"/>
              </a:spcBef>
              <a:buNone/>
            </a:pPr>
            <a:r>
              <a:rPr lang="en-US"/>
              <a:t>3. Which of the above two requires </a:t>
            </a:r>
            <a:r>
              <a:rPr lang="en-US">
                <a:solidFill>
                  <a:srgbClr val="000066"/>
                </a:solidFill>
              </a:rPr>
              <a:t>energy (endergonic)? </a:t>
            </a:r>
          </a:p>
          <a:p>
            <a:pPr>
              <a:spcBef>
                <a:spcPts val="0"/>
              </a:spcBef>
              <a:buNone/>
            </a:pPr>
            <a:r>
              <a:rPr lang="en-US"/>
              <a:t>4. Which of the above two releases energy (exergonic)?</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0" name="Shape 1560"/>
        <p:cNvGrpSpPr/>
        <p:nvPr/>
      </p:nvGrpSpPr>
      <p:grpSpPr>
        <a:xfrm>
          <a:off x="0" y="0"/>
          <a:ext cx="0" cy="0"/>
          <a:chOff x="0" y="0"/>
          <a:chExt cx="0" cy="0"/>
        </a:xfrm>
      </p:grpSpPr>
      <p:grpSp>
        <p:nvGrpSpPr>
          <p:cNvPr id="1561" name="Shape 1561"/>
          <p:cNvGrpSpPr/>
          <p:nvPr/>
        </p:nvGrpSpPr>
        <p:grpSpPr>
          <a:xfrm>
            <a:off x="3024186" y="1752600"/>
            <a:ext cx="4190999" cy="4648199"/>
            <a:chOff x="3024186" y="1752600"/>
            <a:chExt cx="4190999" cy="4648199"/>
          </a:xfrm>
        </p:grpSpPr>
        <p:sp>
          <p:nvSpPr>
            <p:cNvPr id="1562" name="Shape 1562"/>
            <p:cNvSpPr/>
            <p:nvPr/>
          </p:nvSpPr>
          <p:spPr>
            <a:xfrm>
              <a:off x="4959350" y="1752600"/>
              <a:ext cx="304799" cy="381000"/>
            </a:xfrm>
            <a:prstGeom prst="downArrow">
              <a:avLst>
                <a:gd fmla="val 50000" name="adj1"/>
                <a:gd fmla="val 50000" name="adj2"/>
              </a:avLst>
            </a:prstGeom>
            <a:solidFill>
              <a:srgbClr val="FFCC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63" name="Shape 1563"/>
            <p:cNvSpPr/>
            <p:nvPr/>
          </p:nvSpPr>
          <p:spPr>
            <a:xfrm>
              <a:off x="3024186" y="2209800"/>
              <a:ext cx="4190999" cy="4190999"/>
            </a:xfrm>
            <a:prstGeom prst="ellipse">
              <a:avLst/>
            </a:prstGeom>
            <a:noFill/>
            <a:ln cap="flat" cmpd="sng" w="127000">
              <a:solidFill>
                <a:srgbClr val="FFCC18"/>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nvGrpSpPr>
          <p:cNvPr id="1564" name="Shape 1564"/>
          <p:cNvGrpSpPr/>
          <p:nvPr/>
        </p:nvGrpSpPr>
        <p:grpSpPr>
          <a:xfrm>
            <a:off x="6191250" y="2362200"/>
            <a:ext cx="2438398" cy="762000"/>
            <a:chOff x="6191250" y="2362200"/>
            <a:chExt cx="2438398" cy="762000"/>
          </a:xfrm>
        </p:grpSpPr>
        <p:grpSp>
          <p:nvGrpSpPr>
            <p:cNvPr id="1565" name="Shape 1565"/>
            <p:cNvGrpSpPr/>
            <p:nvPr/>
          </p:nvGrpSpPr>
          <p:grpSpPr>
            <a:xfrm>
              <a:off x="6191250" y="2514600"/>
              <a:ext cx="671511" cy="609599"/>
              <a:chOff x="5638800" y="2057400"/>
              <a:chExt cx="671511" cy="609599"/>
            </a:xfrm>
          </p:grpSpPr>
          <p:sp>
            <p:nvSpPr>
              <p:cNvPr id="1566" name="Shape 1566"/>
              <p:cNvSpPr/>
              <p:nvPr/>
            </p:nvSpPr>
            <p:spPr>
              <a:xfrm>
                <a:off x="5645150" y="2057400"/>
                <a:ext cx="609599" cy="609599"/>
              </a:xfrm>
              <a:prstGeom prst="ellipse">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67" name="Shape 1567"/>
              <p:cNvSpPr txBox="1"/>
              <p:nvPr/>
            </p:nvSpPr>
            <p:spPr>
              <a:xfrm>
                <a:off x="5638800" y="2057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6C</a:t>
                </a:r>
              </a:p>
            </p:txBody>
          </p:sp>
        </p:grpSp>
        <p:sp>
          <p:nvSpPr>
            <p:cNvPr id="1568" name="Shape 1568"/>
            <p:cNvSpPr txBox="1"/>
            <p:nvPr/>
          </p:nvSpPr>
          <p:spPr>
            <a:xfrm>
              <a:off x="6783386" y="2362200"/>
              <a:ext cx="1846261"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unstable</a:t>
              </a:r>
            </a:p>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intermediate</a:t>
              </a:r>
            </a:p>
          </p:txBody>
        </p:sp>
      </p:grpSp>
      <p:grpSp>
        <p:nvGrpSpPr>
          <p:cNvPr id="1569" name="Shape 1569"/>
          <p:cNvGrpSpPr/>
          <p:nvPr/>
        </p:nvGrpSpPr>
        <p:grpSpPr>
          <a:xfrm>
            <a:off x="4776787" y="1219200"/>
            <a:ext cx="1343025" cy="609599"/>
            <a:chOff x="4776787" y="1219200"/>
            <a:chExt cx="1343025" cy="609599"/>
          </a:xfrm>
        </p:grpSpPr>
        <p:grpSp>
          <p:nvGrpSpPr>
            <p:cNvPr id="1570" name="Shape 1570"/>
            <p:cNvGrpSpPr/>
            <p:nvPr/>
          </p:nvGrpSpPr>
          <p:grpSpPr>
            <a:xfrm>
              <a:off x="4776787" y="1219200"/>
              <a:ext cx="671511" cy="609599"/>
              <a:chOff x="4206875" y="960437"/>
              <a:chExt cx="671511" cy="609599"/>
            </a:xfrm>
          </p:grpSpPr>
          <p:sp>
            <p:nvSpPr>
              <p:cNvPr id="1571" name="Shape 1571"/>
              <p:cNvSpPr/>
              <p:nvPr/>
            </p:nvSpPr>
            <p:spPr>
              <a:xfrm>
                <a:off x="4237037" y="960437"/>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72" name="Shape 1572"/>
              <p:cNvSpPr txBox="1"/>
              <p:nvPr/>
            </p:nvSpPr>
            <p:spPr>
              <a:xfrm>
                <a:off x="4206875" y="974725"/>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1C</a:t>
                </a:r>
              </a:p>
            </p:txBody>
          </p:sp>
        </p:grpSp>
        <p:sp>
          <p:nvSpPr>
            <p:cNvPr id="1573" name="Shape 1573"/>
            <p:cNvSpPr txBox="1"/>
            <p:nvPr/>
          </p:nvSpPr>
          <p:spPr>
            <a:xfrm>
              <a:off x="5410200" y="1249362"/>
              <a:ext cx="709612"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CO</a:t>
              </a:r>
              <a:r>
                <a:rPr b="1" baseline="-25000" i="0" lang="en-US" sz="2200" u="none" cap="none" strike="noStrike">
                  <a:solidFill>
                    <a:srgbClr val="000000"/>
                  </a:solidFill>
                  <a:latin typeface="Arial"/>
                  <a:ea typeface="Arial"/>
                  <a:cs typeface="Arial"/>
                  <a:sym typeface="Arial"/>
                </a:rPr>
                <a:t>2</a:t>
              </a:r>
            </a:p>
          </p:txBody>
        </p:sp>
      </p:grpSp>
      <p:sp>
        <p:nvSpPr>
          <p:cNvPr id="1574" name="Shape 1574"/>
          <p:cNvSpPr txBox="1"/>
          <p:nvPr/>
        </p:nvSpPr>
        <p:spPr>
          <a:xfrm>
            <a:off x="685800" y="685800"/>
            <a:ext cx="7377111" cy="609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400" u="none" cap="none" strike="noStrike">
                <a:solidFill>
                  <a:schemeClr val="dk2"/>
                </a:solidFill>
                <a:latin typeface="Arial"/>
                <a:ea typeface="Arial"/>
                <a:cs typeface="Arial"/>
                <a:sym typeface="Arial"/>
              </a:rPr>
              <a:t>Calvin cycle when CO</a:t>
            </a:r>
            <a:r>
              <a:rPr b="1" baseline="-25000" i="0" lang="en-US" sz="3400" u="none" cap="none" strike="noStrike">
                <a:solidFill>
                  <a:schemeClr val="dk2"/>
                </a:solidFill>
                <a:latin typeface="Arial"/>
                <a:ea typeface="Arial"/>
                <a:cs typeface="Arial"/>
                <a:sym typeface="Arial"/>
              </a:rPr>
              <a:t>2</a:t>
            </a:r>
            <a:r>
              <a:rPr b="1" baseline="0" i="0" lang="en-US" sz="3400" u="none" cap="none" strike="noStrike">
                <a:solidFill>
                  <a:schemeClr val="dk2"/>
                </a:solidFill>
                <a:latin typeface="Arial"/>
                <a:ea typeface="Arial"/>
                <a:cs typeface="Arial"/>
                <a:sym typeface="Arial"/>
              </a:rPr>
              <a:t> is abundant</a:t>
            </a:r>
          </a:p>
        </p:txBody>
      </p:sp>
      <p:sp>
        <p:nvSpPr>
          <p:cNvPr id="1575" name="Shape 1575"/>
          <p:cNvSpPr/>
          <p:nvPr/>
        </p:nvSpPr>
        <p:spPr>
          <a:xfrm rot="-240000">
            <a:off x="4800600" y="2057400"/>
            <a:ext cx="228599" cy="381000"/>
          </a:xfrm>
          <a:prstGeom prst="rightArrow">
            <a:avLst>
              <a:gd fmla="val 0" name="adj1"/>
              <a:gd fmla="val 5578" name="adj2"/>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76" name="Shape 1576"/>
          <p:cNvSpPr/>
          <p:nvPr/>
        </p:nvSpPr>
        <p:spPr>
          <a:xfrm rot="-240000">
            <a:off x="4724400" y="2057400"/>
            <a:ext cx="228599" cy="381000"/>
          </a:xfrm>
          <a:prstGeom prst="rightArrow">
            <a:avLst>
              <a:gd fmla="val 0" name="adj1"/>
              <a:gd fmla="val 5578" name="adj2"/>
            </a:avLst>
          </a:prstGeom>
          <a:solidFill>
            <a:srgbClr val="FFCC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577" name="Shape 1577"/>
          <p:cNvGrpSpPr/>
          <p:nvPr/>
        </p:nvGrpSpPr>
        <p:grpSpPr>
          <a:xfrm>
            <a:off x="3017836" y="1905000"/>
            <a:ext cx="1616075" cy="761999"/>
            <a:chOff x="3017836" y="1905000"/>
            <a:chExt cx="1616075" cy="761999"/>
          </a:xfrm>
        </p:grpSpPr>
        <p:sp>
          <p:nvSpPr>
            <p:cNvPr id="1578" name="Shape 1578"/>
            <p:cNvSpPr/>
            <p:nvPr/>
          </p:nvSpPr>
          <p:spPr>
            <a:xfrm>
              <a:off x="3992562" y="2057400"/>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579" name="Shape 1579"/>
            <p:cNvGrpSpPr/>
            <p:nvPr/>
          </p:nvGrpSpPr>
          <p:grpSpPr>
            <a:xfrm>
              <a:off x="3017836" y="1905000"/>
              <a:ext cx="1616075" cy="701675"/>
              <a:chOff x="3017836" y="1905000"/>
              <a:chExt cx="1616075" cy="701675"/>
            </a:xfrm>
          </p:grpSpPr>
          <p:sp>
            <p:nvSpPr>
              <p:cNvPr id="1580" name="Shape 1580"/>
              <p:cNvSpPr txBox="1"/>
              <p:nvPr/>
            </p:nvSpPr>
            <p:spPr>
              <a:xfrm>
                <a:off x="3962400" y="2057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5C</a:t>
                </a:r>
              </a:p>
            </p:txBody>
          </p:sp>
          <p:sp>
            <p:nvSpPr>
              <p:cNvPr id="1581" name="Shape 1581"/>
              <p:cNvSpPr txBox="1"/>
              <p:nvPr/>
            </p:nvSpPr>
            <p:spPr>
              <a:xfrm>
                <a:off x="3017836" y="1905000"/>
                <a:ext cx="944561"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RuBP</a:t>
                </a:r>
              </a:p>
            </p:txBody>
          </p:sp>
        </p:grpSp>
      </p:grpSp>
      <p:grpSp>
        <p:nvGrpSpPr>
          <p:cNvPr id="1582" name="Shape 1582"/>
          <p:cNvGrpSpPr/>
          <p:nvPr/>
        </p:nvGrpSpPr>
        <p:grpSpPr>
          <a:xfrm>
            <a:off x="6508750" y="3962400"/>
            <a:ext cx="1747836" cy="761999"/>
            <a:chOff x="6508750" y="3962400"/>
            <a:chExt cx="1747836" cy="761999"/>
          </a:xfrm>
        </p:grpSpPr>
        <p:grpSp>
          <p:nvGrpSpPr>
            <p:cNvPr id="1583" name="Shape 1583"/>
            <p:cNvGrpSpPr/>
            <p:nvPr/>
          </p:nvGrpSpPr>
          <p:grpSpPr>
            <a:xfrm>
              <a:off x="6858000" y="4114800"/>
              <a:ext cx="671511" cy="609599"/>
              <a:chOff x="6705600" y="3200400"/>
              <a:chExt cx="671511" cy="609599"/>
            </a:xfrm>
          </p:grpSpPr>
          <p:sp>
            <p:nvSpPr>
              <p:cNvPr id="1584" name="Shape 1584"/>
              <p:cNvSpPr/>
              <p:nvPr/>
            </p:nvSpPr>
            <p:spPr>
              <a:xfrm>
                <a:off x="6711950" y="3200400"/>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85" name="Shape 1585"/>
              <p:cNvSpPr txBox="1"/>
              <p:nvPr/>
            </p:nvSpPr>
            <p:spPr>
              <a:xfrm>
                <a:off x="6705600" y="3200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3C</a:t>
                </a:r>
              </a:p>
            </p:txBody>
          </p:sp>
        </p:grpSp>
        <p:sp>
          <p:nvSpPr>
            <p:cNvPr id="1586" name="Shape 1586"/>
            <p:cNvSpPr txBox="1"/>
            <p:nvPr/>
          </p:nvSpPr>
          <p:spPr>
            <a:xfrm>
              <a:off x="6508750" y="4160837"/>
              <a:ext cx="184149"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87" name="Shape 1587"/>
            <p:cNvSpPr txBox="1"/>
            <p:nvPr/>
          </p:nvSpPr>
          <p:spPr>
            <a:xfrm>
              <a:off x="7467600" y="3962400"/>
              <a:ext cx="788986"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PGA</a:t>
              </a:r>
            </a:p>
          </p:txBody>
        </p:sp>
      </p:grpSp>
      <p:grpSp>
        <p:nvGrpSpPr>
          <p:cNvPr id="1588" name="Shape 1588"/>
          <p:cNvGrpSpPr/>
          <p:nvPr/>
        </p:nvGrpSpPr>
        <p:grpSpPr>
          <a:xfrm>
            <a:off x="6629399" y="5486400"/>
            <a:ext cx="1560513" cy="884237"/>
            <a:chOff x="7367586" y="3733800"/>
            <a:chExt cx="1560513" cy="884237"/>
          </a:xfrm>
        </p:grpSpPr>
        <p:sp>
          <p:nvSpPr>
            <p:cNvPr id="1589" name="Shape 1589"/>
            <p:cNvSpPr/>
            <p:nvPr/>
          </p:nvSpPr>
          <p:spPr>
            <a:xfrm>
              <a:off x="7367586" y="3962400"/>
              <a:ext cx="838199" cy="533399"/>
            </a:xfrm>
            <a:prstGeom prst="curvedRightArrow">
              <a:avLst>
                <a:gd fmla="val 25000" name="adj1"/>
                <a:gd fmla="val 50000" name="adj2"/>
                <a:gd fmla="val 25000" name="adj3"/>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90" name="Shape 1590"/>
            <p:cNvSpPr txBox="1"/>
            <p:nvPr/>
          </p:nvSpPr>
          <p:spPr>
            <a:xfrm>
              <a:off x="8153400" y="4191000"/>
              <a:ext cx="774700"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3D1666"/>
                </a:buClr>
                <a:buSzPct val="25000"/>
                <a:buFont typeface="Arial"/>
                <a:buNone/>
              </a:pPr>
              <a:r>
                <a:rPr b="1" baseline="0" i="0" lang="en-US" sz="2200" u="none" cap="none" strike="noStrike">
                  <a:solidFill>
                    <a:srgbClr val="3D1666"/>
                  </a:solidFill>
                  <a:latin typeface="Arial"/>
                  <a:ea typeface="Arial"/>
                  <a:cs typeface="Arial"/>
                  <a:sym typeface="Arial"/>
                </a:rPr>
                <a:t>ADP</a:t>
              </a:r>
            </a:p>
          </p:txBody>
        </p:sp>
        <p:sp>
          <p:nvSpPr>
            <p:cNvPr id="1591" name="Shape 1591"/>
            <p:cNvSpPr txBox="1"/>
            <p:nvPr/>
          </p:nvSpPr>
          <p:spPr>
            <a:xfrm>
              <a:off x="8153400" y="3733800"/>
              <a:ext cx="742949"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ATP</a:t>
              </a:r>
            </a:p>
          </p:txBody>
        </p:sp>
      </p:grpSp>
      <p:grpSp>
        <p:nvGrpSpPr>
          <p:cNvPr id="1592" name="Shape 1592"/>
          <p:cNvGrpSpPr/>
          <p:nvPr/>
        </p:nvGrpSpPr>
        <p:grpSpPr>
          <a:xfrm>
            <a:off x="4603750" y="5761037"/>
            <a:ext cx="944561" cy="944562"/>
            <a:chOff x="4603750" y="5761037"/>
            <a:chExt cx="944561" cy="944562"/>
          </a:xfrm>
        </p:grpSpPr>
        <p:grpSp>
          <p:nvGrpSpPr>
            <p:cNvPr id="1593" name="Shape 1593"/>
            <p:cNvGrpSpPr/>
            <p:nvPr/>
          </p:nvGrpSpPr>
          <p:grpSpPr>
            <a:xfrm>
              <a:off x="4876800" y="6096000"/>
              <a:ext cx="671511" cy="609599"/>
              <a:chOff x="6781800" y="4724400"/>
              <a:chExt cx="671511" cy="609599"/>
            </a:xfrm>
          </p:grpSpPr>
          <p:sp>
            <p:nvSpPr>
              <p:cNvPr id="1594" name="Shape 1594"/>
              <p:cNvSpPr/>
              <p:nvPr/>
            </p:nvSpPr>
            <p:spPr>
              <a:xfrm>
                <a:off x="6788150" y="4724400"/>
                <a:ext cx="609599" cy="609599"/>
              </a:xfrm>
              <a:prstGeom prst="ellipse">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95" name="Shape 1595"/>
              <p:cNvSpPr txBox="1"/>
              <p:nvPr/>
            </p:nvSpPr>
            <p:spPr>
              <a:xfrm>
                <a:off x="6781800" y="4724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3C</a:t>
                </a:r>
              </a:p>
            </p:txBody>
          </p:sp>
        </p:grpSp>
        <p:sp>
          <p:nvSpPr>
            <p:cNvPr id="1596" name="Shape 1596"/>
            <p:cNvSpPr txBox="1"/>
            <p:nvPr/>
          </p:nvSpPr>
          <p:spPr>
            <a:xfrm>
              <a:off x="4603750" y="5761037"/>
              <a:ext cx="184149"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nvGrpSpPr>
          <p:cNvPr id="1597" name="Shape 1597"/>
          <p:cNvGrpSpPr/>
          <p:nvPr/>
        </p:nvGrpSpPr>
        <p:grpSpPr>
          <a:xfrm>
            <a:off x="1524000" y="5516562"/>
            <a:ext cx="1981200" cy="854074"/>
            <a:chOff x="1524000" y="5516562"/>
            <a:chExt cx="1981200" cy="854074"/>
          </a:xfrm>
        </p:grpSpPr>
        <p:sp>
          <p:nvSpPr>
            <p:cNvPr id="1598" name="Shape 1598"/>
            <p:cNvSpPr/>
            <p:nvPr/>
          </p:nvSpPr>
          <p:spPr>
            <a:xfrm flipH="1">
              <a:off x="2667000" y="5715000"/>
              <a:ext cx="838199" cy="533399"/>
            </a:xfrm>
            <a:prstGeom prst="curvedRightArrow">
              <a:avLst>
                <a:gd fmla="val 25000" name="adj1"/>
                <a:gd fmla="val 50000" name="adj2"/>
                <a:gd fmla="val 25000" name="adj3"/>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599" name="Shape 1599"/>
            <p:cNvSpPr txBox="1"/>
            <p:nvPr/>
          </p:nvSpPr>
          <p:spPr>
            <a:xfrm>
              <a:off x="1725611" y="5943600"/>
              <a:ext cx="976312"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3D1666"/>
                </a:buClr>
                <a:buSzPct val="25000"/>
                <a:buFont typeface="Arial"/>
                <a:buNone/>
              </a:pPr>
              <a:r>
                <a:rPr b="1" baseline="0" i="0" lang="en-US" sz="2200" u="none" cap="none" strike="noStrike">
                  <a:solidFill>
                    <a:srgbClr val="3D1666"/>
                  </a:solidFill>
                  <a:latin typeface="Arial"/>
                  <a:ea typeface="Arial"/>
                  <a:cs typeface="Arial"/>
                  <a:sym typeface="Arial"/>
                </a:rPr>
                <a:t>NADP</a:t>
              </a:r>
            </a:p>
          </p:txBody>
        </p:sp>
        <p:sp>
          <p:nvSpPr>
            <p:cNvPr id="1600" name="Shape 1600"/>
            <p:cNvSpPr txBox="1"/>
            <p:nvPr/>
          </p:nvSpPr>
          <p:spPr>
            <a:xfrm>
              <a:off x="1524000" y="5516562"/>
              <a:ext cx="1177924"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NADPH</a:t>
              </a:r>
            </a:p>
          </p:txBody>
        </p:sp>
      </p:grpSp>
      <p:grpSp>
        <p:nvGrpSpPr>
          <p:cNvPr id="1601" name="Shape 1601"/>
          <p:cNvGrpSpPr/>
          <p:nvPr/>
        </p:nvGrpSpPr>
        <p:grpSpPr>
          <a:xfrm>
            <a:off x="1931987" y="2152650"/>
            <a:ext cx="1600200" cy="884237"/>
            <a:chOff x="1600200" y="2590800"/>
            <a:chExt cx="1600200" cy="884237"/>
          </a:xfrm>
        </p:grpSpPr>
        <p:sp>
          <p:nvSpPr>
            <p:cNvPr id="1602" name="Shape 1602"/>
            <p:cNvSpPr/>
            <p:nvPr/>
          </p:nvSpPr>
          <p:spPr>
            <a:xfrm flipH="1">
              <a:off x="2362200" y="2819400"/>
              <a:ext cx="838199" cy="533399"/>
            </a:xfrm>
            <a:prstGeom prst="curvedRightArrow">
              <a:avLst>
                <a:gd fmla="val 25000" name="adj1"/>
                <a:gd fmla="val 50000" name="adj2"/>
                <a:gd fmla="val 25000" name="adj3"/>
              </a:avLst>
            </a:prstGeom>
            <a:solidFill>
              <a:srgbClr val="FFEA18"/>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03" name="Shape 1603"/>
            <p:cNvSpPr txBox="1"/>
            <p:nvPr/>
          </p:nvSpPr>
          <p:spPr>
            <a:xfrm>
              <a:off x="1600200" y="3048000"/>
              <a:ext cx="774700"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3D1666"/>
                </a:buClr>
                <a:buSzPct val="25000"/>
                <a:buFont typeface="Arial"/>
                <a:buNone/>
              </a:pPr>
              <a:r>
                <a:rPr b="1" baseline="0" i="0" lang="en-US" sz="2200" u="none" cap="none" strike="noStrike">
                  <a:solidFill>
                    <a:srgbClr val="3D1666"/>
                  </a:solidFill>
                  <a:latin typeface="Arial"/>
                  <a:ea typeface="Arial"/>
                  <a:cs typeface="Arial"/>
                  <a:sym typeface="Arial"/>
                </a:rPr>
                <a:t>ADP</a:t>
              </a:r>
            </a:p>
          </p:txBody>
        </p:sp>
        <p:sp>
          <p:nvSpPr>
            <p:cNvPr id="1604" name="Shape 1604"/>
            <p:cNvSpPr txBox="1"/>
            <p:nvPr/>
          </p:nvSpPr>
          <p:spPr>
            <a:xfrm>
              <a:off x="1630362" y="2590800"/>
              <a:ext cx="742949"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ATP</a:t>
              </a:r>
            </a:p>
          </p:txBody>
        </p:sp>
      </p:grpSp>
      <p:sp>
        <p:nvSpPr>
          <p:cNvPr id="1605" name="Shape 1605"/>
          <p:cNvSpPr/>
          <p:nvPr/>
        </p:nvSpPr>
        <p:spPr>
          <a:xfrm>
            <a:off x="55561" y="2979736"/>
            <a:ext cx="1403349" cy="985836"/>
          </a:xfrm>
          <a:prstGeom prst="roundRect">
            <a:avLst>
              <a:gd fmla="val 16667" name="adj"/>
            </a:avLst>
          </a:prstGeom>
          <a:solidFill>
            <a:srgbClr val="FFEA18"/>
          </a:solid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G3P</a:t>
            </a:r>
          </a:p>
          <a:p>
            <a:pPr indent="0" lvl="0" marL="0" marR="0" rtl="0" algn="ctr">
              <a:lnSpc>
                <a:spcPct val="8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to make </a:t>
            </a:r>
          </a:p>
          <a:p>
            <a:pPr indent="0" lvl="0" marL="0" marR="0" rtl="0" algn="ctr">
              <a:lnSpc>
                <a:spcPct val="8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glucose</a:t>
            </a:r>
          </a:p>
        </p:txBody>
      </p:sp>
      <p:grpSp>
        <p:nvGrpSpPr>
          <p:cNvPr id="1606" name="Shape 1606"/>
          <p:cNvGrpSpPr/>
          <p:nvPr/>
        </p:nvGrpSpPr>
        <p:grpSpPr>
          <a:xfrm>
            <a:off x="2667000" y="4267199"/>
            <a:ext cx="671511" cy="609599"/>
            <a:chOff x="4206875" y="960437"/>
            <a:chExt cx="671511" cy="609599"/>
          </a:xfrm>
        </p:grpSpPr>
        <p:sp>
          <p:nvSpPr>
            <p:cNvPr id="1607" name="Shape 1607"/>
            <p:cNvSpPr/>
            <p:nvPr/>
          </p:nvSpPr>
          <p:spPr>
            <a:xfrm>
              <a:off x="4237037" y="960437"/>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08" name="Shape 1608"/>
            <p:cNvSpPr txBox="1"/>
            <p:nvPr/>
          </p:nvSpPr>
          <p:spPr>
            <a:xfrm>
              <a:off x="4206875" y="974725"/>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3C</a:t>
              </a:r>
            </a:p>
          </p:txBody>
        </p:sp>
      </p:grpSp>
      <p:grpSp>
        <p:nvGrpSpPr>
          <p:cNvPr id="1609" name="Shape 1609"/>
          <p:cNvGrpSpPr/>
          <p:nvPr/>
        </p:nvGrpSpPr>
        <p:grpSpPr>
          <a:xfrm>
            <a:off x="434334" y="2979952"/>
            <a:ext cx="2235840" cy="1988705"/>
            <a:chOff x="434334" y="2979952"/>
            <a:chExt cx="2235840" cy="1988705"/>
          </a:xfrm>
        </p:grpSpPr>
        <p:grpSp>
          <p:nvGrpSpPr>
            <p:cNvPr id="1610" name="Shape 1610"/>
            <p:cNvGrpSpPr/>
            <p:nvPr/>
          </p:nvGrpSpPr>
          <p:grpSpPr>
            <a:xfrm>
              <a:off x="434334" y="2979952"/>
              <a:ext cx="2235840" cy="1988705"/>
              <a:chOff x="1878959" y="3027577"/>
              <a:chExt cx="2235840" cy="1988705"/>
            </a:xfrm>
          </p:grpSpPr>
          <p:sp>
            <p:nvSpPr>
              <p:cNvPr id="1611" name="Shape 1611"/>
              <p:cNvSpPr/>
              <p:nvPr/>
            </p:nvSpPr>
            <p:spPr>
              <a:xfrm>
                <a:off x="3124200" y="4427537"/>
                <a:ext cx="990599" cy="533399"/>
              </a:xfrm>
              <a:prstGeom prst="ellipse">
                <a:avLst/>
              </a:prstGeom>
              <a:solidFill>
                <a:srgbClr val="80FF00"/>
              </a:solidFill>
              <a:ln cap="flat" cmpd="sng" w="9525">
                <a:solidFill>
                  <a:srgbClr val="66FF66"/>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12" name="Shape 1612"/>
              <p:cNvSpPr/>
              <p:nvPr/>
            </p:nvSpPr>
            <p:spPr>
              <a:xfrm rot="8280000">
                <a:off x="2416174" y="3059112"/>
                <a:ext cx="833436" cy="1925636"/>
              </a:xfrm>
              <a:custGeom>
                <a:pathLst>
                  <a:path extrusionOk="0" h="120000" w="120000">
                    <a:moveTo>
                      <a:pt x="105216" y="57972"/>
                    </a:moveTo>
                    <a:cubicBezTo>
                      <a:pt x="104133" y="33783"/>
                      <a:pt x="84211" y="14733"/>
                      <a:pt x="60000" y="14733"/>
                    </a:cubicBezTo>
                    <a:cubicBezTo>
                      <a:pt x="55844" y="14727"/>
                      <a:pt x="51711" y="15300"/>
                      <a:pt x="47711" y="16427"/>
                    </a:cubicBezTo>
                    <a:lnTo>
                      <a:pt x="43711" y="2250"/>
                    </a:lnTo>
                    <a:cubicBezTo>
                      <a:pt x="49011" y="755"/>
                      <a:pt x="54488" y="-5"/>
                      <a:pt x="60000" y="0"/>
                    </a:cubicBezTo>
                    <a:cubicBezTo>
                      <a:pt x="92088" y="0"/>
                      <a:pt x="118500" y="25250"/>
                      <a:pt x="119938" y="57311"/>
                    </a:cubicBezTo>
                    <a:lnTo>
                      <a:pt x="134922" y="56638"/>
                    </a:lnTo>
                    <a:lnTo>
                      <a:pt x="113577" y="79983"/>
                    </a:lnTo>
                    <a:lnTo>
                      <a:pt x="90233" y="58638"/>
                    </a:lnTo>
                    <a:lnTo>
                      <a:pt x="105216" y="57972"/>
                    </a:lnTo>
                    <a:close/>
                  </a:path>
                </a:pathLst>
              </a:custGeom>
              <a:solidFill>
                <a:srgbClr val="80FF00"/>
              </a:solidFill>
              <a:ln cap="flat" cmpd="sng" w="9525">
                <a:solidFill>
                  <a:srgbClr val="66FF66"/>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613" name="Shape 1613"/>
            <p:cNvSpPr txBox="1"/>
            <p:nvPr/>
          </p:nvSpPr>
          <p:spPr>
            <a:xfrm>
              <a:off x="1784350" y="4398962"/>
              <a:ext cx="844550" cy="48894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G3P</a:t>
              </a:r>
            </a:p>
          </p:txBody>
        </p:sp>
      </p:grpSp>
      <p:grpSp>
        <p:nvGrpSpPr>
          <p:cNvPr id="1614" name="Shape 1614"/>
          <p:cNvGrpSpPr/>
          <p:nvPr/>
        </p:nvGrpSpPr>
        <p:grpSpPr>
          <a:xfrm>
            <a:off x="2890837" y="3121025"/>
            <a:ext cx="671511" cy="609599"/>
            <a:chOff x="4206875" y="960437"/>
            <a:chExt cx="671511" cy="609599"/>
          </a:xfrm>
        </p:grpSpPr>
        <p:sp>
          <p:nvSpPr>
            <p:cNvPr id="1615" name="Shape 1615"/>
            <p:cNvSpPr/>
            <p:nvPr/>
          </p:nvSpPr>
          <p:spPr>
            <a:xfrm>
              <a:off x="4237037" y="960437"/>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16" name="Shape 1616"/>
            <p:cNvSpPr txBox="1"/>
            <p:nvPr/>
          </p:nvSpPr>
          <p:spPr>
            <a:xfrm>
              <a:off x="4206875" y="974725"/>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5C</a:t>
              </a:r>
            </a:p>
          </p:txBody>
        </p:sp>
      </p:grpSp>
      <p:sp>
        <p:nvSpPr>
          <p:cNvPr id="1617" name="Shape 1617"/>
          <p:cNvSpPr/>
          <p:nvPr/>
        </p:nvSpPr>
        <p:spPr>
          <a:xfrm>
            <a:off x="4583112" y="2341561"/>
            <a:ext cx="1217612" cy="373061"/>
          </a:xfrm>
          <a:prstGeom prst="roundRect">
            <a:avLst>
              <a:gd fmla="val 16667" name="adj"/>
            </a:avLst>
          </a:prstGeom>
          <a:solidFill>
            <a:srgbClr val="CCFF66"/>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RuBisCo</a:t>
            </a:r>
          </a:p>
        </p:txBody>
      </p:sp>
      <p:sp>
        <p:nvSpPr>
          <p:cNvPr id="1618" name="Shape 1618"/>
          <p:cNvSpPr/>
          <p:nvPr/>
        </p:nvSpPr>
        <p:spPr>
          <a:xfrm>
            <a:off x="4078287" y="3949700"/>
            <a:ext cx="2187574" cy="666749"/>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400" u="none" cap="none" strike="noStrike">
                <a:solidFill>
                  <a:srgbClr val="000000"/>
                </a:solidFill>
                <a:latin typeface="Arial"/>
                <a:ea typeface="Arial"/>
                <a:cs typeface="Arial"/>
                <a:sym typeface="Arial"/>
              </a:rPr>
              <a:t>C3 plants</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3" name="Shape 1623"/>
        <p:cNvGrpSpPr/>
        <p:nvPr/>
      </p:nvGrpSpPr>
      <p:grpSpPr>
        <a:xfrm>
          <a:off x="0" y="0"/>
          <a:ext cx="0" cy="0"/>
          <a:chOff x="0" y="0"/>
          <a:chExt cx="0" cy="0"/>
        </a:xfrm>
      </p:grpSpPr>
      <p:grpSp>
        <p:nvGrpSpPr>
          <p:cNvPr id="1624" name="Shape 1624"/>
          <p:cNvGrpSpPr/>
          <p:nvPr/>
        </p:nvGrpSpPr>
        <p:grpSpPr>
          <a:xfrm>
            <a:off x="3024186" y="2044700"/>
            <a:ext cx="4190999" cy="4648199"/>
            <a:chOff x="3024186" y="1752600"/>
            <a:chExt cx="4190999" cy="4648199"/>
          </a:xfrm>
        </p:grpSpPr>
        <p:sp>
          <p:nvSpPr>
            <p:cNvPr id="1625" name="Shape 1625"/>
            <p:cNvSpPr/>
            <p:nvPr/>
          </p:nvSpPr>
          <p:spPr>
            <a:xfrm>
              <a:off x="4959350" y="1752600"/>
              <a:ext cx="304799" cy="381000"/>
            </a:xfrm>
            <a:prstGeom prst="downArrow">
              <a:avLst>
                <a:gd fmla="val 50000" name="adj1"/>
                <a:gd fmla="val 50000" name="adj2"/>
              </a:avLst>
            </a:prstGeom>
            <a:solidFill>
              <a:srgbClr val="FFCC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26" name="Shape 1626"/>
            <p:cNvSpPr/>
            <p:nvPr/>
          </p:nvSpPr>
          <p:spPr>
            <a:xfrm>
              <a:off x="3024186" y="2209800"/>
              <a:ext cx="4190999" cy="4190999"/>
            </a:xfrm>
            <a:prstGeom prst="ellipse">
              <a:avLst/>
            </a:prstGeom>
            <a:noFill/>
            <a:ln cap="flat" cmpd="sng" w="127000">
              <a:solidFill>
                <a:srgbClr val="FFCC18"/>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627" name="Shape 1627"/>
          <p:cNvSpPr txBox="1"/>
          <p:nvPr/>
        </p:nvSpPr>
        <p:spPr>
          <a:xfrm>
            <a:off x="592137" y="685800"/>
            <a:ext cx="6115050" cy="609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400" u="none" cap="none" strike="noStrike">
                <a:solidFill>
                  <a:schemeClr val="dk2"/>
                </a:solidFill>
                <a:latin typeface="Arial"/>
                <a:ea typeface="Arial"/>
                <a:cs typeface="Arial"/>
                <a:sym typeface="Arial"/>
              </a:rPr>
              <a:t>Calvin cycle when O</a:t>
            </a:r>
            <a:r>
              <a:rPr b="1" baseline="-25000" i="0" lang="en-US" sz="3400" u="none" cap="none" strike="noStrike">
                <a:solidFill>
                  <a:schemeClr val="dk2"/>
                </a:solidFill>
                <a:latin typeface="Arial"/>
                <a:ea typeface="Arial"/>
                <a:cs typeface="Arial"/>
                <a:sym typeface="Arial"/>
              </a:rPr>
              <a:t>2 </a:t>
            </a:r>
            <a:r>
              <a:rPr b="1" baseline="0" i="0" lang="en-US" sz="3400" u="none" cap="none" strike="noStrike">
                <a:solidFill>
                  <a:schemeClr val="dk2"/>
                </a:solidFill>
                <a:latin typeface="Arial"/>
                <a:ea typeface="Arial"/>
                <a:cs typeface="Arial"/>
                <a:sym typeface="Arial"/>
              </a:rPr>
              <a:t>is high </a:t>
            </a:r>
          </a:p>
        </p:txBody>
      </p:sp>
      <p:sp>
        <p:nvSpPr>
          <p:cNvPr id="1628" name="Shape 1628"/>
          <p:cNvSpPr/>
          <p:nvPr/>
        </p:nvSpPr>
        <p:spPr>
          <a:xfrm rot="-240000">
            <a:off x="4800600" y="2349500"/>
            <a:ext cx="228599" cy="381000"/>
          </a:xfrm>
          <a:prstGeom prst="rightArrow">
            <a:avLst>
              <a:gd fmla="val 0" name="adj1"/>
              <a:gd fmla="val 5578" name="adj2"/>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29" name="Shape 1629"/>
          <p:cNvSpPr/>
          <p:nvPr/>
        </p:nvSpPr>
        <p:spPr>
          <a:xfrm rot="-240000">
            <a:off x="4724400" y="2349500"/>
            <a:ext cx="228599" cy="381000"/>
          </a:xfrm>
          <a:prstGeom prst="rightArrow">
            <a:avLst>
              <a:gd fmla="val 0" name="adj1"/>
              <a:gd fmla="val 5578" name="adj2"/>
            </a:avLst>
          </a:prstGeom>
          <a:solidFill>
            <a:srgbClr val="FFCC18"/>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630" name="Shape 1630"/>
          <p:cNvGrpSpPr/>
          <p:nvPr/>
        </p:nvGrpSpPr>
        <p:grpSpPr>
          <a:xfrm>
            <a:off x="3017836" y="2197100"/>
            <a:ext cx="1616075" cy="761999"/>
            <a:chOff x="3017836" y="1905000"/>
            <a:chExt cx="1616075" cy="761999"/>
          </a:xfrm>
        </p:grpSpPr>
        <p:sp>
          <p:nvSpPr>
            <p:cNvPr id="1631" name="Shape 1631"/>
            <p:cNvSpPr/>
            <p:nvPr/>
          </p:nvSpPr>
          <p:spPr>
            <a:xfrm>
              <a:off x="3992562" y="2057400"/>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632" name="Shape 1632"/>
            <p:cNvGrpSpPr/>
            <p:nvPr/>
          </p:nvGrpSpPr>
          <p:grpSpPr>
            <a:xfrm>
              <a:off x="3017836" y="1905000"/>
              <a:ext cx="1616075" cy="701675"/>
              <a:chOff x="3017836" y="1905000"/>
              <a:chExt cx="1616075" cy="701675"/>
            </a:xfrm>
          </p:grpSpPr>
          <p:sp>
            <p:nvSpPr>
              <p:cNvPr id="1633" name="Shape 1633"/>
              <p:cNvSpPr txBox="1"/>
              <p:nvPr/>
            </p:nvSpPr>
            <p:spPr>
              <a:xfrm>
                <a:off x="3962400" y="2057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5C</a:t>
                </a:r>
              </a:p>
            </p:txBody>
          </p:sp>
          <p:sp>
            <p:nvSpPr>
              <p:cNvPr id="1634" name="Shape 1634"/>
              <p:cNvSpPr txBox="1"/>
              <p:nvPr/>
            </p:nvSpPr>
            <p:spPr>
              <a:xfrm>
                <a:off x="3017836" y="1905000"/>
                <a:ext cx="944561"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RuBP</a:t>
                </a:r>
              </a:p>
            </p:txBody>
          </p:sp>
        </p:grpSp>
      </p:grpSp>
      <p:grpSp>
        <p:nvGrpSpPr>
          <p:cNvPr id="1635" name="Shape 1635"/>
          <p:cNvGrpSpPr/>
          <p:nvPr/>
        </p:nvGrpSpPr>
        <p:grpSpPr>
          <a:xfrm>
            <a:off x="6019800" y="3035300"/>
            <a:ext cx="671511" cy="609599"/>
            <a:chOff x="6705600" y="3200400"/>
            <a:chExt cx="671511" cy="609599"/>
          </a:xfrm>
        </p:grpSpPr>
        <p:sp>
          <p:nvSpPr>
            <p:cNvPr id="1636" name="Shape 1636"/>
            <p:cNvSpPr/>
            <p:nvPr/>
          </p:nvSpPr>
          <p:spPr>
            <a:xfrm>
              <a:off x="6711950" y="3200400"/>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37" name="Shape 1637"/>
            <p:cNvSpPr txBox="1"/>
            <p:nvPr/>
          </p:nvSpPr>
          <p:spPr>
            <a:xfrm>
              <a:off x="6705600" y="3200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3C</a:t>
              </a:r>
            </a:p>
          </p:txBody>
        </p:sp>
      </p:grpSp>
      <p:grpSp>
        <p:nvGrpSpPr>
          <p:cNvPr id="1638" name="Shape 1638"/>
          <p:cNvGrpSpPr/>
          <p:nvPr/>
        </p:nvGrpSpPr>
        <p:grpSpPr>
          <a:xfrm>
            <a:off x="6553200" y="2578100"/>
            <a:ext cx="671511" cy="609599"/>
            <a:chOff x="6705600" y="3200400"/>
            <a:chExt cx="671511" cy="609599"/>
          </a:xfrm>
        </p:grpSpPr>
        <p:sp>
          <p:nvSpPr>
            <p:cNvPr id="1639" name="Shape 1639"/>
            <p:cNvSpPr/>
            <p:nvPr/>
          </p:nvSpPr>
          <p:spPr>
            <a:xfrm>
              <a:off x="6711950" y="3200400"/>
              <a:ext cx="609599" cy="609599"/>
            </a:xfrm>
            <a:prstGeom prst="ellipse">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40" name="Shape 1640"/>
            <p:cNvSpPr txBox="1"/>
            <p:nvPr/>
          </p:nvSpPr>
          <p:spPr>
            <a:xfrm>
              <a:off x="6705600" y="3200400"/>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2C</a:t>
              </a:r>
            </a:p>
          </p:txBody>
        </p:sp>
      </p:grpSp>
      <p:sp>
        <p:nvSpPr>
          <p:cNvPr id="1641" name="Shape 1641"/>
          <p:cNvSpPr/>
          <p:nvPr/>
        </p:nvSpPr>
        <p:spPr>
          <a:xfrm flipH="1">
            <a:off x="7016749" y="625475"/>
            <a:ext cx="1957386" cy="1897062"/>
          </a:xfrm>
          <a:prstGeom prst="roundRect">
            <a:avLst>
              <a:gd fmla="val 16667" name="adj"/>
            </a:avLst>
          </a:prstGeom>
          <a:solidFill>
            <a:srgbClr val="FFEA18"/>
          </a:solidFill>
          <a:ln>
            <a:noFill/>
          </a:ln>
        </p:spPr>
        <p:txBody>
          <a:bodyPr anchorCtr="0" anchor="ctr" bIns="0" lIns="0" rIns="0" tIns="0">
            <a:noAutofit/>
          </a:bodyPr>
          <a:lstStyle/>
          <a:p>
            <a:pPr indent="0" lvl="0" marL="0" marR="0" rtl="0" algn="ctr">
              <a:lnSpc>
                <a:spcPct val="8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to </a:t>
            </a:r>
            <a:br>
              <a:rPr b="1" baseline="0" i="0" lang="en-US" sz="2200" u="none" cap="none" strike="noStrike">
                <a:solidFill>
                  <a:srgbClr val="000000"/>
                </a:solidFill>
                <a:latin typeface="Arial"/>
                <a:ea typeface="Arial"/>
                <a:cs typeface="Arial"/>
                <a:sym typeface="Arial"/>
              </a:rPr>
            </a:br>
            <a:r>
              <a:rPr b="1" baseline="0" i="0" lang="en-US" sz="2200" u="none" cap="none" strike="noStrike">
                <a:solidFill>
                  <a:srgbClr val="000000"/>
                </a:solidFill>
                <a:latin typeface="Arial"/>
                <a:ea typeface="Arial"/>
                <a:cs typeface="Arial"/>
                <a:sym typeface="Arial"/>
              </a:rPr>
              <a:t>mitochondria</a:t>
            </a:r>
          </a:p>
          <a:p>
            <a:pPr indent="0" lvl="0" marL="0" marR="0" rtl="0" algn="ctr">
              <a:lnSpc>
                <a:spcPct val="80000"/>
              </a:lnSpc>
              <a:spcBef>
                <a:spcPts val="0"/>
              </a:spcBef>
              <a:spcAft>
                <a:spcPts val="0"/>
              </a:spcAft>
              <a:buClr>
                <a:schemeClr val="dk2"/>
              </a:buClr>
              <a:buSzPct val="25000"/>
              <a:buFont typeface="Arial"/>
              <a:buNone/>
            </a:pPr>
            <a:r>
              <a:rPr b="1" baseline="0" i="0" lang="en-US" sz="2200" u="none" cap="none" strike="noStrike">
                <a:solidFill>
                  <a:schemeClr val="dk2"/>
                </a:solidFill>
                <a:latin typeface="Arial"/>
                <a:ea typeface="Arial"/>
                <a:cs typeface="Arial"/>
                <a:sym typeface="Arial"/>
              </a:rPr>
              <a:t>–––––––</a:t>
            </a:r>
          </a:p>
          <a:p>
            <a:pPr indent="0" lvl="0" marL="0" marR="0" rtl="0" algn="ctr">
              <a:lnSpc>
                <a:spcPct val="90000"/>
              </a:lnSpc>
              <a:spcBef>
                <a:spcPts val="0"/>
              </a:spcBef>
              <a:spcAft>
                <a:spcPts val="0"/>
              </a:spcAft>
              <a:buClr>
                <a:srgbClr val="CC0000"/>
              </a:buClr>
              <a:buSzPct val="25000"/>
              <a:buFont typeface="Arial"/>
              <a:buNone/>
            </a:pPr>
            <a:r>
              <a:rPr b="1" baseline="0" i="0" lang="en-US" sz="2200" u="none" cap="none" strike="noStrike">
                <a:solidFill>
                  <a:srgbClr val="CC0000"/>
                </a:solidFill>
                <a:latin typeface="Arial"/>
                <a:ea typeface="Arial"/>
                <a:cs typeface="Arial"/>
                <a:sym typeface="Arial"/>
              </a:rPr>
              <a:t>lost as CO</a:t>
            </a:r>
            <a:r>
              <a:rPr b="1" baseline="-25000" i="0" lang="en-US" sz="2200" u="none" cap="none" strike="noStrike">
                <a:solidFill>
                  <a:srgbClr val="CC0000"/>
                </a:solidFill>
                <a:latin typeface="Arial"/>
                <a:ea typeface="Arial"/>
                <a:cs typeface="Arial"/>
                <a:sym typeface="Arial"/>
              </a:rPr>
              <a:t>2 </a:t>
            </a:r>
            <a:br>
              <a:rPr b="1" baseline="-25000" i="0" lang="en-US" sz="2200" u="none" cap="none" strike="noStrike">
                <a:solidFill>
                  <a:srgbClr val="CC0000"/>
                </a:solidFill>
                <a:latin typeface="Arial"/>
                <a:ea typeface="Arial"/>
                <a:cs typeface="Arial"/>
                <a:sym typeface="Arial"/>
              </a:rPr>
            </a:br>
            <a:r>
              <a:rPr b="1" baseline="0" i="1" lang="en-US" sz="2200" u="none" cap="none" strike="noStrike">
                <a:solidFill>
                  <a:srgbClr val="CC0000"/>
                </a:solidFill>
                <a:latin typeface="Arial"/>
                <a:ea typeface="Arial"/>
                <a:cs typeface="Arial"/>
                <a:sym typeface="Arial"/>
              </a:rPr>
              <a:t>without</a:t>
            </a:r>
            <a:r>
              <a:rPr b="1" baseline="0" i="0" lang="en-US" sz="2200" u="none" cap="none" strike="noStrike">
                <a:solidFill>
                  <a:srgbClr val="CC0000"/>
                </a:solidFill>
                <a:latin typeface="Arial"/>
                <a:ea typeface="Arial"/>
                <a:cs typeface="Arial"/>
                <a:sym typeface="Arial"/>
              </a:rPr>
              <a:t> </a:t>
            </a:r>
            <a:br>
              <a:rPr b="1" baseline="0" i="0" lang="en-US" sz="2200" u="none" cap="none" strike="noStrike">
                <a:solidFill>
                  <a:srgbClr val="CC0000"/>
                </a:solidFill>
                <a:latin typeface="Arial"/>
                <a:ea typeface="Arial"/>
                <a:cs typeface="Arial"/>
                <a:sym typeface="Arial"/>
              </a:rPr>
            </a:br>
            <a:r>
              <a:rPr b="1" baseline="0" i="0" lang="en-US" sz="2200" u="none" cap="none" strike="noStrike">
                <a:solidFill>
                  <a:srgbClr val="CC0000"/>
                </a:solidFill>
                <a:latin typeface="Arial"/>
                <a:ea typeface="Arial"/>
                <a:cs typeface="Arial"/>
                <a:sym typeface="Arial"/>
              </a:rPr>
              <a:t>making ATP</a:t>
            </a:r>
          </a:p>
        </p:txBody>
      </p:sp>
      <p:sp>
        <p:nvSpPr>
          <p:cNvPr id="1642" name="Shape 1642"/>
          <p:cNvSpPr/>
          <p:nvPr/>
        </p:nvSpPr>
        <p:spPr>
          <a:xfrm flipH="1" rot="-8760000">
            <a:off x="7238999" y="1587500"/>
            <a:ext cx="838199" cy="1828799"/>
          </a:xfrm>
          <a:custGeom>
            <a:pathLst>
              <a:path extrusionOk="0" h="120000" w="120000">
                <a:moveTo>
                  <a:pt x="105216" y="57972"/>
                </a:moveTo>
                <a:cubicBezTo>
                  <a:pt x="104133" y="33783"/>
                  <a:pt x="84211" y="14733"/>
                  <a:pt x="60000" y="14733"/>
                </a:cubicBezTo>
                <a:cubicBezTo>
                  <a:pt x="55844" y="14727"/>
                  <a:pt x="51711" y="15300"/>
                  <a:pt x="47711" y="16427"/>
                </a:cubicBezTo>
                <a:lnTo>
                  <a:pt x="43711" y="2250"/>
                </a:lnTo>
                <a:cubicBezTo>
                  <a:pt x="49011" y="755"/>
                  <a:pt x="54488" y="-5"/>
                  <a:pt x="60000" y="0"/>
                </a:cubicBezTo>
                <a:cubicBezTo>
                  <a:pt x="92088" y="0"/>
                  <a:pt x="118500" y="25250"/>
                  <a:pt x="119938" y="57311"/>
                </a:cubicBezTo>
                <a:lnTo>
                  <a:pt x="134922" y="56638"/>
                </a:lnTo>
                <a:lnTo>
                  <a:pt x="113577" y="79983"/>
                </a:lnTo>
                <a:lnTo>
                  <a:pt x="90233" y="58638"/>
                </a:lnTo>
                <a:lnTo>
                  <a:pt x="105216" y="57972"/>
                </a:lnTo>
                <a:close/>
              </a:path>
            </a:pathLst>
          </a:custGeom>
          <a:solidFill>
            <a:srgbClr val="80FF00"/>
          </a:solidFill>
          <a:ln cap="flat" cmpd="sng" w="9525">
            <a:solidFill>
              <a:srgbClr val="0C8F0F"/>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43" name="Shape 1643"/>
          <p:cNvSpPr/>
          <p:nvPr/>
        </p:nvSpPr>
        <p:spPr>
          <a:xfrm>
            <a:off x="3459162" y="4702175"/>
            <a:ext cx="3268661" cy="600075"/>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sng" cap="none" strike="noStrike">
                <a:solidFill>
                  <a:srgbClr val="000000"/>
                </a:solidFill>
                <a:latin typeface="Arial"/>
                <a:ea typeface="Arial"/>
                <a:cs typeface="Arial"/>
                <a:sym typeface="Arial"/>
              </a:rPr>
              <a:t>photorespiration</a:t>
            </a:r>
          </a:p>
        </p:txBody>
      </p:sp>
      <p:grpSp>
        <p:nvGrpSpPr>
          <p:cNvPr id="1644" name="Shape 1644"/>
          <p:cNvGrpSpPr/>
          <p:nvPr/>
        </p:nvGrpSpPr>
        <p:grpSpPr>
          <a:xfrm>
            <a:off x="4806950" y="1511300"/>
            <a:ext cx="634999" cy="609599"/>
            <a:chOff x="4806950" y="1219200"/>
            <a:chExt cx="634999" cy="609599"/>
          </a:xfrm>
        </p:grpSpPr>
        <p:grpSp>
          <p:nvGrpSpPr>
            <p:cNvPr id="1645" name="Shape 1645"/>
            <p:cNvGrpSpPr/>
            <p:nvPr/>
          </p:nvGrpSpPr>
          <p:grpSpPr>
            <a:xfrm>
              <a:off x="4806950" y="1219200"/>
              <a:ext cx="609599" cy="609599"/>
              <a:chOff x="4237037" y="960437"/>
              <a:chExt cx="609599" cy="609599"/>
            </a:xfrm>
          </p:grpSpPr>
          <p:sp>
            <p:nvSpPr>
              <p:cNvPr id="1646" name="Shape 1646"/>
              <p:cNvSpPr/>
              <p:nvPr/>
            </p:nvSpPr>
            <p:spPr>
              <a:xfrm>
                <a:off x="4237037" y="960437"/>
                <a:ext cx="609599" cy="609599"/>
              </a:xfrm>
              <a:prstGeom prst="ellipse">
                <a:avLst/>
              </a:prstGeom>
              <a:solidFill>
                <a:schemeClr va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47" name="Shape 1647"/>
              <p:cNvSpPr txBox="1"/>
              <p:nvPr/>
            </p:nvSpPr>
            <p:spPr>
              <a:xfrm>
                <a:off x="4449762" y="1004887"/>
                <a:ext cx="184149" cy="488949"/>
              </a:xfrm>
              <a:prstGeom prst="rect">
                <a:avLst/>
              </a:prstGeom>
              <a:solidFill>
                <a:schemeClr va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648" name="Shape 1648"/>
            <p:cNvSpPr txBox="1"/>
            <p:nvPr/>
          </p:nvSpPr>
          <p:spPr>
            <a:xfrm>
              <a:off x="4819650" y="1235075"/>
              <a:ext cx="622299"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O</a:t>
              </a:r>
              <a:r>
                <a:rPr b="1" baseline="-25000" i="0" lang="en-US" sz="3000" u="none" cap="none" strike="noStrike">
                  <a:solidFill>
                    <a:srgbClr val="000000"/>
                  </a:solidFill>
                  <a:latin typeface="Arial"/>
                  <a:ea typeface="Arial"/>
                  <a:cs typeface="Arial"/>
                  <a:sym typeface="Arial"/>
                </a:rPr>
                <a:t>2</a:t>
              </a:r>
            </a:p>
          </p:txBody>
        </p:sp>
      </p:grpSp>
      <p:pic>
        <p:nvPicPr>
          <p:cNvPr id="1649" name="Shape 1649"/>
          <p:cNvPicPr preferRelativeResize="0"/>
          <p:nvPr/>
        </p:nvPicPr>
        <p:blipFill rotWithShape="1">
          <a:blip r:embed="rId3">
            <a:alphaModFix/>
          </a:blip>
          <a:srcRect b="0" l="0" r="0" t="0"/>
          <a:stretch/>
        </p:blipFill>
        <p:spPr>
          <a:xfrm flipH="1">
            <a:off x="0" y="5559425"/>
            <a:ext cx="1274762" cy="1295400"/>
          </a:xfrm>
          <a:prstGeom prst="rect">
            <a:avLst/>
          </a:prstGeom>
          <a:noFill/>
          <a:ln>
            <a:noFill/>
          </a:ln>
        </p:spPr>
      </p:pic>
      <p:sp>
        <p:nvSpPr>
          <p:cNvPr id="1650" name="Shape 1650"/>
          <p:cNvSpPr/>
          <p:nvPr/>
        </p:nvSpPr>
        <p:spPr>
          <a:xfrm flipH="1">
            <a:off x="153986" y="2592386"/>
            <a:ext cx="1900237" cy="1314449"/>
          </a:xfrm>
          <a:prstGeom prst="wedgeEllipseCallout">
            <a:avLst>
              <a:gd fmla="val 12469" name="adj1"/>
              <a:gd fmla="val 51260"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Hey Dude,</a:t>
            </a:r>
          </a:p>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are you high</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on oxygen</a:t>
            </a:r>
            <a:r>
              <a:rPr b="1" baseline="0" i="1" lang="en-US" sz="1800" u="none" cap="none" strike="noStrike">
                <a:solidFill>
                  <a:srgbClr val="0F116A"/>
                </a:solidFill>
                <a:latin typeface="Comic Sans MS"/>
                <a:ea typeface="Comic Sans MS"/>
                <a:cs typeface="Comic Sans MS"/>
                <a:sym typeface="Comic Sans MS"/>
              </a:rPr>
              <a:t>!</a:t>
            </a:r>
          </a:p>
        </p:txBody>
      </p:sp>
      <p:sp>
        <p:nvSpPr>
          <p:cNvPr id="1651" name="Shape 1651"/>
          <p:cNvSpPr/>
          <p:nvPr/>
        </p:nvSpPr>
        <p:spPr>
          <a:xfrm>
            <a:off x="4559300" y="2619375"/>
            <a:ext cx="1217612" cy="373061"/>
          </a:xfrm>
          <a:prstGeom prst="roundRect">
            <a:avLst>
              <a:gd fmla="val 16667" name="adj"/>
            </a:avLst>
          </a:prstGeom>
          <a:solidFill>
            <a:srgbClr val="CCFF66"/>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RuBisCo</a:t>
            </a:r>
          </a:p>
        </p:txBody>
      </p:sp>
      <p:sp>
        <p:nvSpPr>
          <p:cNvPr id="1652" name="Shape 1652"/>
          <p:cNvSpPr/>
          <p:nvPr/>
        </p:nvSpPr>
        <p:spPr>
          <a:xfrm flipH="1">
            <a:off x="955674" y="3884612"/>
            <a:ext cx="2030412" cy="1222375"/>
          </a:xfrm>
          <a:prstGeom prst="wedgeEllipseCallout">
            <a:avLst>
              <a:gd fmla="val 21279" name="adj1"/>
              <a:gd fmla="val 31810"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It’s so </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 sad to see a</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good enzyme,</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go </a:t>
            </a:r>
            <a:r>
              <a:rPr b="1" baseline="0" i="1" lang="en-US" sz="1800" u="none" cap="none" strike="noStrike">
                <a:solidFill>
                  <a:srgbClr val="0F116A"/>
                </a:solidFill>
                <a:latin typeface="Comic Sans MS"/>
                <a:ea typeface="Comic Sans MS"/>
                <a:cs typeface="Comic Sans MS"/>
                <a:sym typeface="Comic Sans MS"/>
              </a:rPr>
              <a:t>BAD!</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7" name="Shape 1657"/>
        <p:cNvGrpSpPr/>
        <p:nvPr/>
      </p:nvGrpSpPr>
      <p:grpSpPr>
        <a:xfrm>
          <a:off x="0" y="0"/>
          <a:ext cx="0" cy="0"/>
          <a:chOff x="0" y="0"/>
          <a:chExt cx="0" cy="0"/>
        </a:xfrm>
      </p:grpSpPr>
      <p:sp>
        <p:nvSpPr>
          <p:cNvPr id="1658" name="Shape 1658"/>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Impact of Photorespiration </a:t>
            </a:r>
          </a:p>
        </p:txBody>
      </p:sp>
      <p:sp>
        <p:nvSpPr>
          <p:cNvPr id="1659" name="Shape 1659"/>
          <p:cNvSpPr txBox="1"/>
          <p:nvPr>
            <p:ph idx="1" type="body"/>
          </p:nvPr>
        </p:nvSpPr>
        <p:spPr>
          <a:xfrm>
            <a:off x="838200" y="1371600"/>
            <a:ext cx="8001000" cy="5257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Oxidation of RuBP</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short circuit of Calvin cycle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chemeClr val="dk2"/>
                </a:solidFill>
                <a:latin typeface="Arial"/>
                <a:ea typeface="Arial"/>
                <a:cs typeface="Arial"/>
                <a:sym typeface="Arial"/>
              </a:rPr>
              <a:t>loss of carbons to CO</a:t>
            </a:r>
            <a:r>
              <a:rPr b="1" baseline="-25000" i="0" lang="en-US" sz="2800" u="none" cap="none" strike="noStrike">
                <a:solidFill>
                  <a:schemeClr val="dk2"/>
                </a:solidFill>
                <a:latin typeface="Arial"/>
                <a:ea typeface="Arial"/>
                <a:cs typeface="Arial"/>
                <a:sym typeface="Arial"/>
              </a:rPr>
              <a:t>2</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can lose 50% of carbons fixed by Calvin cycle</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reduces production of photosynthesis</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0F116A"/>
                </a:solidFill>
                <a:latin typeface="Arial"/>
                <a:ea typeface="Arial"/>
                <a:cs typeface="Arial"/>
                <a:sym typeface="Arial"/>
              </a:rPr>
              <a:t>no ATP</a:t>
            </a:r>
            <a:r>
              <a:rPr b="1" baseline="0" i="0" lang="en-US" sz="2400" u="none" cap="none" strike="noStrike">
                <a:solidFill>
                  <a:srgbClr val="0F116A"/>
                </a:solidFill>
                <a:latin typeface="Arial"/>
                <a:ea typeface="Arial"/>
                <a:cs typeface="Arial"/>
                <a:sym typeface="Arial"/>
              </a:rPr>
              <a:t> (energy) produced</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0F116A"/>
                </a:solidFill>
                <a:latin typeface="Arial"/>
                <a:ea typeface="Arial"/>
                <a:cs typeface="Arial"/>
                <a:sym typeface="Arial"/>
              </a:rPr>
              <a:t>no C</a:t>
            </a:r>
            <a:r>
              <a:rPr b="1" baseline="-25000" i="0" lang="en-US" sz="2400" u="none" cap="none" strike="noStrike">
                <a:solidFill>
                  <a:srgbClr val="0F116A"/>
                </a:solidFill>
                <a:latin typeface="Arial"/>
                <a:ea typeface="Arial"/>
                <a:cs typeface="Arial"/>
                <a:sym typeface="Arial"/>
              </a:rPr>
              <a:t>6</a:t>
            </a:r>
            <a:r>
              <a:rPr b="1" baseline="0" i="0" lang="en-US" sz="2400" u="sng" cap="none" strike="noStrike">
                <a:solidFill>
                  <a:srgbClr val="0F116A"/>
                </a:solidFill>
                <a:latin typeface="Arial"/>
                <a:ea typeface="Arial"/>
                <a:cs typeface="Arial"/>
                <a:sym typeface="Arial"/>
              </a:rPr>
              <a:t>H</a:t>
            </a:r>
            <a:r>
              <a:rPr b="1" baseline="-25000" i="0" lang="en-US" sz="2400" u="none" cap="none" strike="noStrike">
                <a:solidFill>
                  <a:srgbClr val="0F116A"/>
                </a:solidFill>
                <a:latin typeface="Arial"/>
                <a:ea typeface="Arial"/>
                <a:cs typeface="Arial"/>
                <a:sym typeface="Arial"/>
              </a:rPr>
              <a:t>12</a:t>
            </a:r>
            <a:r>
              <a:rPr b="1" baseline="0" i="0" lang="en-US" sz="2400" u="sng" cap="none" strike="noStrike">
                <a:solidFill>
                  <a:srgbClr val="0F116A"/>
                </a:solidFill>
                <a:latin typeface="Arial"/>
                <a:ea typeface="Arial"/>
                <a:cs typeface="Arial"/>
                <a:sym typeface="Arial"/>
              </a:rPr>
              <a:t>O</a:t>
            </a:r>
            <a:r>
              <a:rPr b="1" baseline="-25000" i="0" lang="en-US" sz="2400" u="none" cap="none" strike="noStrike">
                <a:solidFill>
                  <a:srgbClr val="0F116A"/>
                </a:solidFill>
                <a:latin typeface="Arial"/>
                <a:ea typeface="Arial"/>
                <a:cs typeface="Arial"/>
                <a:sym typeface="Arial"/>
              </a:rPr>
              <a:t>6</a:t>
            </a:r>
            <a:r>
              <a:rPr b="1" baseline="0" i="0" lang="en-US" sz="2400" u="none" cap="none" strike="noStrike">
                <a:solidFill>
                  <a:srgbClr val="0F116A"/>
                </a:solidFill>
                <a:latin typeface="Arial"/>
                <a:ea typeface="Arial"/>
                <a:cs typeface="Arial"/>
                <a:sym typeface="Arial"/>
              </a:rPr>
              <a:t> (food) produced</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if photorespiration could be reduced, plant would become 50% more efficient</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strong selection pressure to evolve </a:t>
            </a:r>
            <a:r>
              <a:rPr b="1" baseline="0" i="0" lang="en-US" sz="2400" u="sng" cap="none" strike="noStrike">
                <a:solidFill>
                  <a:schemeClr val="dk2"/>
                </a:solidFill>
                <a:latin typeface="Arial"/>
                <a:ea typeface="Arial"/>
                <a:cs typeface="Arial"/>
                <a:sym typeface="Arial"/>
              </a:rPr>
              <a:t>alternative carbon fixation</a:t>
            </a:r>
            <a:r>
              <a:rPr b="1" baseline="0" i="0" lang="en-US" sz="2400" u="none" cap="none" strike="noStrike">
                <a:solidFill>
                  <a:srgbClr val="0F116A"/>
                </a:solidFill>
                <a:latin typeface="Arial"/>
                <a:ea typeface="Arial"/>
                <a:cs typeface="Arial"/>
                <a:sym typeface="Arial"/>
              </a:rPr>
              <a:t> systems</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4" name="Shape 1664"/>
        <p:cNvGrpSpPr/>
        <p:nvPr/>
      </p:nvGrpSpPr>
      <p:grpSpPr>
        <a:xfrm>
          <a:off x="0" y="0"/>
          <a:ext cx="0" cy="0"/>
          <a:chOff x="0" y="0"/>
          <a:chExt cx="0" cy="0"/>
        </a:xfrm>
      </p:grpSpPr>
      <p:sp>
        <p:nvSpPr>
          <p:cNvPr id="1665" name="Shape 1665"/>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Reducing photorespiration </a:t>
            </a:r>
          </a:p>
        </p:txBody>
      </p:sp>
      <p:sp>
        <p:nvSpPr>
          <p:cNvPr id="1666" name="Shape 1666"/>
          <p:cNvSpPr txBox="1"/>
          <p:nvPr>
            <p:ph idx="1" type="body"/>
          </p:nvPr>
        </p:nvSpPr>
        <p:spPr>
          <a:xfrm>
            <a:off x="685800" y="1371600"/>
            <a:ext cx="8458200" cy="53324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2600" u="none" cap="none" strike="noStrike">
                <a:solidFill>
                  <a:srgbClr val="0F116A"/>
                </a:solidFill>
                <a:latin typeface="Arial"/>
                <a:ea typeface="Arial"/>
                <a:cs typeface="Arial"/>
                <a:sym typeface="Arial"/>
              </a:rPr>
              <a:t>Separate carbon fixation from Calvin cycle</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C4 plants</a:t>
            </a:r>
            <a:r>
              <a:rPr b="1" baseline="0" i="0" lang="en-US" sz="2400" u="none" cap="none" strike="noStrike">
                <a:solidFill>
                  <a:schemeClr val="dk1"/>
                </a:solidFill>
                <a:latin typeface="Arial"/>
                <a:ea typeface="Arial"/>
                <a:cs typeface="Arial"/>
                <a:sym typeface="Arial"/>
              </a:rPr>
              <a:t> </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sng" cap="none" strike="noStrike">
                <a:solidFill>
                  <a:srgbClr val="CC0000"/>
                </a:solidFill>
                <a:latin typeface="Arial"/>
                <a:ea typeface="Arial"/>
                <a:cs typeface="Arial"/>
                <a:sym typeface="Arial"/>
              </a:rPr>
              <a:t>PHYSICALLY separate carbon fixation from Calvin cycle</a:t>
            </a:r>
          </a:p>
          <a:p>
            <a:pPr indent="-234950" lvl="3" marL="1428750" marR="0" rtl="0" algn="l">
              <a:lnSpc>
                <a:spcPct val="100000"/>
              </a:lnSpc>
              <a:spcBef>
                <a:spcPts val="360"/>
              </a:spcBef>
              <a:spcAft>
                <a:spcPts val="0"/>
              </a:spcAft>
              <a:buClr>
                <a:schemeClr val="dk1"/>
              </a:buClr>
              <a:buSzPct val="109999"/>
              <a:buFont typeface="Noto Symbol"/>
              <a:buChar char="•"/>
            </a:pPr>
            <a:r>
              <a:rPr b="1" baseline="0" i="0" lang="en-US" sz="1800" u="none" cap="none" strike="noStrike">
                <a:solidFill>
                  <a:schemeClr val="dk1"/>
                </a:solidFill>
                <a:latin typeface="Arial"/>
                <a:ea typeface="Arial"/>
                <a:cs typeface="Arial"/>
                <a:sym typeface="Arial"/>
              </a:rPr>
              <a:t>different cells to fix carbon vs. where Calvin cycle occurs</a:t>
            </a:r>
          </a:p>
          <a:p>
            <a:pPr indent="-234950" lvl="3" marL="1428750" marR="0" rtl="0" algn="l">
              <a:lnSpc>
                <a:spcPct val="100000"/>
              </a:lnSpc>
              <a:spcBef>
                <a:spcPts val="360"/>
              </a:spcBef>
              <a:spcAft>
                <a:spcPts val="0"/>
              </a:spcAft>
              <a:buClr>
                <a:schemeClr val="dk1"/>
              </a:buClr>
              <a:buSzPct val="109999"/>
              <a:buFont typeface="Noto Symbol"/>
              <a:buChar char="•"/>
            </a:pPr>
            <a:r>
              <a:rPr b="1" baseline="0" i="0" lang="en-US" sz="1800" u="none" cap="none" strike="noStrike">
                <a:solidFill>
                  <a:schemeClr val="dk1"/>
                </a:solidFill>
                <a:latin typeface="Arial"/>
                <a:ea typeface="Arial"/>
                <a:cs typeface="Arial"/>
                <a:sym typeface="Arial"/>
              </a:rPr>
              <a:t>store carbon in 4C compounds</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different enzyme to capture CO</a:t>
            </a:r>
            <a:r>
              <a:rPr b="1" baseline="-25000" i="0" lang="en-US" sz="2000" u="none" cap="none" strike="noStrike">
                <a:solidFill>
                  <a:srgbClr val="0F116A"/>
                </a:solidFill>
                <a:latin typeface="Arial"/>
                <a:ea typeface="Arial"/>
                <a:cs typeface="Arial"/>
                <a:sym typeface="Arial"/>
              </a:rPr>
              <a:t>2</a:t>
            </a:r>
            <a:r>
              <a:rPr b="1" baseline="0" i="0" lang="en-US" sz="2000" u="none" cap="none" strike="noStrike">
                <a:solidFill>
                  <a:srgbClr val="0F116A"/>
                </a:solidFill>
                <a:latin typeface="Arial"/>
                <a:ea typeface="Arial"/>
                <a:cs typeface="Arial"/>
                <a:sym typeface="Arial"/>
              </a:rPr>
              <a:t> (fix carbon)</a:t>
            </a:r>
          </a:p>
          <a:p>
            <a:pPr indent="-234950" lvl="3" marL="1428750" marR="0" rtl="0" algn="l">
              <a:lnSpc>
                <a:spcPct val="100000"/>
              </a:lnSpc>
              <a:spcBef>
                <a:spcPts val="360"/>
              </a:spcBef>
              <a:spcAft>
                <a:spcPts val="0"/>
              </a:spcAft>
              <a:buClr>
                <a:schemeClr val="dk1"/>
              </a:buClr>
              <a:buSzPct val="109999"/>
              <a:buFont typeface="Noto Symbol"/>
              <a:buChar char="•"/>
            </a:pPr>
            <a:r>
              <a:rPr b="1" baseline="0" i="0" lang="en-US" sz="1800" u="sng" cap="none" strike="noStrike">
                <a:solidFill>
                  <a:srgbClr val="CC0000"/>
                </a:solidFill>
                <a:latin typeface="Arial"/>
                <a:ea typeface="Arial"/>
                <a:cs typeface="Arial"/>
                <a:sym typeface="Arial"/>
              </a:rPr>
              <a:t>PEP carboxylase</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different leaf structure</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CAM plants</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sng" cap="none" strike="noStrike">
                <a:solidFill>
                  <a:srgbClr val="CC0000"/>
                </a:solidFill>
                <a:latin typeface="Arial"/>
                <a:ea typeface="Arial"/>
                <a:cs typeface="Arial"/>
                <a:sym typeface="Arial"/>
              </a:rPr>
              <a:t>separate carbon fixation from Calvin cycle by TIME OF DAY</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fix carbon during night</a:t>
            </a:r>
          </a:p>
          <a:p>
            <a:pPr indent="-234950" lvl="3" marL="1428750" marR="0" rtl="0" algn="l">
              <a:lnSpc>
                <a:spcPct val="100000"/>
              </a:lnSpc>
              <a:spcBef>
                <a:spcPts val="360"/>
              </a:spcBef>
              <a:spcAft>
                <a:spcPts val="0"/>
              </a:spcAft>
              <a:buClr>
                <a:schemeClr val="dk1"/>
              </a:buClr>
              <a:buSzPct val="109999"/>
              <a:buFont typeface="Noto Symbol"/>
              <a:buChar char="•"/>
            </a:pPr>
            <a:r>
              <a:rPr b="1" baseline="0" i="0" lang="en-US" sz="1800" u="none" cap="none" strike="noStrike">
                <a:solidFill>
                  <a:schemeClr val="dk1"/>
                </a:solidFill>
                <a:latin typeface="Arial"/>
                <a:ea typeface="Arial"/>
                <a:cs typeface="Arial"/>
                <a:sym typeface="Arial"/>
              </a:rPr>
              <a:t>store carbon in 4C compounds</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perform Calvin cycle during day</a:t>
            </a:r>
          </a:p>
        </p:txBody>
      </p:sp>
      <p:pic>
        <p:nvPicPr>
          <p:cNvPr id="1667" name="Shape 1667"/>
          <p:cNvPicPr preferRelativeResize="0"/>
          <p:nvPr/>
        </p:nvPicPr>
        <p:blipFill rotWithShape="1">
          <a:blip r:embed="rId3">
            <a:alphaModFix/>
          </a:blip>
          <a:srcRect b="0" l="0" r="25714" t="0"/>
          <a:stretch/>
        </p:blipFill>
        <p:spPr>
          <a:xfrm>
            <a:off x="103186" y="2316161"/>
            <a:ext cx="1047749" cy="1730374"/>
          </a:xfrm>
          <a:prstGeom prst="rect">
            <a:avLst/>
          </a:prstGeom>
          <a:noFill/>
          <a:ln cap="flat" cmpd="sng" w="9525">
            <a:solidFill>
              <a:srgbClr val="005100"/>
            </a:solidFill>
            <a:prstDash val="solid"/>
            <a:miter/>
            <a:headEnd len="med" w="med" type="none"/>
            <a:tailEnd len="med" w="med" type="none"/>
          </a:ln>
        </p:spPr>
      </p:pic>
      <p:pic>
        <p:nvPicPr>
          <p:cNvPr id="1668" name="Shape 1668"/>
          <p:cNvPicPr preferRelativeResize="0"/>
          <p:nvPr/>
        </p:nvPicPr>
        <p:blipFill rotWithShape="1">
          <a:blip r:embed="rId4">
            <a:alphaModFix/>
          </a:blip>
          <a:srcRect b="0" l="24827" r="24826" t="12321"/>
          <a:stretch/>
        </p:blipFill>
        <p:spPr>
          <a:xfrm>
            <a:off x="111125" y="4552950"/>
            <a:ext cx="1050924" cy="2157411"/>
          </a:xfrm>
          <a:prstGeom prst="rect">
            <a:avLst/>
          </a:prstGeom>
          <a:noFill/>
          <a:ln cap="flat" cmpd="sng" w="9525">
            <a:solidFill>
              <a:srgbClr val="005100"/>
            </a:solidFill>
            <a:prstDash val="solid"/>
            <a:miter/>
            <a:headEnd len="med" w="med" type="none"/>
            <a:tailEnd len="med" w="med" type="none"/>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3" name="Shape 1673"/>
        <p:cNvGrpSpPr/>
        <p:nvPr/>
      </p:nvGrpSpPr>
      <p:grpSpPr>
        <a:xfrm>
          <a:off x="0" y="0"/>
          <a:ext cx="0" cy="0"/>
          <a:chOff x="0" y="0"/>
          <a:chExt cx="0" cy="0"/>
        </a:xfrm>
      </p:grpSpPr>
      <p:sp>
        <p:nvSpPr>
          <p:cNvPr id="1674" name="Shape 1674"/>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C4 plants </a:t>
            </a:r>
          </a:p>
        </p:txBody>
      </p:sp>
      <p:sp>
        <p:nvSpPr>
          <p:cNvPr id="1675" name="Shape 1675"/>
          <p:cNvSpPr txBox="1"/>
          <p:nvPr>
            <p:ph idx="1" type="body"/>
          </p:nvPr>
        </p:nvSpPr>
        <p:spPr>
          <a:xfrm>
            <a:off x="547687" y="1371600"/>
            <a:ext cx="8062911" cy="5486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A better way to capture CO</a:t>
            </a:r>
            <a:r>
              <a:rPr b="1" baseline="-25000" i="0" lang="en-US" sz="3000" u="none" cap="none" strike="noStrike">
                <a:solidFill>
                  <a:srgbClr val="0F116A"/>
                </a:solidFill>
                <a:latin typeface="Arial"/>
                <a:ea typeface="Arial"/>
                <a:cs typeface="Arial"/>
                <a:sym typeface="Arial"/>
              </a:rPr>
              <a:t>2</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1st step before Calvin cycle,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fix carbon with enzyme</a:t>
            </a:r>
            <a:br>
              <a:rPr b="1" baseline="0" i="0" lang="en-US" sz="2800" u="none" cap="none" strike="noStrike">
                <a:solidFill>
                  <a:schemeClr val="dk1"/>
                </a:solidFill>
                <a:latin typeface="Arial"/>
                <a:ea typeface="Arial"/>
                <a:cs typeface="Arial"/>
                <a:sym typeface="Arial"/>
              </a:rPr>
            </a:br>
            <a:r>
              <a:rPr b="1" baseline="0" i="0" lang="en-US" sz="2800" u="sng" cap="none" strike="noStrike">
                <a:solidFill>
                  <a:srgbClr val="CC0000"/>
                </a:solidFill>
                <a:latin typeface="Arial"/>
                <a:ea typeface="Arial"/>
                <a:cs typeface="Arial"/>
                <a:sym typeface="Arial"/>
              </a:rPr>
              <a:t>PEP carboxylase</a:t>
            </a:r>
            <a:r>
              <a:rPr b="1" baseline="0" i="0" lang="en-US" sz="2800" u="none" cap="none" strike="noStrike">
                <a:solidFill>
                  <a:schemeClr val="dk2"/>
                </a:solidFill>
                <a:latin typeface="Arial"/>
                <a:ea typeface="Arial"/>
                <a:cs typeface="Arial"/>
                <a:sym typeface="Arial"/>
              </a:rPr>
              <a:t> </a:t>
            </a:r>
            <a:r>
              <a:rPr b="1" baseline="0" i="0" lang="en-US" sz="2800" u="none" cap="none" strike="noStrike">
                <a:solidFill>
                  <a:schemeClr val="dk1"/>
                </a:solidFill>
                <a:latin typeface="Arial"/>
                <a:ea typeface="Arial"/>
                <a:cs typeface="Arial"/>
                <a:sym typeface="Arial"/>
              </a:rPr>
              <a:t> </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store as 4C compound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adaptation to hot, </a:t>
            </a:r>
            <a:br>
              <a:rPr b="1" baseline="0" i="0" lang="en-US" sz="2800" u="sng" cap="none" strike="noStrike">
                <a:solidFill>
                  <a:srgbClr val="CC0000"/>
                </a:solidFill>
                <a:latin typeface="Arial"/>
                <a:ea typeface="Arial"/>
                <a:cs typeface="Arial"/>
                <a:sym typeface="Arial"/>
              </a:rPr>
            </a:br>
            <a:r>
              <a:rPr b="1" baseline="0" i="0" lang="en-US" sz="2800" u="sng" cap="none" strike="noStrike">
                <a:solidFill>
                  <a:srgbClr val="CC0000"/>
                </a:solidFill>
                <a:latin typeface="Arial"/>
                <a:ea typeface="Arial"/>
                <a:cs typeface="Arial"/>
                <a:sym typeface="Arial"/>
              </a:rPr>
              <a:t>dry climates</a:t>
            </a:r>
            <a:r>
              <a:rPr b="1" baseline="0" i="0" lang="en-US" sz="2800" u="none" cap="none" strike="noStrike">
                <a:solidFill>
                  <a:schemeClr val="dk1"/>
                </a:solidFill>
                <a:latin typeface="Arial"/>
                <a:ea typeface="Arial"/>
                <a:cs typeface="Arial"/>
                <a:sym typeface="Arial"/>
              </a:rPr>
              <a:t> </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have to close stomates a lot</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different leaf anatomy</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sugar cane, corn,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other grasses…</a:t>
            </a:r>
          </a:p>
        </p:txBody>
      </p:sp>
      <p:pic>
        <p:nvPicPr>
          <p:cNvPr id="1676" name="Shape 1676"/>
          <p:cNvPicPr preferRelativeResize="0"/>
          <p:nvPr/>
        </p:nvPicPr>
        <p:blipFill rotWithShape="1">
          <a:blip r:embed="rId3">
            <a:alphaModFix/>
          </a:blip>
          <a:srcRect b="0" l="0" r="0" t="0"/>
          <a:stretch/>
        </p:blipFill>
        <p:spPr>
          <a:xfrm>
            <a:off x="6469062" y="393700"/>
            <a:ext cx="2555875" cy="3406774"/>
          </a:xfrm>
          <a:prstGeom prst="rect">
            <a:avLst/>
          </a:prstGeom>
          <a:noFill/>
          <a:ln>
            <a:noFill/>
          </a:ln>
        </p:spPr>
      </p:pic>
      <p:pic>
        <p:nvPicPr>
          <p:cNvPr id="1677" name="Shape 1677"/>
          <p:cNvPicPr preferRelativeResize="0"/>
          <p:nvPr/>
        </p:nvPicPr>
        <p:blipFill rotWithShape="1">
          <a:blip r:embed="rId4">
            <a:alphaModFix/>
          </a:blip>
          <a:srcRect b="0" l="47999" r="0" t="0"/>
          <a:stretch/>
        </p:blipFill>
        <p:spPr>
          <a:xfrm>
            <a:off x="6089650" y="3565525"/>
            <a:ext cx="2466974" cy="3155950"/>
          </a:xfrm>
          <a:prstGeom prst="rect">
            <a:avLst/>
          </a:prstGeom>
          <a:noFill/>
          <a:ln cap="flat" cmpd="sng" w="9525">
            <a:solidFill>
              <a:srgbClr val="005100"/>
            </a:solidFill>
            <a:prstDash val="solid"/>
            <a:miter/>
            <a:headEnd len="med" w="med" type="none"/>
            <a:tailEnd len="med" w="med" type="none"/>
          </a:ln>
        </p:spPr>
      </p:pic>
      <p:sp>
        <p:nvSpPr>
          <p:cNvPr id="1678" name="Shape 1678"/>
          <p:cNvSpPr txBox="1"/>
          <p:nvPr/>
        </p:nvSpPr>
        <p:spPr>
          <a:xfrm>
            <a:off x="5146675" y="6461125"/>
            <a:ext cx="1525587" cy="396874"/>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baseline="0" i="0" lang="en-US" sz="2000" u="none" cap="none" strike="noStrike">
                <a:solidFill>
                  <a:srgbClr val="008000"/>
                </a:solidFill>
                <a:latin typeface="Arial"/>
                <a:ea typeface="Arial"/>
                <a:cs typeface="Arial"/>
                <a:sym typeface="Arial"/>
              </a:rPr>
              <a:t>sugar cane</a:t>
            </a:r>
          </a:p>
        </p:txBody>
      </p:sp>
      <p:sp>
        <p:nvSpPr>
          <p:cNvPr id="1679" name="Shape 1679"/>
          <p:cNvSpPr txBox="1"/>
          <p:nvPr/>
        </p:nvSpPr>
        <p:spPr>
          <a:xfrm>
            <a:off x="5722937" y="3105150"/>
            <a:ext cx="735011" cy="396874"/>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baseline="0" i="0" lang="en-US" sz="2000" u="none" cap="none" strike="noStrike">
                <a:solidFill>
                  <a:srgbClr val="008000"/>
                </a:solidFill>
                <a:latin typeface="Arial"/>
                <a:ea typeface="Arial"/>
                <a:cs typeface="Arial"/>
                <a:sym typeface="Arial"/>
              </a:rPr>
              <a:t>corn</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4" name="Shape 1684"/>
        <p:cNvGrpSpPr/>
        <p:nvPr/>
      </p:nvGrpSpPr>
      <p:grpSpPr>
        <a:xfrm>
          <a:off x="0" y="0"/>
          <a:ext cx="0" cy="0"/>
          <a:chOff x="0" y="0"/>
          <a:chExt cx="0" cy="0"/>
        </a:xfrm>
      </p:grpSpPr>
      <p:pic>
        <p:nvPicPr>
          <p:cNvPr id="1685" name="Shape 1685"/>
          <p:cNvPicPr preferRelativeResize="0"/>
          <p:nvPr/>
        </p:nvPicPr>
        <p:blipFill rotWithShape="1">
          <a:blip r:embed="rId3">
            <a:alphaModFix/>
          </a:blip>
          <a:srcRect b="5005" l="0" r="1800" t="0"/>
          <a:stretch/>
        </p:blipFill>
        <p:spPr>
          <a:xfrm>
            <a:off x="503237" y="1298575"/>
            <a:ext cx="8586786" cy="5078411"/>
          </a:xfrm>
          <a:prstGeom prst="rect">
            <a:avLst/>
          </a:prstGeom>
          <a:noFill/>
          <a:ln>
            <a:noFill/>
          </a:ln>
        </p:spPr>
      </p:pic>
      <p:sp>
        <p:nvSpPr>
          <p:cNvPr id="1686" name="Shape 1686"/>
          <p:cNvSpPr txBox="1"/>
          <p:nvPr/>
        </p:nvSpPr>
        <p:spPr>
          <a:xfrm>
            <a:off x="63500" y="1254125"/>
            <a:ext cx="3224211" cy="2525711"/>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87" name="Shape 1687"/>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C4 leaf anatomy</a:t>
            </a:r>
          </a:p>
        </p:txBody>
      </p:sp>
      <p:sp>
        <p:nvSpPr>
          <p:cNvPr id="1688" name="Shape 1688"/>
          <p:cNvSpPr/>
          <p:nvPr/>
        </p:nvSpPr>
        <p:spPr>
          <a:xfrm>
            <a:off x="101600" y="133350"/>
            <a:ext cx="4121150" cy="398461"/>
          </a:xfrm>
          <a:prstGeom prst="roundRect">
            <a:avLst>
              <a:gd fmla="val 16667" name="adj"/>
            </a:avLst>
          </a:prstGeom>
          <a:solidFill>
            <a:srgbClr val="FFCC18"/>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5100"/>
              </a:buClr>
              <a:buSzPct val="25000"/>
              <a:buFont typeface="Arial"/>
              <a:buNone/>
            </a:pPr>
            <a:r>
              <a:rPr b="1" baseline="0" i="0" lang="en-US" sz="1800" u="none" cap="none" strike="noStrike">
                <a:solidFill>
                  <a:srgbClr val="005100"/>
                </a:solidFill>
                <a:latin typeface="Arial"/>
                <a:ea typeface="Arial"/>
                <a:cs typeface="Arial"/>
                <a:sym typeface="Arial"/>
              </a:rPr>
              <a:t>PEP (3C) + CO</a:t>
            </a:r>
            <a:r>
              <a:rPr b="1" baseline="-25000" i="0" lang="en-US" sz="1800" u="none" cap="none" strike="noStrike">
                <a:solidFill>
                  <a:srgbClr val="005100"/>
                </a:solidFill>
                <a:latin typeface="Arial"/>
                <a:ea typeface="Arial"/>
                <a:cs typeface="Arial"/>
                <a:sym typeface="Arial"/>
              </a:rPr>
              <a:t>2</a:t>
            </a:r>
            <a:r>
              <a:rPr b="1" baseline="0" i="0" lang="en-US" sz="1800" u="none" cap="none" strike="noStrike">
                <a:solidFill>
                  <a:srgbClr val="005100"/>
                </a:solidFill>
                <a:latin typeface="Arial"/>
                <a:ea typeface="Arial"/>
                <a:cs typeface="Arial"/>
                <a:sym typeface="Arial"/>
              </a:rPr>
              <a:t> → oxaloacetate (4C)</a:t>
            </a:r>
          </a:p>
        </p:txBody>
      </p:sp>
      <p:sp>
        <p:nvSpPr>
          <p:cNvPr id="1689" name="Shape 1689"/>
          <p:cNvSpPr/>
          <p:nvPr/>
        </p:nvSpPr>
        <p:spPr>
          <a:xfrm>
            <a:off x="6731000" y="3613150"/>
            <a:ext cx="633412" cy="417511"/>
          </a:xfrm>
          <a:prstGeom prst="ellipse">
            <a:avLst/>
          </a:prstGeom>
          <a:solidFill>
            <a:srgbClr val="FFEA18"/>
          </a:solidFill>
          <a:ln cap="flat" cmpd="sng" w="28575">
            <a:solidFill>
              <a:schemeClr val="hlink"/>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CO</a:t>
            </a:r>
            <a:r>
              <a:rPr b="1" baseline="-25000" i="0" lang="en-US" sz="1800" u="none" cap="none" strike="noStrike">
                <a:solidFill>
                  <a:srgbClr val="000000"/>
                </a:solidFill>
                <a:latin typeface="Arial"/>
                <a:ea typeface="Arial"/>
                <a:cs typeface="Arial"/>
                <a:sym typeface="Arial"/>
              </a:rPr>
              <a:t>2</a:t>
            </a:r>
          </a:p>
        </p:txBody>
      </p:sp>
      <p:grpSp>
        <p:nvGrpSpPr>
          <p:cNvPr id="1690" name="Shape 1690"/>
          <p:cNvGrpSpPr/>
          <p:nvPr/>
        </p:nvGrpSpPr>
        <p:grpSpPr>
          <a:xfrm>
            <a:off x="7867650" y="1306511"/>
            <a:ext cx="1227136" cy="762000"/>
            <a:chOff x="7756525" y="1306511"/>
            <a:chExt cx="1227136" cy="762000"/>
          </a:xfrm>
        </p:grpSpPr>
        <p:sp>
          <p:nvSpPr>
            <p:cNvPr id="1691" name="Shape 1691"/>
            <p:cNvSpPr/>
            <p:nvPr/>
          </p:nvSpPr>
          <p:spPr>
            <a:xfrm rot="10800000">
              <a:off x="7756525" y="1306511"/>
              <a:ext cx="838199" cy="762000"/>
            </a:xfrm>
            <a:custGeom>
              <a:pathLst>
                <a:path extrusionOk="0" h="120000" w="120000">
                  <a:moveTo>
                    <a:pt x="59000" y="18750"/>
                  </a:moveTo>
                  <a:cubicBezTo>
                    <a:pt x="36605" y="19288"/>
                    <a:pt x="18738" y="37600"/>
                    <a:pt x="18738" y="59994"/>
                  </a:cubicBezTo>
                  <a:cubicBezTo>
                    <a:pt x="18733" y="60366"/>
                    <a:pt x="18738" y="60733"/>
                    <a:pt x="18750" y="61100"/>
                  </a:cubicBezTo>
                  <a:lnTo>
                    <a:pt x="16" y="61600"/>
                  </a:lnTo>
                  <a:cubicBezTo>
                    <a:pt x="5" y="61066"/>
                    <a:pt x="0" y="60533"/>
                    <a:pt x="0" y="60000"/>
                  </a:cubicBezTo>
                  <a:cubicBezTo>
                    <a:pt x="-5" y="27427"/>
                    <a:pt x="25983" y="805"/>
                    <a:pt x="58544" y="16"/>
                  </a:cubicBezTo>
                  <a:lnTo>
                    <a:pt x="58177" y="-14983"/>
                  </a:lnTo>
                  <a:lnTo>
                    <a:pt x="83138" y="8788"/>
                  </a:lnTo>
                  <a:lnTo>
                    <a:pt x="59361" y="33744"/>
                  </a:lnTo>
                  <a:lnTo>
                    <a:pt x="59000" y="18750"/>
                  </a:lnTo>
                  <a:close/>
                </a:path>
              </a:pathLst>
            </a:custGeom>
            <a:solidFill>
              <a:srgbClr val="008000"/>
            </a:solidFill>
            <a:ln cap="flat" cmpd="sng" w="9525">
              <a:solidFill>
                <a:srgbClr val="FFEA18"/>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92" name="Shape 1692"/>
            <p:cNvSpPr/>
            <p:nvPr/>
          </p:nvSpPr>
          <p:spPr>
            <a:xfrm>
              <a:off x="8350250" y="1458912"/>
              <a:ext cx="633412" cy="417511"/>
            </a:xfrm>
            <a:prstGeom prst="ellipse">
              <a:avLst/>
            </a:prstGeom>
            <a:solidFill>
              <a:srgbClr val="FFEA18"/>
            </a:solidFill>
            <a:ln cap="flat" cmpd="sng" w="28575">
              <a:solidFill>
                <a:srgbClr val="008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CO</a:t>
              </a:r>
              <a:r>
                <a:rPr b="1" baseline="-25000" i="0" lang="en-US" sz="1800" u="none" cap="none" strike="noStrike">
                  <a:solidFill>
                    <a:srgbClr val="000000"/>
                  </a:solidFill>
                  <a:latin typeface="Arial"/>
                  <a:ea typeface="Arial"/>
                  <a:cs typeface="Arial"/>
                  <a:sym typeface="Arial"/>
                </a:rPr>
                <a:t>2</a:t>
              </a:r>
            </a:p>
          </p:txBody>
        </p:sp>
      </p:grpSp>
      <p:grpSp>
        <p:nvGrpSpPr>
          <p:cNvPr id="1693" name="Shape 1693"/>
          <p:cNvGrpSpPr/>
          <p:nvPr/>
        </p:nvGrpSpPr>
        <p:grpSpPr>
          <a:xfrm>
            <a:off x="7923211" y="319087"/>
            <a:ext cx="1165224" cy="960438"/>
            <a:chOff x="7923211" y="319087"/>
            <a:chExt cx="1165224" cy="960438"/>
          </a:xfrm>
        </p:grpSpPr>
        <p:sp>
          <p:nvSpPr>
            <p:cNvPr id="1694" name="Shape 1694"/>
            <p:cNvSpPr/>
            <p:nvPr/>
          </p:nvSpPr>
          <p:spPr>
            <a:xfrm>
              <a:off x="8535986" y="319087"/>
              <a:ext cx="552449" cy="417511"/>
            </a:xfrm>
            <a:prstGeom prst="ellipse">
              <a:avLst/>
            </a:prstGeom>
            <a:solidFill>
              <a:schemeClr val="lt2"/>
            </a:solidFill>
            <a:ln cap="flat" cmpd="sng" w="28575">
              <a:solidFill>
                <a:schemeClr val="hlink"/>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 O</a:t>
              </a:r>
              <a:r>
                <a:rPr b="1" baseline="-25000" i="0" lang="en-US" sz="1800" u="none" cap="none" strike="noStrike">
                  <a:solidFill>
                    <a:srgbClr val="000000"/>
                  </a:solidFill>
                  <a:latin typeface="Arial"/>
                  <a:ea typeface="Arial"/>
                  <a:cs typeface="Arial"/>
                  <a:sym typeface="Arial"/>
                </a:rPr>
                <a:t>2 </a:t>
              </a:r>
            </a:p>
          </p:txBody>
        </p:sp>
        <p:sp>
          <p:nvSpPr>
            <p:cNvPr id="1695" name="Shape 1695"/>
            <p:cNvSpPr/>
            <p:nvPr/>
          </p:nvSpPr>
          <p:spPr>
            <a:xfrm>
              <a:off x="7923211" y="517525"/>
              <a:ext cx="838199" cy="762000"/>
            </a:xfrm>
            <a:custGeom>
              <a:pathLst>
                <a:path extrusionOk="0" h="120000" w="120000">
                  <a:moveTo>
                    <a:pt x="59000" y="18750"/>
                  </a:moveTo>
                  <a:cubicBezTo>
                    <a:pt x="36605" y="19288"/>
                    <a:pt x="18738" y="37600"/>
                    <a:pt x="18738" y="59994"/>
                  </a:cubicBezTo>
                  <a:cubicBezTo>
                    <a:pt x="18733" y="60366"/>
                    <a:pt x="18738" y="60733"/>
                    <a:pt x="18750" y="61100"/>
                  </a:cubicBezTo>
                  <a:lnTo>
                    <a:pt x="16" y="61600"/>
                  </a:lnTo>
                  <a:cubicBezTo>
                    <a:pt x="5" y="61066"/>
                    <a:pt x="0" y="60533"/>
                    <a:pt x="0" y="60000"/>
                  </a:cubicBezTo>
                  <a:cubicBezTo>
                    <a:pt x="-5" y="27427"/>
                    <a:pt x="25983" y="805"/>
                    <a:pt x="58544" y="16"/>
                  </a:cubicBezTo>
                  <a:lnTo>
                    <a:pt x="58177" y="-14983"/>
                  </a:lnTo>
                  <a:lnTo>
                    <a:pt x="83138" y="8788"/>
                  </a:lnTo>
                  <a:lnTo>
                    <a:pt x="59361" y="33744"/>
                  </a:lnTo>
                  <a:lnTo>
                    <a:pt x="59000" y="18750"/>
                  </a:lnTo>
                  <a:close/>
                </a:path>
              </a:pathLst>
            </a:cu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696" name="Shape 1696"/>
          <p:cNvSpPr/>
          <p:nvPr/>
        </p:nvSpPr>
        <p:spPr>
          <a:xfrm>
            <a:off x="6459537" y="882650"/>
            <a:ext cx="1781175" cy="398461"/>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light reactions</a:t>
            </a:r>
          </a:p>
        </p:txBody>
      </p:sp>
      <p:grpSp>
        <p:nvGrpSpPr>
          <p:cNvPr id="1697" name="Shape 1697"/>
          <p:cNvGrpSpPr/>
          <p:nvPr/>
        </p:nvGrpSpPr>
        <p:grpSpPr>
          <a:xfrm>
            <a:off x="122236" y="1331912"/>
            <a:ext cx="2824161" cy="2187574"/>
            <a:chOff x="0" y="1252537"/>
            <a:chExt cx="2824161" cy="2187574"/>
          </a:xfrm>
        </p:grpSpPr>
        <p:pic>
          <p:nvPicPr>
            <p:cNvPr id="1698" name="Shape 1698"/>
            <p:cNvPicPr preferRelativeResize="0"/>
            <p:nvPr/>
          </p:nvPicPr>
          <p:blipFill rotWithShape="1">
            <a:blip r:embed="rId4">
              <a:alphaModFix/>
            </a:blip>
            <a:srcRect b="25714" l="0" r="14398" t="0"/>
            <a:stretch/>
          </p:blipFill>
          <p:spPr>
            <a:xfrm>
              <a:off x="0" y="1252537"/>
              <a:ext cx="2779711" cy="1930399"/>
            </a:xfrm>
            <a:prstGeom prst="rect">
              <a:avLst/>
            </a:prstGeom>
            <a:noFill/>
            <a:ln>
              <a:noFill/>
            </a:ln>
          </p:spPr>
        </p:pic>
        <p:sp>
          <p:nvSpPr>
            <p:cNvPr id="1699" name="Shape 1699"/>
            <p:cNvSpPr/>
            <p:nvPr/>
          </p:nvSpPr>
          <p:spPr>
            <a:xfrm>
              <a:off x="96836" y="2722561"/>
              <a:ext cx="827086" cy="679449"/>
            </a:xfrm>
            <a:custGeom>
              <a:pathLst>
                <a:path extrusionOk="0" h="120000" w="120000">
                  <a:moveTo>
                    <a:pt x="460" y="7289"/>
                  </a:moveTo>
                  <a:lnTo>
                    <a:pt x="25105" y="280"/>
                  </a:lnTo>
                  <a:cubicBezTo>
                    <a:pt x="42380" y="1682"/>
                    <a:pt x="35930" y="1682"/>
                    <a:pt x="43992" y="1682"/>
                  </a:cubicBezTo>
                  <a:lnTo>
                    <a:pt x="58502" y="1682"/>
                  </a:lnTo>
                  <a:cubicBezTo>
                    <a:pt x="72552" y="3084"/>
                    <a:pt x="67255" y="3084"/>
                    <a:pt x="74165" y="3084"/>
                  </a:cubicBezTo>
                  <a:cubicBezTo>
                    <a:pt x="96737" y="0"/>
                    <a:pt x="88905" y="280"/>
                    <a:pt x="97658" y="280"/>
                  </a:cubicBezTo>
                  <a:lnTo>
                    <a:pt x="116545" y="4485"/>
                  </a:lnTo>
                  <a:lnTo>
                    <a:pt x="120000" y="11214"/>
                  </a:lnTo>
                  <a:lnTo>
                    <a:pt x="117696" y="27476"/>
                  </a:lnTo>
                  <a:cubicBezTo>
                    <a:pt x="114241" y="48224"/>
                    <a:pt x="114472" y="40934"/>
                    <a:pt x="114472" y="49345"/>
                  </a:cubicBezTo>
                  <a:cubicBezTo>
                    <a:pt x="89136" y="88037"/>
                    <a:pt x="102955" y="87476"/>
                    <a:pt x="87523" y="87476"/>
                  </a:cubicBezTo>
                  <a:cubicBezTo>
                    <a:pt x="2994" y="85794"/>
                    <a:pt x="3915" y="120000"/>
                    <a:pt x="3915" y="83271"/>
                  </a:cubicBezTo>
                  <a:cubicBezTo>
                    <a:pt x="0" y="58878"/>
                    <a:pt x="460" y="68971"/>
                    <a:pt x="460" y="53271"/>
                  </a:cubicBezTo>
                  <a:lnTo>
                    <a:pt x="460" y="7289"/>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700" name="Shape 1700"/>
            <p:cNvSpPr/>
            <p:nvPr/>
          </p:nvSpPr>
          <p:spPr>
            <a:xfrm>
              <a:off x="989012" y="2693986"/>
              <a:ext cx="1112836" cy="746125"/>
            </a:xfrm>
            <a:custGeom>
              <a:pathLst>
                <a:path extrusionOk="0" h="120000" w="120000">
                  <a:moveTo>
                    <a:pt x="11126" y="7404"/>
                  </a:moveTo>
                  <a:lnTo>
                    <a:pt x="6162" y="2553"/>
                  </a:lnTo>
                  <a:lnTo>
                    <a:pt x="5477" y="16085"/>
                  </a:lnTo>
                  <a:cubicBezTo>
                    <a:pt x="9586" y="58468"/>
                    <a:pt x="0" y="58212"/>
                    <a:pt x="10442" y="58212"/>
                  </a:cubicBezTo>
                  <a:lnTo>
                    <a:pt x="27731" y="96510"/>
                  </a:lnTo>
                  <a:cubicBezTo>
                    <a:pt x="66419" y="102638"/>
                    <a:pt x="53067" y="102638"/>
                    <a:pt x="67617" y="102638"/>
                  </a:cubicBezTo>
                  <a:cubicBezTo>
                    <a:pt x="115720" y="96255"/>
                    <a:pt x="115035" y="120000"/>
                    <a:pt x="115035" y="92936"/>
                  </a:cubicBezTo>
                  <a:lnTo>
                    <a:pt x="110756" y="75574"/>
                  </a:lnTo>
                  <a:cubicBezTo>
                    <a:pt x="103223" y="51574"/>
                    <a:pt x="103395" y="60510"/>
                    <a:pt x="103395" y="50808"/>
                  </a:cubicBezTo>
                  <a:lnTo>
                    <a:pt x="110756" y="49531"/>
                  </a:lnTo>
                  <a:cubicBezTo>
                    <a:pt x="114179" y="40340"/>
                    <a:pt x="111783" y="40851"/>
                    <a:pt x="115035" y="40851"/>
                  </a:cubicBezTo>
                  <a:lnTo>
                    <a:pt x="116576" y="22212"/>
                  </a:lnTo>
                  <a:lnTo>
                    <a:pt x="120000" y="0"/>
                  </a:lnTo>
                  <a:lnTo>
                    <a:pt x="111611" y="7404"/>
                  </a:lnTo>
                  <a:cubicBezTo>
                    <a:pt x="96376" y="13531"/>
                    <a:pt x="101854" y="13531"/>
                    <a:pt x="95863" y="13531"/>
                  </a:cubicBezTo>
                  <a:cubicBezTo>
                    <a:pt x="48273" y="17361"/>
                    <a:pt x="64365" y="17361"/>
                    <a:pt x="47760" y="17361"/>
                  </a:cubicBezTo>
                  <a:lnTo>
                    <a:pt x="11126" y="7404"/>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701" name="Shape 1701"/>
            <p:cNvSpPr/>
            <p:nvPr/>
          </p:nvSpPr>
          <p:spPr>
            <a:xfrm>
              <a:off x="2097086" y="2738436"/>
              <a:ext cx="727074" cy="547687"/>
            </a:xfrm>
            <a:custGeom>
              <a:pathLst>
                <a:path extrusionOk="0" h="120000" w="120000">
                  <a:moveTo>
                    <a:pt x="119999" y="8695"/>
                  </a:moveTo>
                  <a:lnTo>
                    <a:pt x="94585" y="10434"/>
                  </a:lnTo>
                  <a:lnTo>
                    <a:pt x="71790" y="13913"/>
                  </a:lnTo>
                  <a:cubicBezTo>
                    <a:pt x="48733" y="4869"/>
                    <a:pt x="57379" y="5565"/>
                    <a:pt x="46375" y="5565"/>
                  </a:cubicBezTo>
                  <a:cubicBezTo>
                    <a:pt x="33013" y="0"/>
                    <a:pt x="37991" y="347"/>
                    <a:pt x="32489" y="347"/>
                  </a:cubicBezTo>
                  <a:lnTo>
                    <a:pt x="22270" y="5565"/>
                  </a:lnTo>
                  <a:cubicBezTo>
                    <a:pt x="14410" y="30956"/>
                    <a:pt x="14672" y="21565"/>
                    <a:pt x="14672" y="32347"/>
                  </a:cubicBezTo>
                  <a:lnTo>
                    <a:pt x="13362" y="42434"/>
                  </a:lnTo>
                  <a:cubicBezTo>
                    <a:pt x="13362" y="48695"/>
                    <a:pt x="13362" y="54956"/>
                    <a:pt x="13362" y="61217"/>
                  </a:cubicBezTo>
                  <a:cubicBezTo>
                    <a:pt x="11790" y="108521"/>
                    <a:pt x="0" y="108173"/>
                    <a:pt x="13362" y="108173"/>
                  </a:cubicBezTo>
                  <a:cubicBezTo>
                    <a:pt x="24366" y="111304"/>
                    <a:pt x="35109" y="115478"/>
                    <a:pt x="46375" y="118260"/>
                  </a:cubicBezTo>
                  <a:cubicBezTo>
                    <a:pt x="49257" y="118608"/>
                    <a:pt x="55283" y="115130"/>
                    <a:pt x="55283" y="115130"/>
                  </a:cubicBezTo>
                  <a:cubicBezTo>
                    <a:pt x="92227" y="102956"/>
                    <a:pt x="91965" y="120000"/>
                    <a:pt x="91965" y="101565"/>
                  </a:cubicBezTo>
                  <a:cubicBezTo>
                    <a:pt x="114235" y="70260"/>
                    <a:pt x="113711" y="85217"/>
                    <a:pt x="113711" y="67826"/>
                  </a:cubicBezTo>
                  <a:lnTo>
                    <a:pt x="119999" y="8695"/>
                  </a:lnTo>
                  <a:close/>
                </a:path>
              </a:pathLst>
            </a:cu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702" name="Shape 1702"/>
          <p:cNvSpPr txBox="1"/>
          <p:nvPr/>
        </p:nvSpPr>
        <p:spPr>
          <a:xfrm>
            <a:off x="8628061" y="2201861"/>
            <a:ext cx="515936" cy="522286"/>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703" name="Shape 1703"/>
          <p:cNvSpPr txBox="1"/>
          <p:nvPr/>
        </p:nvSpPr>
        <p:spPr>
          <a:xfrm>
            <a:off x="5310187" y="6127750"/>
            <a:ext cx="1577975" cy="522286"/>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704" name="Shape 1704"/>
          <p:cNvSpPr/>
          <p:nvPr/>
        </p:nvSpPr>
        <p:spPr>
          <a:xfrm>
            <a:off x="6076950" y="6221412"/>
            <a:ext cx="2357436" cy="541337"/>
          </a:xfrm>
          <a:prstGeom prst="roundRect">
            <a:avLst>
              <a:gd fmla="val 16667" name="adj"/>
            </a:avLst>
          </a:prstGeom>
          <a:solidFill>
            <a:srgbClr val="FFEA18"/>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200" u="none" cap="none" strike="noStrike">
                <a:solidFill>
                  <a:srgbClr val="000000"/>
                </a:solidFill>
                <a:latin typeface="Arial"/>
                <a:ea typeface="Arial"/>
                <a:cs typeface="Arial"/>
                <a:sym typeface="Arial"/>
              </a:rPr>
              <a:t>C4 anatomy</a:t>
            </a:r>
          </a:p>
        </p:txBody>
      </p:sp>
      <p:sp>
        <p:nvSpPr>
          <p:cNvPr id="1705" name="Shape 1705"/>
          <p:cNvSpPr/>
          <p:nvPr/>
        </p:nvSpPr>
        <p:spPr>
          <a:xfrm>
            <a:off x="500062" y="3300412"/>
            <a:ext cx="2063750" cy="474661"/>
          </a:xfrm>
          <a:prstGeom prst="roundRect">
            <a:avLst>
              <a:gd fmla="val 16667" name="adj"/>
            </a:avLst>
          </a:prstGeom>
          <a:solidFill>
            <a:srgbClr val="FFEA18"/>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C3 anatomy</a:t>
            </a:r>
          </a:p>
        </p:txBody>
      </p:sp>
      <p:sp>
        <p:nvSpPr>
          <p:cNvPr id="1706" name="Shape 1706"/>
          <p:cNvSpPr txBox="1"/>
          <p:nvPr/>
        </p:nvSpPr>
        <p:spPr>
          <a:xfrm>
            <a:off x="0" y="3892550"/>
            <a:ext cx="5665787" cy="2965449"/>
          </a:xfrm>
          <a:prstGeom prst="rect">
            <a:avLst/>
          </a:prstGeom>
          <a:solidFill>
            <a:schemeClr val="lt1"/>
          </a:solidFill>
          <a:ln>
            <a:noFill/>
          </a:ln>
        </p:spPr>
        <p:txBody>
          <a:bodyPr anchorCtr="0" anchor="t" bIns="45700" lIns="91425" rIns="0" tIns="45700">
            <a:noAutofit/>
          </a:bodyPr>
          <a:lstStyle/>
          <a:p>
            <a:pPr indent="-342900" lvl="0" marL="342900" marR="0" rtl="0" algn="l">
              <a:lnSpc>
                <a:spcPct val="100000"/>
              </a:lnSpc>
              <a:spcBef>
                <a:spcPts val="0"/>
              </a:spcBef>
              <a:spcAft>
                <a:spcPts val="0"/>
              </a:spcAft>
              <a:buClr>
                <a:srgbClr val="0F116A"/>
              </a:buClr>
              <a:buSzPct val="119999"/>
              <a:buFont typeface="Noto Symbol"/>
              <a:buChar char="▪"/>
            </a:pPr>
            <a:r>
              <a:rPr b="1" baseline="0" i="0" lang="en-US" sz="2800" u="sng" cap="none" strike="noStrike">
                <a:solidFill>
                  <a:srgbClr val="CC0000"/>
                </a:solidFill>
                <a:latin typeface="Arial"/>
                <a:ea typeface="Arial"/>
                <a:cs typeface="Arial"/>
                <a:sym typeface="Arial"/>
              </a:rPr>
              <a:t>PEP carboxylase enzyme</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higher attraction for CO</a:t>
            </a:r>
            <a:r>
              <a:rPr b="1" baseline="-25000" i="0" lang="en-US" sz="2400" u="none" cap="none" strike="noStrike">
                <a:solidFill>
                  <a:srgbClr val="CC0000"/>
                </a:solidFill>
                <a:latin typeface="Arial"/>
                <a:ea typeface="Arial"/>
                <a:cs typeface="Arial"/>
                <a:sym typeface="Arial"/>
              </a:rPr>
              <a:t>2</a:t>
            </a:r>
            <a:r>
              <a:rPr b="1" baseline="0" i="0" lang="en-US" sz="2400" u="sng" cap="none" strike="noStrike">
                <a:solidFill>
                  <a:srgbClr val="CC0000"/>
                </a:solidFill>
                <a:latin typeface="Arial"/>
                <a:ea typeface="Arial"/>
                <a:cs typeface="Arial"/>
                <a:sym typeface="Arial"/>
              </a:rPr>
              <a:t> than O</a:t>
            </a:r>
            <a:r>
              <a:rPr b="1" baseline="-25000" i="0" lang="en-US" sz="2400" u="none" cap="none" strike="noStrike">
                <a:solidFill>
                  <a:srgbClr val="CC0000"/>
                </a:solidFill>
                <a:latin typeface="Arial"/>
                <a:ea typeface="Arial"/>
                <a:cs typeface="Arial"/>
                <a:sym typeface="Arial"/>
              </a:rPr>
              <a:t>2</a:t>
            </a:r>
            <a:r>
              <a:rPr b="1" baseline="-25000" i="0" lang="en-US" sz="2400" u="none" cap="none" strike="noStrike">
                <a:solidFill>
                  <a:schemeClr val="dk1"/>
                </a:solidFill>
                <a:latin typeface="Arial"/>
                <a:ea typeface="Arial"/>
                <a:cs typeface="Arial"/>
                <a:sym typeface="Arial"/>
              </a:rPr>
              <a:t>  </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better than RuBisCo</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fixes CO</a:t>
            </a:r>
            <a:r>
              <a:rPr b="1" baseline="-25000" i="0" lang="en-US" sz="2400" u="none" cap="none" strike="noStrike">
                <a:solidFill>
                  <a:srgbClr val="CC0000"/>
                </a:solidFill>
                <a:latin typeface="Arial"/>
                <a:ea typeface="Arial"/>
                <a:cs typeface="Arial"/>
                <a:sym typeface="Arial"/>
              </a:rPr>
              <a:t>2</a:t>
            </a:r>
            <a:r>
              <a:rPr b="1" baseline="0" i="0" lang="en-US" sz="2400" u="sng" cap="none" strike="noStrike">
                <a:solidFill>
                  <a:srgbClr val="CC0000"/>
                </a:solidFill>
                <a:latin typeface="Arial"/>
                <a:ea typeface="Arial"/>
                <a:cs typeface="Arial"/>
                <a:sym typeface="Arial"/>
              </a:rPr>
              <a:t> in 4C compounds</a:t>
            </a:r>
          </a:p>
          <a:p>
            <a:pPr indent="-285750" lvl="1" marL="742950" marR="0" rtl="0" algn="l">
              <a:lnSpc>
                <a:spcPct val="100000"/>
              </a:lnSpc>
              <a:spcBef>
                <a:spcPts val="480"/>
              </a:spcBef>
              <a:spcAft>
                <a:spcPts val="0"/>
              </a:spcAft>
              <a:buClr>
                <a:schemeClr val="dk1"/>
              </a:buClr>
              <a:buSzPct val="59999"/>
              <a:buFont typeface="Noto Symbol"/>
              <a:buChar char="◆"/>
            </a:pPr>
            <a:r>
              <a:rPr b="1" baseline="0" i="0" lang="en-US" sz="2400" u="sng" cap="none" strike="noStrike">
                <a:solidFill>
                  <a:srgbClr val="0F116A"/>
                </a:solidFill>
                <a:latin typeface="Arial"/>
                <a:ea typeface="Arial"/>
                <a:cs typeface="Arial"/>
                <a:sym typeface="Arial"/>
              </a:rPr>
              <a:t>regenerates CO</a:t>
            </a:r>
            <a:r>
              <a:rPr b="1" baseline="-25000" i="0" lang="en-US" sz="2400" u="none" cap="none" strike="noStrike">
                <a:solidFill>
                  <a:srgbClr val="0F116A"/>
                </a:solidFill>
                <a:latin typeface="Arial"/>
                <a:ea typeface="Arial"/>
                <a:cs typeface="Arial"/>
                <a:sym typeface="Arial"/>
              </a:rPr>
              <a:t>2</a:t>
            </a:r>
            <a:r>
              <a:rPr b="1" baseline="-25000" i="0" lang="en-US" sz="2400" u="none" cap="none" strike="noStrike">
                <a:solidFill>
                  <a:schemeClr val="dk1"/>
                </a:solidFill>
                <a:latin typeface="Arial"/>
                <a:ea typeface="Arial"/>
                <a:cs typeface="Arial"/>
                <a:sym typeface="Arial"/>
              </a:rPr>
              <a:t> </a:t>
            </a:r>
            <a:r>
              <a:rPr b="1" baseline="0" i="0" lang="en-US" sz="2400" u="none" cap="none" strike="noStrike">
                <a:solidFill>
                  <a:schemeClr val="dk1"/>
                </a:solidFill>
                <a:latin typeface="Arial"/>
                <a:ea typeface="Arial"/>
                <a:cs typeface="Arial"/>
                <a:sym typeface="Arial"/>
              </a:rPr>
              <a:t>in inner cells for RuBisCo</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keeping O</a:t>
            </a:r>
            <a:r>
              <a:rPr b="1" baseline="-25000" i="0" lang="en-US" sz="2000" u="none" cap="none" strike="noStrike">
                <a:solidFill>
                  <a:srgbClr val="0F116A"/>
                </a:solidFill>
                <a:latin typeface="Arial"/>
                <a:ea typeface="Arial"/>
                <a:cs typeface="Arial"/>
                <a:sym typeface="Arial"/>
              </a:rPr>
              <a:t>2</a:t>
            </a:r>
            <a:r>
              <a:rPr b="1" baseline="0" i="0" lang="en-US" sz="2000" u="none" cap="none" strike="noStrike">
                <a:solidFill>
                  <a:srgbClr val="0F116A"/>
                </a:solidFill>
                <a:latin typeface="Arial"/>
                <a:ea typeface="Arial"/>
                <a:cs typeface="Arial"/>
                <a:sym typeface="Arial"/>
              </a:rPr>
              <a:t> away from RuBisCo</a:t>
            </a:r>
          </a:p>
        </p:txBody>
      </p:sp>
      <p:sp>
        <p:nvSpPr>
          <p:cNvPr id="1707" name="Shape 1707"/>
          <p:cNvSpPr txBox="1"/>
          <p:nvPr/>
        </p:nvSpPr>
        <p:spPr>
          <a:xfrm>
            <a:off x="5843587" y="3463925"/>
            <a:ext cx="850899" cy="677861"/>
          </a:xfrm>
          <a:prstGeom prst="rect">
            <a:avLst/>
          </a:prstGeom>
          <a:solidFill>
            <a:srgbClr val="BCDFC1"/>
          </a:solid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C0000"/>
              </a:buClr>
              <a:buSzPct val="25000"/>
              <a:buFont typeface="Arial"/>
              <a:buNone/>
            </a:pPr>
            <a:r>
              <a:rPr b="1" baseline="0" i="0" lang="en-US" sz="1600" u="sng" cap="none" strike="noStrike">
                <a:solidFill>
                  <a:srgbClr val="CC0000"/>
                </a:solidFill>
                <a:latin typeface="Arial"/>
                <a:ea typeface="Arial"/>
                <a:cs typeface="Arial"/>
                <a:sym typeface="Arial"/>
              </a:rPr>
              <a:t>bundle</a:t>
            </a:r>
            <a:br>
              <a:rPr b="1" baseline="0" i="0" lang="en-US" sz="1600" u="sng" cap="none" strike="noStrike">
                <a:solidFill>
                  <a:srgbClr val="CC0000"/>
                </a:solidFill>
                <a:latin typeface="Arial"/>
                <a:ea typeface="Arial"/>
                <a:cs typeface="Arial"/>
                <a:sym typeface="Arial"/>
              </a:rPr>
            </a:br>
            <a:r>
              <a:rPr b="1" baseline="0" i="0" lang="en-US" sz="1600" u="sng" cap="none" strike="noStrike">
                <a:solidFill>
                  <a:srgbClr val="CC0000"/>
                </a:solidFill>
                <a:latin typeface="Arial"/>
                <a:ea typeface="Arial"/>
                <a:cs typeface="Arial"/>
                <a:sym typeface="Arial"/>
              </a:rPr>
              <a:t>sheath</a:t>
            </a:r>
            <a:br>
              <a:rPr b="1" baseline="0" i="0" lang="en-US" sz="1600" u="sng" cap="none" strike="noStrike">
                <a:solidFill>
                  <a:srgbClr val="CC0000"/>
                </a:solidFill>
                <a:latin typeface="Arial"/>
                <a:ea typeface="Arial"/>
                <a:cs typeface="Arial"/>
                <a:sym typeface="Arial"/>
              </a:rPr>
            </a:br>
            <a:r>
              <a:rPr b="1" baseline="0" i="0" lang="en-US" sz="1600" u="sng" cap="none" strike="noStrike">
                <a:solidFill>
                  <a:srgbClr val="CC0000"/>
                </a:solidFill>
                <a:latin typeface="Arial"/>
                <a:ea typeface="Arial"/>
                <a:cs typeface="Arial"/>
                <a:sym typeface="Arial"/>
              </a:rPr>
              <a:t>cell</a:t>
            </a:r>
          </a:p>
        </p:txBody>
      </p:sp>
      <p:cxnSp>
        <p:nvCxnSpPr>
          <p:cNvPr id="1708" name="Shape 1708"/>
          <p:cNvCxnSpPr/>
          <p:nvPr/>
        </p:nvCxnSpPr>
        <p:spPr>
          <a:xfrm>
            <a:off x="4017962" y="3171825"/>
            <a:ext cx="0" cy="554037"/>
          </a:xfrm>
          <a:prstGeom prst="straightConnector1">
            <a:avLst/>
          </a:prstGeom>
          <a:noFill/>
          <a:ln cap="flat" cmpd="sng" w="25400">
            <a:solidFill>
              <a:srgbClr val="000000"/>
            </a:solidFill>
            <a:prstDash val="solid"/>
            <a:miter/>
            <a:headEnd len="med" w="med" type="none"/>
            <a:tailEnd len="med" w="med" type="none"/>
          </a:ln>
        </p:spPr>
      </p:cxnSp>
      <p:sp>
        <p:nvSpPr>
          <p:cNvPr id="1709" name="Shape 1709"/>
          <p:cNvSpPr/>
          <p:nvPr/>
        </p:nvSpPr>
        <p:spPr>
          <a:xfrm>
            <a:off x="7783511" y="3863975"/>
            <a:ext cx="776286" cy="238124"/>
          </a:xfrm>
          <a:prstGeom prst="roundRect">
            <a:avLst>
              <a:gd fmla="val 16667" name="adj"/>
            </a:avLst>
          </a:prstGeom>
          <a:solidFill>
            <a:srgbClr val="CCFF66"/>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400" u="none" cap="none" strike="noStrike">
                <a:solidFill>
                  <a:srgbClr val="000000"/>
                </a:solidFill>
                <a:latin typeface="Arial"/>
                <a:ea typeface="Arial"/>
                <a:cs typeface="Arial"/>
                <a:sym typeface="Arial"/>
              </a:rPr>
              <a:t>RuBisCo</a:t>
            </a:r>
          </a:p>
        </p:txBody>
      </p:sp>
      <p:sp>
        <p:nvSpPr>
          <p:cNvPr id="1710" name="Shape 1710"/>
          <p:cNvSpPr/>
          <p:nvPr/>
        </p:nvSpPr>
        <p:spPr>
          <a:xfrm>
            <a:off x="6688136" y="2008186"/>
            <a:ext cx="1066799" cy="379412"/>
          </a:xfrm>
          <a:prstGeom prst="roundRect">
            <a:avLst>
              <a:gd fmla="val 16667" name="adj"/>
            </a:avLst>
          </a:prstGeom>
          <a:solidFill>
            <a:srgbClr val="CCFF66"/>
          </a:solidFill>
          <a:ln>
            <a:noFill/>
          </a:ln>
        </p:spPr>
        <p:txBody>
          <a:bodyPr anchorCtr="0" anchor="ctr" bIns="0" lIns="0" rIns="0" tIns="45700">
            <a:noAutofit/>
          </a:bodyPr>
          <a:lstStyle/>
          <a:p>
            <a:pPr indent="0" lvl="0" marL="0" marR="0" rtl="0" algn="ctr">
              <a:lnSpc>
                <a:spcPct val="70000"/>
              </a:lnSpc>
              <a:spcBef>
                <a:spcPts val="0"/>
              </a:spcBef>
              <a:spcAft>
                <a:spcPts val="0"/>
              </a:spcAft>
              <a:buClr>
                <a:srgbClr val="000000"/>
              </a:buClr>
              <a:buSzPct val="25000"/>
              <a:buFont typeface="Arial"/>
              <a:buNone/>
            </a:pPr>
            <a:r>
              <a:rPr b="1" baseline="0" i="0" lang="en-US" sz="1400" u="none" cap="none" strike="noStrike">
                <a:solidFill>
                  <a:srgbClr val="000000"/>
                </a:solidFill>
                <a:latin typeface="Arial"/>
                <a:ea typeface="Arial"/>
                <a:cs typeface="Arial"/>
                <a:sym typeface="Arial"/>
              </a:rPr>
              <a:t>PEP</a:t>
            </a:r>
            <a:br>
              <a:rPr b="1" baseline="0" i="0" lang="en-US" sz="1400" u="none" cap="none" strike="noStrike">
                <a:solidFill>
                  <a:srgbClr val="000000"/>
                </a:solidFill>
                <a:latin typeface="Arial"/>
                <a:ea typeface="Arial"/>
                <a:cs typeface="Arial"/>
                <a:sym typeface="Arial"/>
              </a:rPr>
            </a:br>
            <a:r>
              <a:rPr b="1" baseline="0" i="0" lang="en-US" sz="1400" u="none" cap="none" strike="noStrike">
                <a:solidFill>
                  <a:srgbClr val="000000"/>
                </a:solidFill>
                <a:latin typeface="Arial"/>
                <a:ea typeface="Arial"/>
                <a:cs typeface="Arial"/>
                <a:sym typeface="Arial"/>
              </a:rPr>
              <a:t>carboxylase</a:t>
            </a:r>
          </a:p>
        </p:txBody>
      </p:sp>
      <p:sp>
        <p:nvSpPr>
          <p:cNvPr id="1711" name="Shape 1711"/>
          <p:cNvSpPr/>
          <p:nvPr/>
        </p:nvSpPr>
        <p:spPr>
          <a:xfrm>
            <a:off x="107950" y="1277937"/>
            <a:ext cx="2917824" cy="2663824"/>
          </a:xfrm>
          <a:prstGeom prst="roundRect">
            <a:avLst>
              <a:gd fmla="val 16667" name="adj"/>
            </a:avLst>
          </a:prstGeom>
          <a:noFill/>
          <a:ln cap="flat" cmpd="sng" w="57150">
            <a:solidFill>
              <a:srgbClr val="804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712" name="Shape 1712"/>
          <p:cNvSpPr txBox="1"/>
          <p:nvPr/>
        </p:nvSpPr>
        <p:spPr>
          <a:xfrm>
            <a:off x="3556000" y="3667125"/>
            <a:ext cx="963612" cy="336549"/>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600" u="none" cap="none" strike="noStrike">
                <a:solidFill>
                  <a:srgbClr val="000000"/>
                </a:solidFill>
                <a:latin typeface="Arial"/>
                <a:ea typeface="Arial"/>
                <a:cs typeface="Arial"/>
                <a:sym typeface="Arial"/>
              </a:rPr>
              <a:t>stomate</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7" name="Shape 1717"/>
        <p:cNvGrpSpPr/>
        <p:nvPr/>
      </p:nvGrpSpPr>
      <p:grpSpPr>
        <a:xfrm>
          <a:off x="0" y="0"/>
          <a:ext cx="0" cy="0"/>
          <a:chOff x="0" y="0"/>
          <a:chExt cx="0" cy="0"/>
        </a:xfrm>
      </p:grpSpPr>
      <p:sp>
        <p:nvSpPr>
          <p:cNvPr id="1718" name="Shape 1718"/>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C4 photosynthesis</a:t>
            </a:r>
          </a:p>
        </p:txBody>
      </p:sp>
      <p:pic>
        <p:nvPicPr>
          <p:cNvPr id="1719" name="Shape 1719"/>
          <p:cNvPicPr preferRelativeResize="0"/>
          <p:nvPr/>
        </p:nvPicPr>
        <p:blipFill rotWithShape="1">
          <a:blip r:embed="rId3">
            <a:alphaModFix/>
          </a:blip>
          <a:srcRect b="50061" l="31050" r="45448" t="0"/>
          <a:stretch/>
        </p:blipFill>
        <p:spPr>
          <a:xfrm>
            <a:off x="1211262" y="2087561"/>
            <a:ext cx="3546475" cy="4608512"/>
          </a:xfrm>
          <a:prstGeom prst="rect">
            <a:avLst/>
          </a:prstGeom>
          <a:noFill/>
          <a:ln>
            <a:noFill/>
          </a:ln>
        </p:spPr>
      </p:pic>
      <p:grpSp>
        <p:nvGrpSpPr>
          <p:cNvPr id="1720" name="Shape 1720"/>
          <p:cNvGrpSpPr/>
          <p:nvPr/>
        </p:nvGrpSpPr>
        <p:grpSpPr>
          <a:xfrm>
            <a:off x="2659061" y="5211761"/>
            <a:ext cx="1135062" cy="990600"/>
            <a:chOff x="5257800" y="5334000"/>
            <a:chExt cx="1135062" cy="990600"/>
          </a:xfrm>
        </p:grpSpPr>
        <p:sp>
          <p:nvSpPr>
            <p:cNvPr id="1721" name="Shape 1721"/>
            <p:cNvSpPr/>
            <p:nvPr/>
          </p:nvSpPr>
          <p:spPr>
            <a:xfrm rot="-5400000">
              <a:off x="5219700" y="5372100"/>
              <a:ext cx="838199" cy="762000"/>
            </a:xfrm>
            <a:custGeom>
              <a:pathLst>
                <a:path extrusionOk="0" h="120000" w="120000">
                  <a:moveTo>
                    <a:pt x="59000" y="18750"/>
                  </a:moveTo>
                  <a:cubicBezTo>
                    <a:pt x="36605" y="19288"/>
                    <a:pt x="18738" y="37600"/>
                    <a:pt x="18738" y="59994"/>
                  </a:cubicBezTo>
                  <a:cubicBezTo>
                    <a:pt x="18733" y="60366"/>
                    <a:pt x="18738" y="60733"/>
                    <a:pt x="18750" y="61100"/>
                  </a:cubicBezTo>
                  <a:lnTo>
                    <a:pt x="16" y="61600"/>
                  </a:lnTo>
                  <a:cubicBezTo>
                    <a:pt x="5" y="61066"/>
                    <a:pt x="0" y="60533"/>
                    <a:pt x="0" y="60000"/>
                  </a:cubicBezTo>
                  <a:cubicBezTo>
                    <a:pt x="-5" y="27427"/>
                    <a:pt x="25983" y="805"/>
                    <a:pt x="58544" y="16"/>
                  </a:cubicBezTo>
                  <a:lnTo>
                    <a:pt x="58177" y="-14983"/>
                  </a:lnTo>
                  <a:lnTo>
                    <a:pt x="83138" y="8788"/>
                  </a:lnTo>
                  <a:lnTo>
                    <a:pt x="59361" y="33744"/>
                  </a:lnTo>
                  <a:lnTo>
                    <a:pt x="59000" y="18750"/>
                  </a:lnTo>
                  <a:close/>
                </a:path>
              </a:pathLst>
            </a:custGeom>
            <a:solidFill>
              <a:srgbClr val="0C8F0F"/>
            </a:solidFill>
            <a:ln cap="flat" cmpd="sng" w="9525">
              <a:solidFill>
                <a:schemeClr val="dk1"/>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22" name="Shape 1722"/>
            <p:cNvSpPr txBox="1"/>
            <p:nvPr/>
          </p:nvSpPr>
          <p:spPr>
            <a:xfrm>
              <a:off x="5257800" y="5334000"/>
              <a:ext cx="762000" cy="838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723" name="Shape 1723"/>
            <p:cNvSpPr txBox="1"/>
            <p:nvPr/>
          </p:nvSpPr>
          <p:spPr>
            <a:xfrm flipH="1">
              <a:off x="5638800" y="5867400"/>
              <a:ext cx="7540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CO</a:t>
              </a:r>
              <a:r>
                <a:rPr b="1" baseline="-25000" i="0" lang="en-US" sz="2400" u="none" cap="none" strike="noStrike">
                  <a:solidFill>
                    <a:srgbClr val="000000"/>
                  </a:solidFill>
                  <a:latin typeface="Arial"/>
                  <a:ea typeface="Arial"/>
                  <a:cs typeface="Arial"/>
                  <a:sym typeface="Arial"/>
                </a:rPr>
                <a:t>2</a:t>
              </a:r>
            </a:p>
          </p:txBody>
        </p:sp>
      </p:grpSp>
      <p:grpSp>
        <p:nvGrpSpPr>
          <p:cNvPr id="1724" name="Shape 1724"/>
          <p:cNvGrpSpPr/>
          <p:nvPr/>
        </p:nvGrpSpPr>
        <p:grpSpPr>
          <a:xfrm>
            <a:off x="1439862" y="5211761"/>
            <a:ext cx="1066799" cy="990600"/>
            <a:chOff x="4038600" y="5333999"/>
            <a:chExt cx="1066799" cy="990600"/>
          </a:xfrm>
        </p:grpSpPr>
        <p:sp>
          <p:nvSpPr>
            <p:cNvPr id="1725" name="Shape 1725"/>
            <p:cNvSpPr/>
            <p:nvPr/>
          </p:nvSpPr>
          <p:spPr>
            <a:xfrm rot="10800000">
              <a:off x="4267200" y="5333999"/>
              <a:ext cx="838199" cy="762000"/>
            </a:xfrm>
            <a:custGeom>
              <a:pathLst>
                <a:path extrusionOk="0" h="120000" w="120000">
                  <a:moveTo>
                    <a:pt x="59000" y="18750"/>
                  </a:moveTo>
                  <a:cubicBezTo>
                    <a:pt x="36605" y="19288"/>
                    <a:pt x="18738" y="37600"/>
                    <a:pt x="18738" y="59994"/>
                  </a:cubicBezTo>
                  <a:cubicBezTo>
                    <a:pt x="18733" y="60366"/>
                    <a:pt x="18738" y="60733"/>
                    <a:pt x="18750" y="61100"/>
                  </a:cubicBezTo>
                  <a:lnTo>
                    <a:pt x="16" y="61600"/>
                  </a:lnTo>
                  <a:cubicBezTo>
                    <a:pt x="5" y="61066"/>
                    <a:pt x="0" y="60533"/>
                    <a:pt x="0" y="60000"/>
                  </a:cubicBezTo>
                  <a:cubicBezTo>
                    <a:pt x="-5" y="27427"/>
                    <a:pt x="25983" y="805"/>
                    <a:pt x="58544" y="16"/>
                  </a:cubicBezTo>
                  <a:lnTo>
                    <a:pt x="58177" y="-14983"/>
                  </a:lnTo>
                  <a:lnTo>
                    <a:pt x="83138" y="8788"/>
                  </a:lnTo>
                  <a:lnTo>
                    <a:pt x="59361" y="33744"/>
                  </a:lnTo>
                  <a:lnTo>
                    <a:pt x="59000" y="18750"/>
                  </a:lnTo>
                  <a:close/>
                </a:path>
              </a:pathLst>
            </a:cu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726" name="Shape 1726"/>
            <p:cNvSpPr txBox="1"/>
            <p:nvPr/>
          </p:nvSpPr>
          <p:spPr>
            <a:xfrm flipH="1">
              <a:off x="4038600" y="5867400"/>
              <a:ext cx="534987"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O</a:t>
              </a:r>
              <a:r>
                <a:rPr b="1" baseline="-25000" i="0" lang="en-US" sz="2400" u="none" cap="none" strike="noStrike">
                  <a:solidFill>
                    <a:srgbClr val="000000"/>
                  </a:solidFill>
                  <a:latin typeface="Arial"/>
                  <a:ea typeface="Arial"/>
                  <a:cs typeface="Arial"/>
                  <a:sym typeface="Arial"/>
                </a:rPr>
                <a:t>2</a:t>
              </a:r>
            </a:p>
          </p:txBody>
        </p:sp>
      </p:grpSp>
      <p:grpSp>
        <p:nvGrpSpPr>
          <p:cNvPr id="1727" name="Shape 1727"/>
          <p:cNvGrpSpPr/>
          <p:nvPr/>
        </p:nvGrpSpPr>
        <p:grpSpPr>
          <a:xfrm>
            <a:off x="0" y="4983162"/>
            <a:ext cx="1135062" cy="609599"/>
            <a:chOff x="0" y="4983162"/>
            <a:chExt cx="1135062" cy="609599"/>
          </a:xfrm>
        </p:grpSpPr>
        <p:sp>
          <p:nvSpPr>
            <p:cNvPr id="1728" name="Shape 1728"/>
            <p:cNvSpPr txBox="1"/>
            <p:nvPr/>
          </p:nvSpPr>
          <p:spPr>
            <a:xfrm flipH="1">
              <a:off x="0" y="5135562"/>
              <a:ext cx="75406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CO</a:t>
              </a:r>
              <a:r>
                <a:rPr b="1" baseline="-25000" i="0" lang="en-US" sz="2400" u="none" cap="none" strike="noStrike">
                  <a:solidFill>
                    <a:srgbClr val="000000"/>
                  </a:solidFill>
                  <a:latin typeface="Arial"/>
                  <a:ea typeface="Arial"/>
                  <a:cs typeface="Arial"/>
                  <a:sym typeface="Arial"/>
                </a:rPr>
                <a:t>2</a:t>
              </a:r>
            </a:p>
          </p:txBody>
        </p:sp>
        <p:sp>
          <p:nvSpPr>
            <p:cNvPr id="1729" name="Shape 1729"/>
            <p:cNvSpPr/>
            <p:nvPr/>
          </p:nvSpPr>
          <p:spPr>
            <a:xfrm flipH="1" rot="10800000">
              <a:off x="677862" y="4983162"/>
              <a:ext cx="457200" cy="609599"/>
            </a:xfrm>
            <a:prstGeom prst="curvedRightArrow">
              <a:avLst>
                <a:gd fmla="val 25000" name="adj1"/>
                <a:gd fmla="val 50000" name="adj2"/>
                <a:gd fmla="val 25000" name="adj3"/>
              </a:avLst>
            </a:prstGeom>
            <a:solidFill>
              <a:srgbClr val="0C8F0F"/>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grpSp>
        <p:nvGrpSpPr>
          <p:cNvPr id="1730" name="Shape 1730"/>
          <p:cNvGrpSpPr/>
          <p:nvPr/>
        </p:nvGrpSpPr>
        <p:grpSpPr>
          <a:xfrm>
            <a:off x="228599" y="5668962"/>
            <a:ext cx="906462" cy="609599"/>
            <a:chOff x="228599" y="5668962"/>
            <a:chExt cx="906462" cy="609599"/>
          </a:xfrm>
        </p:grpSpPr>
        <p:sp>
          <p:nvSpPr>
            <p:cNvPr id="1731" name="Shape 1731"/>
            <p:cNvSpPr txBox="1"/>
            <p:nvPr/>
          </p:nvSpPr>
          <p:spPr>
            <a:xfrm flipH="1">
              <a:off x="228599" y="5745162"/>
              <a:ext cx="534987"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400" u="none" cap="none" strike="noStrike">
                  <a:solidFill>
                    <a:srgbClr val="000000"/>
                  </a:solidFill>
                  <a:latin typeface="Arial"/>
                  <a:ea typeface="Arial"/>
                  <a:cs typeface="Arial"/>
                  <a:sym typeface="Arial"/>
                </a:rPr>
                <a:t>O</a:t>
              </a:r>
              <a:r>
                <a:rPr b="1" baseline="-25000" i="0" lang="en-US" sz="2400" u="none" cap="none" strike="noStrike">
                  <a:solidFill>
                    <a:srgbClr val="000000"/>
                  </a:solidFill>
                  <a:latin typeface="Arial"/>
                  <a:ea typeface="Arial"/>
                  <a:cs typeface="Arial"/>
                  <a:sym typeface="Arial"/>
                </a:rPr>
                <a:t>2</a:t>
              </a:r>
            </a:p>
          </p:txBody>
        </p:sp>
        <p:sp>
          <p:nvSpPr>
            <p:cNvPr id="1732" name="Shape 1732"/>
            <p:cNvSpPr/>
            <p:nvPr/>
          </p:nvSpPr>
          <p:spPr>
            <a:xfrm>
              <a:off x="677862" y="5668962"/>
              <a:ext cx="457200" cy="609599"/>
            </a:xfrm>
            <a:prstGeom prst="curvedRightArrow">
              <a:avLst>
                <a:gd fmla="val 25000" name="adj1"/>
                <a:gd fmla="val 50000" name="adj2"/>
                <a:gd fmla="val 25000" name="adj3"/>
              </a:avLst>
            </a:prstGeom>
            <a:solidFill>
              <a:srgbClr val="CC00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733" name="Shape 1733"/>
          <p:cNvSpPr txBox="1"/>
          <p:nvPr/>
        </p:nvSpPr>
        <p:spPr>
          <a:xfrm>
            <a:off x="4681537" y="1905000"/>
            <a:ext cx="4267199" cy="48767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Outer cells</a:t>
            </a:r>
          </a:p>
          <a:p>
            <a:pPr indent="-285750" lvl="1" marL="742950" marR="0" rtl="0" algn="l">
              <a:lnSpc>
                <a:spcPct val="9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light reaction &amp; carbon fixation</a:t>
            </a:r>
          </a:p>
          <a:p>
            <a:pPr indent="-285750" lvl="1" marL="742950" marR="0" rtl="0" algn="l">
              <a:lnSpc>
                <a:spcPct val="9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pumps CO</a:t>
            </a:r>
            <a:r>
              <a:rPr b="1" baseline="-25000" i="0" lang="en-US" sz="2600" u="none" cap="none" strike="noStrike">
                <a:solidFill>
                  <a:schemeClr val="dk1"/>
                </a:solidFill>
                <a:latin typeface="Arial"/>
                <a:ea typeface="Arial"/>
                <a:cs typeface="Arial"/>
                <a:sym typeface="Arial"/>
              </a:rPr>
              <a:t>2</a:t>
            </a:r>
            <a:r>
              <a:rPr b="1" baseline="0" i="0" lang="en-US" sz="2600" u="none" cap="none" strike="noStrike">
                <a:solidFill>
                  <a:schemeClr val="dk1"/>
                </a:solidFill>
                <a:latin typeface="Arial"/>
                <a:ea typeface="Arial"/>
                <a:cs typeface="Arial"/>
                <a:sym typeface="Arial"/>
              </a:rPr>
              <a:t> to inner cells </a:t>
            </a:r>
          </a:p>
          <a:p>
            <a:pPr indent="-285750" lvl="1" marL="742950" marR="0" rtl="0" algn="l">
              <a:lnSpc>
                <a:spcPct val="9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keeps O</a:t>
            </a:r>
            <a:r>
              <a:rPr b="1" baseline="-25000" i="0" lang="en-US" sz="2600" u="none" cap="none" strike="noStrike">
                <a:solidFill>
                  <a:schemeClr val="dk1"/>
                </a:solidFill>
                <a:latin typeface="Arial"/>
                <a:ea typeface="Arial"/>
                <a:cs typeface="Arial"/>
                <a:sym typeface="Arial"/>
              </a:rPr>
              <a:t>2</a:t>
            </a:r>
            <a:r>
              <a:rPr b="1" baseline="0" i="0" lang="en-US" sz="2600" u="none" cap="none" strike="noStrike">
                <a:solidFill>
                  <a:schemeClr val="dk1"/>
                </a:solidFill>
                <a:latin typeface="Arial"/>
                <a:ea typeface="Arial"/>
                <a:cs typeface="Arial"/>
                <a:sym typeface="Arial"/>
              </a:rPr>
              <a:t> away from inner cells</a:t>
            </a:r>
          </a:p>
          <a:p>
            <a:pPr indent="-228600" lvl="2" marL="1143000" marR="0" rtl="0" algn="l">
              <a:lnSpc>
                <a:spcPct val="90000"/>
              </a:lnSpc>
              <a:spcBef>
                <a:spcPts val="440"/>
              </a:spcBef>
              <a:spcAft>
                <a:spcPts val="0"/>
              </a:spcAft>
              <a:buClr>
                <a:schemeClr val="hlink"/>
              </a:buClr>
              <a:buSzPct val="95000"/>
              <a:buFont typeface="Noto Symbol"/>
              <a:buChar char="▪"/>
            </a:pPr>
            <a:r>
              <a:rPr b="1" baseline="0" i="0" lang="en-US" sz="2200" u="none" cap="none" strike="noStrike">
                <a:solidFill>
                  <a:srgbClr val="0F116A"/>
                </a:solidFill>
                <a:latin typeface="Arial"/>
                <a:ea typeface="Arial"/>
                <a:cs typeface="Arial"/>
                <a:sym typeface="Arial"/>
              </a:rPr>
              <a:t>away from RuBisCo</a:t>
            </a:r>
          </a:p>
          <a:p>
            <a:pPr indent="-342900" lvl="0" marL="342900" marR="0" rtl="0" algn="l">
              <a:lnSpc>
                <a:spcPct val="90000"/>
              </a:lnSpc>
              <a:spcBef>
                <a:spcPts val="60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Inner cells</a:t>
            </a:r>
          </a:p>
          <a:p>
            <a:pPr indent="-285750" lvl="1" marL="742950" marR="0" rtl="0" algn="l">
              <a:lnSpc>
                <a:spcPct val="9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Calvin cycle</a:t>
            </a:r>
          </a:p>
          <a:p>
            <a:pPr indent="-285750" lvl="1" marL="742950" marR="0" rtl="0" algn="l">
              <a:lnSpc>
                <a:spcPct val="9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glucose to veins</a:t>
            </a:r>
          </a:p>
        </p:txBody>
      </p:sp>
      <p:sp>
        <p:nvSpPr>
          <p:cNvPr id="1734" name="Shape 1734"/>
          <p:cNvSpPr/>
          <p:nvPr/>
        </p:nvSpPr>
        <p:spPr>
          <a:xfrm>
            <a:off x="687387" y="1377950"/>
            <a:ext cx="8367711" cy="441324"/>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600" u="none" cap="none" strike="noStrike">
                <a:solidFill>
                  <a:srgbClr val="CC0000"/>
                </a:solidFill>
                <a:latin typeface="Arial"/>
                <a:ea typeface="Arial"/>
                <a:cs typeface="Arial"/>
                <a:sym typeface="Arial"/>
              </a:rPr>
              <a:t>PHYSICALLY separated C fixation from Calvin cycle</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9" name="Shape 1739"/>
        <p:cNvGrpSpPr/>
        <p:nvPr/>
      </p:nvGrpSpPr>
      <p:grpSpPr>
        <a:xfrm>
          <a:off x="0" y="0"/>
          <a:ext cx="0" cy="0"/>
          <a:chOff x="0" y="0"/>
          <a:chExt cx="0" cy="0"/>
        </a:xfrm>
      </p:grpSpPr>
      <p:sp>
        <p:nvSpPr>
          <p:cNvPr id="1740" name="Shape 1740"/>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Comparative anatomy</a:t>
            </a:r>
          </a:p>
        </p:txBody>
      </p:sp>
      <p:pic>
        <p:nvPicPr>
          <p:cNvPr id="1741" name="Shape 1741"/>
          <p:cNvPicPr preferRelativeResize="0"/>
          <p:nvPr/>
        </p:nvPicPr>
        <p:blipFill rotWithShape="1">
          <a:blip r:embed="rId3">
            <a:alphaModFix/>
          </a:blip>
          <a:srcRect b="0" l="0" r="0" t="0"/>
          <a:stretch/>
        </p:blipFill>
        <p:spPr>
          <a:xfrm>
            <a:off x="4787900" y="2873375"/>
            <a:ext cx="4195762" cy="3313112"/>
          </a:xfrm>
          <a:prstGeom prst="rect">
            <a:avLst/>
          </a:prstGeom>
          <a:noFill/>
          <a:ln>
            <a:noFill/>
          </a:ln>
        </p:spPr>
      </p:pic>
      <p:pic>
        <p:nvPicPr>
          <p:cNvPr id="1742" name="Shape 1742"/>
          <p:cNvPicPr preferRelativeResize="0"/>
          <p:nvPr/>
        </p:nvPicPr>
        <p:blipFill rotWithShape="1">
          <a:blip r:embed="rId4">
            <a:alphaModFix/>
          </a:blip>
          <a:srcRect b="0" l="0" r="0" t="0"/>
          <a:stretch/>
        </p:blipFill>
        <p:spPr>
          <a:xfrm>
            <a:off x="363537" y="2833686"/>
            <a:ext cx="4429124" cy="3308349"/>
          </a:xfrm>
          <a:prstGeom prst="rect">
            <a:avLst/>
          </a:prstGeom>
          <a:noFill/>
          <a:ln>
            <a:noFill/>
          </a:ln>
        </p:spPr>
      </p:pic>
      <p:sp>
        <p:nvSpPr>
          <p:cNvPr id="1743" name="Shape 1743"/>
          <p:cNvSpPr txBox="1"/>
          <p:nvPr/>
        </p:nvSpPr>
        <p:spPr>
          <a:xfrm>
            <a:off x="1543050" y="2268536"/>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3000" u="none" cap="none" strike="noStrike">
                <a:solidFill>
                  <a:srgbClr val="CC0000"/>
                </a:solidFill>
                <a:latin typeface="Arial"/>
                <a:ea typeface="Arial"/>
                <a:cs typeface="Arial"/>
                <a:sym typeface="Arial"/>
              </a:rPr>
              <a:t>C3</a:t>
            </a:r>
          </a:p>
        </p:txBody>
      </p:sp>
      <p:sp>
        <p:nvSpPr>
          <p:cNvPr id="1744" name="Shape 1744"/>
          <p:cNvSpPr txBox="1"/>
          <p:nvPr/>
        </p:nvSpPr>
        <p:spPr>
          <a:xfrm>
            <a:off x="5911850" y="2268536"/>
            <a:ext cx="671511"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3000" u="none" cap="none" strike="noStrike">
                <a:solidFill>
                  <a:srgbClr val="CC0000"/>
                </a:solidFill>
                <a:latin typeface="Arial"/>
                <a:ea typeface="Arial"/>
                <a:cs typeface="Arial"/>
                <a:sym typeface="Arial"/>
              </a:rPr>
              <a:t>C4</a:t>
            </a:r>
          </a:p>
        </p:txBody>
      </p:sp>
      <p:pic>
        <p:nvPicPr>
          <p:cNvPr id="1745" name="Shape 1745"/>
          <p:cNvPicPr preferRelativeResize="0"/>
          <p:nvPr/>
        </p:nvPicPr>
        <p:blipFill rotWithShape="1">
          <a:blip r:embed="rId5">
            <a:alphaModFix/>
          </a:blip>
          <a:srcRect b="0" l="0" r="0" t="0"/>
          <a:stretch/>
        </p:blipFill>
        <p:spPr>
          <a:xfrm>
            <a:off x="7869236" y="430212"/>
            <a:ext cx="1274762" cy="1295400"/>
          </a:xfrm>
          <a:prstGeom prst="rect">
            <a:avLst/>
          </a:prstGeom>
          <a:noFill/>
          <a:ln>
            <a:noFill/>
          </a:ln>
        </p:spPr>
      </p:pic>
      <p:sp>
        <p:nvSpPr>
          <p:cNvPr id="1746" name="Shape 1746"/>
          <p:cNvSpPr/>
          <p:nvPr/>
        </p:nvSpPr>
        <p:spPr>
          <a:xfrm>
            <a:off x="5483225" y="989012"/>
            <a:ext cx="2219325" cy="1109661"/>
          </a:xfrm>
          <a:prstGeom prst="wedgeEllipseCallout">
            <a:avLst>
              <a:gd fmla="val 25555" name="adj1"/>
              <a:gd fmla="val -3770"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Location,</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location,location</a:t>
            </a:r>
            <a:r>
              <a:rPr b="1" baseline="0" i="1" lang="en-US" sz="1800" u="none" cap="none" strike="noStrike">
                <a:solidFill>
                  <a:srgbClr val="0F116A"/>
                </a:solidFill>
                <a:latin typeface="Comic Sans MS"/>
                <a:ea typeface="Comic Sans MS"/>
                <a:cs typeface="Comic Sans MS"/>
                <a:sym typeface="Comic Sans MS"/>
              </a:rPr>
              <a:t>!</a:t>
            </a:r>
            <a:r>
              <a:rPr b="1" baseline="0" i="0" lang="en-US" sz="1800" u="none" cap="none" strike="noStrike">
                <a:solidFill>
                  <a:srgbClr val="0F116A"/>
                </a:solidFill>
                <a:latin typeface="Comic Sans MS"/>
                <a:ea typeface="Comic Sans MS"/>
                <a:cs typeface="Comic Sans MS"/>
                <a:sym typeface="Comic Sans MS"/>
              </a:rPr>
              <a:t> </a:t>
            </a:r>
          </a:p>
        </p:txBody>
      </p:sp>
      <p:sp>
        <p:nvSpPr>
          <p:cNvPr id="1747" name="Shape 1747"/>
          <p:cNvSpPr/>
          <p:nvPr/>
        </p:nvSpPr>
        <p:spPr>
          <a:xfrm>
            <a:off x="273050" y="6296025"/>
            <a:ext cx="8589961" cy="441324"/>
          </a:xfrm>
          <a:prstGeom prst="roundRect">
            <a:avLst>
              <a:gd fmla="val 16667" name="adj"/>
            </a:avLst>
          </a:prstGeom>
          <a:solidFill>
            <a:srgbClr val="CCFF66"/>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600" u="none" cap="none" strike="noStrike">
                <a:solidFill>
                  <a:srgbClr val="000000"/>
                </a:solidFill>
                <a:latin typeface="Arial"/>
                <a:ea typeface="Arial"/>
                <a:cs typeface="Arial"/>
                <a:sym typeface="Arial"/>
              </a:rPr>
              <a:t>PHYSICALLY separate C fixation from Calvin cycle</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2" name="Shape 1752"/>
        <p:cNvGrpSpPr/>
        <p:nvPr/>
      </p:nvGrpSpPr>
      <p:grpSpPr>
        <a:xfrm>
          <a:off x="0" y="0"/>
          <a:ext cx="0" cy="0"/>
          <a:chOff x="0" y="0"/>
          <a:chExt cx="0" cy="0"/>
        </a:xfrm>
      </p:grpSpPr>
      <p:sp>
        <p:nvSpPr>
          <p:cNvPr id="1753" name="Shape 1753"/>
          <p:cNvSpPr txBox="1"/>
          <p:nvPr>
            <p:ph type="title"/>
          </p:nvPr>
        </p:nvSpPr>
        <p:spPr>
          <a:xfrm>
            <a:off x="609600" y="685800"/>
            <a:ext cx="85343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200" u="none" cap="none" strike="noStrike">
                <a:solidFill>
                  <a:schemeClr val="dk2"/>
                </a:solidFill>
                <a:latin typeface="Arial"/>
                <a:ea typeface="Arial"/>
                <a:cs typeface="Arial"/>
                <a:sym typeface="Arial"/>
              </a:rPr>
              <a:t>CAM (</a:t>
            </a:r>
            <a:r>
              <a:rPr b="1" baseline="0" i="0" lang="en-US" sz="2800" u="none" cap="none" strike="noStrike">
                <a:solidFill>
                  <a:schemeClr val="dk2"/>
                </a:solidFill>
                <a:latin typeface="Arial"/>
                <a:ea typeface="Arial"/>
                <a:cs typeface="Arial"/>
                <a:sym typeface="Arial"/>
              </a:rPr>
              <a:t>Crassulacean Acid Metabolism</a:t>
            </a:r>
            <a:r>
              <a:rPr b="1" baseline="0" i="0" lang="en-US" sz="3200" u="none" cap="none" strike="noStrike">
                <a:solidFill>
                  <a:schemeClr val="dk2"/>
                </a:solidFill>
                <a:latin typeface="Arial"/>
                <a:ea typeface="Arial"/>
                <a:cs typeface="Arial"/>
                <a:sym typeface="Arial"/>
              </a:rPr>
              <a:t>) plants</a:t>
            </a:r>
          </a:p>
        </p:txBody>
      </p:sp>
      <p:sp>
        <p:nvSpPr>
          <p:cNvPr id="1754" name="Shape 1754"/>
          <p:cNvSpPr txBox="1"/>
          <p:nvPr/>
        </p:nvSpPr>
        <p:spPr>
          <a:xfrm>
            <a:off x="630237" y="1447800"/>
            <a:ext cx="8513761" cy="5257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sng" cap="none" strike="noStrike">
                <a:solidFill>
                  <a:srgbClr val="CC0000"/>
                </a:solidFill>
                <a:latin typeface="Arial"/>
                <a:ea typeface="Arial"/>
                <a:cs typeface="Arial"/>
                <a:sym typeface="Arial"/>
              </a:rPr>
              <a:t>Adaptation to hot, dry climates</a:t>
            </a:r>
          </a:p>
          <a:p>
            <a:pPr indent="-285750" lvl="1" marL="742950" marR="0" rtl="0" algn="l">
              <a:lnSpc>
                <a:spcPct val="110000"/>
              </a:lnSpc>
              <a:spcBef>
                <a:spcPts val="480"/>
              </a:spcBef>
              <a:spcAft>
                <a:spcPts val="0"/>
              </a:spcAft>
              <a:buClr>
                <a:schemeClr val="dk1"/>
              </a:buClr>
              <a:buSzPct val="59999"/>
              <a:buFont typeface="Noto Symbol"/>
              <a:buChar char="◆"/>
            </a:pPr>
            <a:r>
              <a:rPr b="1" baseline="0" i="0" lang="en-US" sz="2400" u="sng" cap="none" strike="noStrike">
                <a:solidFill>
                  <a:srgbClr val="CC0000"/>
                </a:solidFill>
                <a:latin typeface="Arial"/>
                <a:ea typeface="Arial"/>
                <a:cs typeface="Arial"/>
                <a:sym typeface="Arial"/>
              </a:rPr>
              <a:t>separate carbon fixation from Calvin cycle by TIME</a:t>
            </a:r>
          </a:p>
          <a:p>
            <a:pPr indent="-234950" lvl="2" marL="1085850" marR="0" rtl="0" algn="l">
              <a:lnSpc>
                <a:spcPct val="110000"/>
              </a:lnSpc>
              <a:spcBef>
                <a:spcPts val="440"/>
              </a:spcBef>
              <a:spcAft>
                <a:spcPts val="0"/>
              </a:spcAft>
              <a:buClr>
                <a:schemeClr val="hlink"/>
              </a:buClr>
              <a:buSzPct val="95000"/>
              <a:buFont typeface="Noto Symbol"/>
              <a:buChar char="▪"/>
            </a:pPr>
            <a:r>
              <a:rPr b="1" baseline="0" i="0" lang="en-US" sz="2200" u="none" cap="none" strike="noStrike">
                <a:solidFill>
                  <a:srgbClr val="0F116A"/>
                </a:solidFill>
                <a:latin typeface="Arial"/>
                <a:ea typeface="Arial"/>
                <a:cs typeface="Arial"/>
                <a:sym typeface="Arial"/>
              </a:rPr>
              <a:t>close stomates during day </a:t>
            </a:r>
          </a:p>
          <a:p>
            <a:pPr indent="-234950" lvl="2" marL="1085850" marR="0" rtl="0" algn="l">
              <a:lnSpc>
                <a:spcPct val="110000"/>
              </a:lnSpc>
              <a:spcBef>
                <a:spcPts val="440"/>
              </a:spcBef>
              <a:spcAft>
                <a:spcPts val="0"/>
              </a:spcAft>
              <a:buClr>
                <a:schemeClr val="hlink"/>
              </a:buClr>
              <a:buSzPct val="95000"/>
              <a:buFont typeface="Noto Symbol"/>
              <a:buChar char="▪"/>
            </a:pPr>
            <a:r>
              <a:rPr b="1" baseline="0" i="0" lang="en-US" sz="2200" u="none" cap="none" strike="noStrike">
                <a:solidFill>
                  <a:srgbClr val="0F116A"/>
                </a:solidFill>
                <a:latin typeface="Arial"/>
                <a:ea typeface="Arial"/>
                <a:cs typeface="Arial"/>
                <a:sym typeface="Arial"/>
              </a:rPr>
              <a:t>open stomates during night</a:t>
            </a:r>
          </a:p>
          <a:p>
            <a:pPr indent="-285750" lvl="1" marL="742950" marR="0" rtl="0" algn="l">
              <a:lnSpc>
                <a:spcPct val="100000"/>
              </a:lnSpc>
              <a:spcBef>
                <a:spcPts val="560"/>
              </a:spcBef>
              <a:spcAft>
                <a:spcPts val="0"/>
              </a:spcAft>
              <a:buClr>
                <a:schemeClr val="dk1"/>
              </a:buClr>
              <a:buSzPct val="64615"/>
              <a:buFont typeface="Noto Symbol"/>
              <a:buChar char="◆"/>
            </a:pPr>
            <a:r>
              <a:rPr b="1" baseline="0" i="0" lang="en-US" sz="2600" u="sng" cap="none" strike="noStrike">
                <a:solidFill>
                  <a:srgbClr val="CC0000"/>
                </a:solidFill>
                <a:latin typeface="Arial"/>
                <a:ea typeface="Arial"/>
                <a:cs typeface="Arial"/>
                <a:sym typeface="Arial"/>
              </a:rPr>
              <a:t>at night</a:t>
            </a:r>
            <a:r>
              <a:rPr b="1" baseline="0" i="0" lang="en-US" sz="2600" u="none" cap="none" strike="noStrike">
                <a:solidFill>
                  <a:schemeClr val="dk1"/>
                </a:solidFill>
                <a:latin typeface="Arial"/>
                <a:ea typeface="Arial"/>
                <a:cs typeface="Arial"/>
                <a:sym typeface="Arial"/>
              </a:rPr>
              <a:t>: open stomates &amp; </a:t>
            </a:r>
            <a:r>
              <a:rPr b="1" baseline="0" i="0" lang="en-US" sz="2800" u="none" cap="none" strike="noStrike">
                <a:solidFill>
                  <a:schemeClr val="dk1"/>
                </a:solidFill>
                <a:latin typeface="Arial"/>
                <a:ea typeface="Arial"/>
                <a:cs typeface="Arial"/>
                <a:sym typeface="Arial"/>
              </a:rPr>
              <a:t>fix carbon</a:t>
            </a:r>
            <a:br>
              <a:rPr b="1" baseline="0" i="0" lang="en-US" sz="2800" u="none" cap="none" strike="noStrike">
                <a:solidFill>
                  <a:schemeClr val="dk1"/>
                </a:solidFill>
                <a:latin typeface="Arial"/>
                <a:ea typeface="Arial"/>
                <a:cs typeface="Arial"/>
                <a:sym typeface="Arial"/>
              </a:rPr>
            </a:br>
            <a:r>
              <a:rPr b="1" baseline="0" i="0" lang="en-US" sz="2600" u="none" cap="none" strike="noStrike">
                <a:solidFill>
                  <a:schemeClr val="dk1"/>
                </a:solidFill>
                <a:latin typeface="Arial"/>
                <a:ea typeface="Arial"/>
                <a:cs typeface="Arial"/>
                <a:sym typeface="Arial"/>
              </a:rPr>
              <a:t>in 4C “storage” compounds</a:t>
            </a:r>
          </a:p>
          <a:p>
            <a:pPr indent="-285750" lvl="1" marL="742950" marR="0" rtl="0" algn="l">
              <a:lnSpc>
                <a:spcPct val="100000"/>
              </a:lnSpc>
              <a:spcBef>
                <a:spcPts val="520"/>
              </a:spcBef>
              <a:spcAft>
                <a:spcPts val="0"/>
              </a:spcAft>
              <a:buClr>
                <a:schemeClr val="dk1"/>
              </a:buClr>
              <a:buSzPct val="60000"/>
              <a:buFont typeface="Noto Symbol"/>
              <a:buChar char="◆"/>
            </a:pPr>
            <a:r>
              <a:rPr b="1" baseline="0" i="0" lang="en-US" sz="2600" u="sng" cap="none" strike="noStrike">
                <a:solidFill>
                  <a:srgbClr val="CC0000"/>
                </a:solidFill>
                <a:latin typeface="Arial"/>
                <a:ea typeface="Arial"/>
                <a:cs typeface="Arial"/>
                <a:sym typeface="Arial"/>
              </a:rPr>
              <a:t>in day</a:t>
            </a:r>
            <a:r>
              <a:rPr b="1" baseline="0" i="0" lang="en-US" sz="2600" u="none" cap="none" strike="noStrike">
                <a:solidFill>
                  <a:schemeClr val="dk1"/>
                </a:solidFill>
                <a:latin typeface="Arial"/>
                <a:ea typeface="Arial"/>
                <a:cs typeface="Arial"/>
                <a:sym typeface="Arial"/>
              </a:rPr>
              <a:t>: release CO</a:t>
            </a:r>
            <a:r>
              <a:rPr b="1" baseline="-25000" i="0" lang="en-US" sz="2600" u="none" cap="none" strike="noStrike">
                <a:solidFill>
                  <a:schemeClr val="dk1"/>
                </a:solidFill>
                <a:latin typeface="Arial"/>
                <a:ea typeface="Arial"/>
                <a:cs typeface="Arial"/>
                <a:sym typeface="Arial"/>
              </a:rPr>
              <a:t>2</a:t>
            </a:r>
            <a:r>
              <a:rPr b="1" baseline="0" i="0" lang="en-US" sz="2600" u="none" cap="none" strike="noStrike">
                <a:solidFill>
                  <a:schemeClr val="dk1"/>
                </a:solidFill>
                <a:latin typeface="Arial"/>
                <a:ea typeface="Arial"/>
                <a:cs typeface="Arial"/>
                <a:sym typeface="Arial"/>
              </a:rPr>
              <a:t> from 4C acids </a:t>
            </a:r>
            <a:br>
              <a:rPr b="1" baseline="0" i="0" lang="en-US" sz="2600" u="none" cap="none" strike="noStrike">
                <a:solidFill>
                  <a:schemeClr val="dk1"/>
                </a:solidFill>
                <a:latin typeface="Arial"/>
                <a:ea typeface="Arial"/>
                <a:cs typeface="Arial"/>
                <a:sym typeface="Arial"/>
              </a:rPr>
            </a:br>
            <a:r>
              <a:rPr b="1" baseline="0" i="0" lang="en-US" sz="2600" u="none" cap="none" strike="noStrike">
                <a:solidFill>
                  <a:schemeClr val="dk1"/>
                </a:solidFill>
                <a:latin typeface="Arial"/>
                <a:ea typeface="Arial"/>
                <a:cs typeface="Arial"/>
                <a:sym typeface="Arial"/>
              </a:rPr>
              <a:t>to Calvin cycle</a:t>
            </a:r>
          </a:p>
          <a:p>
            <a:pPr indent="-234950" lvl="2" marL="1085850" marR="0" rtl="0" algn="l">
              <a:lnSpc>
                <a:spcPct val="110000"/>
              </a:lnSpc>
              <a:spcBef>
                <a:spcPts val="440"/>
              </a:spcBef>
              <a:spcAft>
                <a:spcPts val="0"/>
              </a:spcAft>
              <a:buClr>
                <a:schemeClr val="hlink"/>
              </a:buClr>
              <a:buSzPct val="95000"/>
              <a:buFont typeface="Noto Symbol"/>
              <a:buChar char="▪"/>
            </a:pPr>
            <a:r>
              <a:rPr b="1" baseline="0" i="0" lang="en-US" sz="2200" u="none" cap="none" strike="noStrike">
                <a:solidFill>
                  <a:srgbClr val="0F116A"/>
                </a:solidFill>
                <a:latin typeface="Arial"/>
                <a:ea typeface="Arial"/>
                <a:cs typeface="Arial"/>
                <a:sym typeface="Arial"/>
              </a:rPr>
              <a:t>increases concentration of CO</a:t>
            </a:r>
            <a:r>
              <a:rPr b="1" baseline="-25000" i="0" lang="en-US" sz="2200" u="none" cap="none" strike="noStrike">
                <a:solidFill>
                  <a:srgbClr val="0F116A"/>
                </a:solidFill>
                <a:latin typeface="Arial"/>
                <a:ea typeface="Arial"/>
                <a:cs typeface="Arial"/>
                <a:sym typeface="Arial"/>
              </a:rPr>
              <a:t>2</a:t>
            </a:r>
            <a:r>
              <a:rPr b="1" baseline="0" i="0" lang="en-US" sz="2200" u="none" cap="none" strike="noStrike">
                <a:solidFill>
                  <a:srgbClr val="0F116A"/>
                </a:solidFill>
                <a:latin typeface="Arial"/>
                <a:ea typeface="Arial"/>
                <a:cs typeface="Arial"/>
                <a:sym typeface="Arial"/>
              </a:rPr>
              <a:t> in cells</a:t>
            </a:r>
          </a:p>
          <a:p>
            <a:pPr indent="-285750" lvl="1" marL="742950" marR="0" rtl="0" algn="l">
              <a:lnSpc>
                <a:spcPct val="11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succulents, some cacti, pineapple</a:t>
            </a:r>
          </a:p>
        </p:txBody>
      </p:sp>
      <p:pic>
        <p:nvPicPr>
          <p:cNvPr id="1755" name="Shape 1755"/>
          <p:cNvPicPr preferRelativeResize="0"/>
          <p:nvPr/>
        </p:nvPicPr>
        <p:blipFill rotWithShape="1">
          <a:blip r:embed="rId3">
            <a:alphaModFix/>
          </a:blip>
          <a:srcRect b="0" l="0" r="0" t="0"/>
          <a:stretch/>
        </p:blipFill>
        <p:spPr>
          <a:xfrm>
            <a:off x="7869236" y="5562600"/>
            <a:ext cx="1274762" cy="1295400"/>
          </a:xfrm>
          <a:prstGeom prst="rect">
            <a:avLst/>
          </a:prstGeom>
          <a:noFill/>
          <a:ln>
            <a:noFill/>
          </a:ln>
        </p:spPr>
      </p:pic>
      <p:sp>
        <p:nvSpPr>
          <p:cNvPr id="1756" name="Shape 1756"/>
          <p:cNvSpPr/>
          <p:nvPr/>
        </p:nvSpPr>
        <p:spPr>
          <a:xfrm flipH="1">
            <a:off x="7272336" y="3662362"/>
            <a:ext cx="1571624" cy="1044575"/>
          </a:xfrm>
          <a:prstGeom prst="wedgeEllipseCallout">
            <a:avLst>
              <a:gd fmla="val 9294" name="adj1"/>
              <a:gd fmla="val 40869"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It’s all in</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the timing</a:t>
            </a:r>
            <a:r>
              <a:rPr b="1" baseline="0" i="1" lang="en-US" sz="1800" u="none" cap="none" strike="noStrike">
                <a:solidFill>
                  <a:srgbClr val="0F116A"/>
                </a:solidFill>
                <a:latin typeface="Comic Sans MS"/>
                <a:ea typeface="Comic Sans MS"/>
                <a:cs typeface="Comic Sans MS"/>
                <a:sym typeface="Comic Sans MS"/>
              </a:rPr>
              <a:t>!</a:t>
            </a:r>
            <a:r>
              <a:rPr b="1" baseline="0" i="0" lang="en-US" sz="1800" u="none" cap="none" strike="noStrike">
                <a:solidFill>
                  <a:srgbClr val="0F116A"/>
                </a:solidFill>
                <a:latin typeface="Comic Sans MS"/>
                <a:ea typeface="Comic Sans MS"/>
                <a:cs typeface="Comic Sans MS"/>
                <a:sym typeface="Comic Sans MS"/>
              </a:rPr>
              <a:t> </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1" name="Shape 1761"/>
        <p:cNvGrpSpPr/>
        <p:nvPr/>
      </p:nvGrpSpPr>
      <p:grpSpPr>
        <a:xfrm>
          <a:off x="0" y="0"/>
          <a:ext cx="0" cy="0"/>
          <a:chOff x="0" y="0"/>
          <a:chExt cx="0" cy="0"/>
        </a:xfrm>
      </p:grpSpPr>
      <p:sp>
        <p:nvSpPr>
          <p:cNvPr id="1762" name="Shape 176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CAM plants</a:t>
            </a:r>
          </a:p>
        </p:txBody>
      </p:sp>
      <p:pic>
        <p:nvPicPr>
          <p:cNvPr id="1763" name="Shape 1763"/>
          <p:cNvPicPr preferRelativeResize="0"/>
          <p:nvPr/>
        </p:nvPicPr>
        <p:blipFill rotWithShape="1">
          <a:blip r:embed="rId3">
            <a:alphaModFix/>
          </a:blip>
          <a:srcRect b="0" l="0" r="0" t="0"/>
          <a:stretch/>
        </p:blipFill>
        <p:spPr>
          <a:xfrm>
            <a:off x="346075" y="1814511"/>
            <a:ext cx="3136899" cy="4686300"/>
          </a:xfrm>
          <a:prstGeom prst="rect">
            <a:avLst/>
          </a:prstGeom>
          <a:noFill/>
          <a:ln>
            <a:noFill/>
          </a:ln>
        </p:spPr>
      </p:pic>
      <p:pic>
        <p:nvPicPr>
          <p:cNvPr id="1764" name="Shape 1764"/>
          <p:cNvPicPr preferRelativeResize="0"/>
          <p:nvPr/>
        </p:nvPicPr>
        <p:blipFill rotWithShape="1">
          <a:blip r:embed="rId4">
            <a:alphaModFix/>
          </a:blip>
          <a:srcRect b="0" l="0" r="0" t="0"/>
          <a:stretch/>
        </p:blipFill>
        <p:spPr>
          <a:xfrm>
            <a:off x="4419600" y="3836987"/>
            <a:ext cx="4321174" cy="2868611"/>
          </a:xfrm>
          <a:prstGeom prst="rect">
            <a:avLst/>
          </a:prstGeom>
          <a:noFill/>
          <a:ln>
            <a:noFill/>
          </a:ln>
        </p:spPr>
      </p:pic>
      <p:pic>
        <p:nvPicPr>
          <p:cNvPr id="1765" name="Shape 1765"/>
          <p:cNvPicPr preferRelativeResize="0"/>
          <p:nvPr/>
        </p:nvPicPr>
        <p:blipFill rotWithShape="1">
          <a:blip r:embed="rId5">
            <a:alphaModFix/>
          </a:blip>
          <a:srcRect b="0" l="0" r="0" t="0"/>
          <a:stretch/>
        </p:blipFill>
        <p:spPr>
          <a:xfrm>
            <a:off x="3232150" y="1128712"/>
            <a:ext cx="3663950" cy="2747961"/>
          </a:xfrm>
          <a:prstGeom prst="rect">
            <a:avLst/>
          </a:prstGeom>
          <a:noFill/>
          <a:ln>
            <a:noFill/>
          </a:ln>
        </p:spPr>
      </p:pic>
      <p:pic>
        <p:nvPicPr>
          <p:cNvPr id="1766" name="Shape 1766"/>
          <p:cNvPicPr preferRelativeResize="0"/>
          <p:nvPr/>
        </p:nvPicPr>
        <p:blipFill rotWithShape="1">
          <a:blip r:embed="rId6">
            <a:alphaModFix/>
          </a:blip>
          <a:srcRect b="0" l="0" r="0" t="0"/>
          <a:stretch/>
        </p:blipFill>
        <p:spPr>
          <a:xfrm>
            <a:off x="6454775" y="377825"/>
            <a:ext cx="2565400" cy="2295524"/>
          </a:xfrm>
          <a:prstGeom prst="rect">
            <a:avLst/>
          </a:prstGeom>
          <a:noFill/>
          <a:ln>
            <a:noFill/>
          </a:ln>
        </p:spPr>
      </p:pic>
      <p:sp>
        <p:nvSpPr>
          <p:cNvPr id="1767" name="Shape 1767"/>
          <p:cNvSpPr txBox="1"/>
          <p:nvPr/>
        </p:nvSpPr>
        <p:spPr>
          <a:xfrm>
            <a:off x="6975475" y="2659061"/>
            <a:ext cx="2041524"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succulents</a:t>
            </a:r>
          </a:p>
        </p:txBody>
      </p:sp>
      <p:sp>
        <p:nvSpPr>
          <p:cNvPr id="1768" name="Shape 1768"/>
          <p:cNvSpPr txBox="1"/>
          <p:nvPr/>
        </p:nvSpPr>
        <p:spPr>
          <a:xfrm>
            <a:off x="703262" y="1350962"/>
            <a:ext cx="995362"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cacti</a:t>
            </a:r>
          </a:p>
        </p:txBody>
      </p:sp>
      <p:sp>
        <p:nvSpPr>
          <p:cNvPr id="1769" name="Shape 1769"/>
          <p:cNvSpPr txBox="1"/>
          <p:nvPr/>
        </p:nvSpPr>
        <p:spPr>
          <a:xfrm>
            <a:off x="3600450" y="6270625"/>
            <a:ext cx="1844674"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pine</a:t>
            </a:r>
            <a:r>
              <a:rPr b="1" baseline="0" i="0" lang="en-US" sz="2800" u="none" cap="none" strike="noStrike">
                <a:solidFill>
                  <a:schemeClr val="lt1"/>
                </a:solidFill>
                <a:latin typeface="Arial"/>
                <a:ea typeface="Arial"/>
                <a:cs typeface="Arial"/>
                <a:sym typeface="Arial"/>
              </a:rPr>
              <a:t>apple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b="3870" l="0" r="1999" t="0"/>
          <a:stretch/>
        </p:blipFill>
        <p:spPr>
          <a:xfrm>
            <a:off x="4951412" y="457200"/>
            <a:ext cx="4192587" cy="6373811"/>
          </a:xfrm>
          <a:prstGeom prst="rect">
            <a:avLst/>
          </a:prstGeom>
          <a:noFill/>
          <a:ln>
            <a:noFill/>
          </a:ln>
        </p:spPr>
      </p:pic>
      <p:sp>
        <p:nvSpPr>
          <p:cNvPr id="204" name="Shape 204"/>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Plant structure </a:t>
            </a:r>
          </a:p>
        </p:txBody>
      </p:sp>
      <p:sp>
        <p:nvSpPr>
          <p:cNvPr id="205" name="Shape 205"/>
          <p:cNvSpPr txBox="1"/>
          <p:nvPr>
            <p:ph idx="1" type="body"/>
          </p:nvPr>
        </p:nvSpPr>
        <p:spPr>
          <a:xfrm>
            <a:off x="609600" y="1371600"/>
            <a:ext cx="5257799"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F116A"/>
              </a:buClr>
              <a:buSzPct val="120000"/>
              <a:buFont typeface="Noto Symbol"/>
              <a:buChar char="▪"/>
            </a:pPr>
            <a:r>
              <a:rPr b="1" baseline="0" i="0" lang="en-US" sz="3000" u="none" cap="none" strike="noStrike">
                <a:solidFill>
                  <a:srgbClr val="0F116A"/>
                </a:solidFill>
                <a:latin typeface="Arial"/>
                <a:ea typeface="Arial"/>
                <a:cs typeface="Arial"/>
                <a:sym typeface="Arial"/>
              </a:rPr>
              <a:t>Obtaining raw materials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chemeClr val="dk1"/>
                </a:solidFill>
                <a:latin typeface="Arial"/>
                <a:ea typeface="Arial"/>
                <a:cs typeface="Arial"/>
                <a:sym typeface="Arial"/>
              </a:rPr>
              <a:t>sunlight</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006800"/>
                </a:solidFill>
                <a:latin typeface="Arial"/>
                <a:ea typeface="Arial"/>
                <a:cs typeface="Arial"/>
                <a:sym typeface="Arial"/>
              </a:rPr>
              <a:t>leaves</a:t>
            </a:r>
            <a:r>
              <a:rPr b="1" baseline="0" i="0" lang="en-US" sz="2400" u="none" cap="none" strike="noStrike">
                <a:solidFill>
                  <a:srgbClr val="0F116A"/>
                </a:solidFill>
                <a:latin typeface="Arial"/>
                <a:ea typeface="Arial"/>
                <a:cs typeface="Arial"/>
                <a:sym typeface="Arial"/>
              </a:rPr>
              <a:t> = solar collectors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chemeClr val="dk1"/>
                </a:solidFill>
                <a:latin typeface="Arial"/>
                <a:ea typeface="Arial"/>
                <a:cs typeface="Arial"/>
                <a:sym typeface="Arial"/>
              </a:rPr>
              <a:t>CO</a:t>
            </a:r>
            <a:r>
              <a:rPr b="1" baseline="-25000" i="0" lang="en-US" sz="2800" u="none" cap="none" strike="noStrike">
                <a:solidFill>
                  <a:schemeClr val="dk1"/>
                </a:solidFill>
                <a:latin typeface="Arial"/>
                <a:ea typeface="Arial"/>
                <a:cs typeface="Arial"/>
                <a:sym typeface="Arial"/>
              </a:rPr>
              <a:t>2</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stomates</a:t>
            </a:r>
            <a:r>
              <a:rPr b="1" baseline="0" i="0" lang="en-US" sz="2400" u="none" cap="none" strike="noStrike">
                <a:solidFill>
                  <a:srgbClr val="0F116A"/>
                </a:solidFill>
                <a:latin typeface="Arial"/>
                <a:ea typeface="Arial"/>
                <a:cs typeface="Arial"/>
                <a:sym typeface="Arial"/>
              </a:rPr>
              <a:t> = gas exchange</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2</a:t>
            </a:r>
            <a:r>
              <a:rPr b="1" baseline="0" i="0" lang="en-US" sz="2800" u="sng" cap="none" strike="noStrike">
                <a:solidFill>
                  <a:schemeClr val="dk1"/>
                </a:solidFill>
                <a:latin typeface="Arial"/>
                <a:ea typeface="Arial"/>
                <a:cs typeface="Arial"/>
                <a:sym typeface="Arial"/>
              </a:rPr>
              <a:t>O -xylem</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uptake from </a:t>
            </a:r>
            <a:r>
              <a:rPr b="1" baseline="0" i="0" lang="en-US" sz="2400" u="sng" cap="none" strike="noStrike">
                <a:solidFill>
                  <a:srgbClr val="CC0000"/>
                </a:solidFill>
                <a:latin typeface="Arial"/>
                <a:ea typeface="Arial"/>
                <a:cs typeface="Arial"/>
                <a:sym typeface="Arial"/>
              </a:rPr>
              <a:t>roots</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chemeClr val="dk1"/>
                </a:solidFill>
                <a:latin typeface="Arial"/>
                <a:ea typeface="Arial"/>
                <a:cs typeface="Arial"/>
                <a:sym typeface="Arial"/>
              </a:rPr>
              <a:t>nutrients -</a:t>
            </a:r>
            <a:r>
              <a:rPr lang="en-US" u="sng"/>
              <a:t>phloem</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N, P, K, S, Mg, Fe… </a:t>
            </a:r>
          </a:p>
          <a:p>
            <a:pPr indent="-228600" lvl="2" marL="114300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uptake from </a:t>
            </a:r>
            <a:r>
              <a:rPr b="1" baseline="0" i="0" lang="en-US" sz="2400" u="sng" cap="none" strike="noStrike">
                <a:solidFill>
                  <a:srgbClr val="CC0000"/>
                </a:solidFill>
                <a:latin typeface="Arial"/>
                <a:ea typeface="Arial"/>
                <a:cs typeface="Arial"/>
                <a:sym typeface="Arial"/>
              </a:rPr>
              <a:t>roots</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4" name="Shape 1774"/>
        <p:cNvGrpSpPr/>
        <p:nvPr/>
      </p:nvGrpSpPr>
      <p:grpSpPr>
        <a:xfrm>
          <a:off x="0" y="0"/>
          <a:ext cx="0" cy="0"/>
          <a:chOff x="0" y="0"/>
          <a:chExt cx="0" cy="0"/>
        </a:xfrm>
      </p:grpSpPr>
      <p:pic>
        <p:nvPicPr>
          <p:cNvPr id="1775" name="Shape 1775"/>
          <p:cNvPicPr preferRelativeResize="0"/>
          <p:nvPr/>
        </p:nvPicPr>
        <p:blipFill rotWithShape="1">
          <a:blip r:embed="rId3">
            <a:alphaModFix/>
          </a:blip>
          <a:srcRect b="4799" l="0" r="0" t="0"/>
          <a:stretch/>
        </p:blipFill>
        <p:spPr>
          <a:xfrm>
            <a:off x="1947861" y="1676400"/>
            <a:ext cx="5495924" cy="5121275"/>
          </a:xfrm>
          <a:prstGeom prst="rect">
            <a:avLst/>
          </a:prstGeom>
          <a:noFill/>
          <a:ln>
            <a:noFill/>
          </a:ln>
        </p:spPr>
      </p:pic>
      <p:sp>
        <p:nvSpPr>
          <p:cNvPr id="1776" name="Shape 1776"/>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C4 vs CAM Summary</a:t>
            </a:r>
          </a:p>
        </p:txBody>
      </p:sp>
      <p:sp>
        <p:nvSpPr>
          <p:cNvPr id="1777" name="Shape 1777"/>
          <p:cNvSpPr/>
          <p:nvPr/>
        </p:nvSpPr>
        <p:spPr>
          <a:xfrm>
            <a:off x="23811" y="3879850"/>
            <a:ext cx="2070099" cy="1684336"/>
          </a:xfrm>
          <a:prstGeom prst="roundRect">
            <a:avLst>
              <a:gd fmla="val 16667" name="adj"/>
            </a:avLst>
          </a:prstGeom>
          <a:solidFill>
            <a:srgbClr val="FFCC18"/>
          </a:solid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2400" u="sng" cap="none" strike="noStrike">
                <a:solidFill>
                  <a:srgbClr val="CC0000"/>
                </a:solidFill>
                <a:latin typeface="Arial"/>
                <a:ea typeface="Arial"/>
                <a:cs typeface="Arial"/>
                <a:sym typeface="Arial"/>
              </a:rPr>
              <a:t>C4 plants</a:t>
            </a:r>
            <a:r>
              <a:rPr b="1" baseline="0" i="0" lang="en-US" sz="2400" u="none" cap="none" strike="noStrike">
                <a:solidFill>
                  <a:schemeClr val="dk1"/>
                </a:solidFill>
                <a:latin typeface="Arial"/>
                <a:ea typeface="Arial"/>
                <a:cs typeface="Arial"/>
                <a:sym typeface="Arial"/>
              </a:rPr>
              <a:t> </a:t>
            </a:r>
          </a:p>
          <a:p>
            <a:pPr indent="0" lvl="0" marL="0" marR="0" rtl="0" algn="l">
              <a:lnSpc>
                <a:spcPct val="100000"/>
              </a:lnSpc>
              <a:spcBef>
                <a:spcPts val="36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separate 2 steps of C fixation </a:t>
            </a:r>
            <a:r>
              <a:rPr b="1" baseline="0" i="0" lang="en-US" sz="1800" u="sng" cap="none" strike="noStrike">
                <a:solidFill>
                  <a:srgbClr val="CC0000"/>
                </a:solidFill>
                <a:latin typeface="Arial"/>
                <a:ea typeface="Arial"/>
                <a:cs typeface="Arial"/>
                <a:sym typeface="Arial"/>
              </a:rPr>
              <a:t>anatomically</a:t>
            </a:r>
            <a:r>
              <a:rPr b="1" baseline="0" i="0" lang="en-US" sz="1800" u="none" cap="none" strike="noStrike">
                <a:solidFill>
                  <a:srgbClr val="0F116A"/>
                </a:solidFill>
                <a:latin typeface="Arial"/>
                <a:ea typeface="Arial"/>
                <a:cs typeface="Arial"/>
                <a:sym typeface="Arial"/>
              </a:rPr>
              <a:t> in 2 different cells</a:t>
            </a:r>
          </a:p>
        </p:txBody>
      </p:sp>
      <p:sp>
        <p:nvSpPr>
          <p:cNvPr id="1778" name="Shape 1778"/>
          <p:cNvSpPr/>
          <p:nvPr/>
        </p:nvSpPr>
        <p:spPr>
          <a:xfrm>
            <a:off x="7040561" y="3862387"/>
            <a:ext cx="2105024" cy="2049461"/>
          </a:xfrm>
          <a:prstGeom prst="roundRect">
            <a:avLst>
              <a:gd fmla="val 16667" name="adj"/>
            </a:avLst>
          </a:prstGeom>
          <a:solidFill>
            <a:srgbClr val="FFCC18"/>
          </a:solid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2400" u="sng" cap="none" strike="noStrike">
                <a:solidFill>
                  <a:srgbClr val="CC0000"/>
                </a:solidFill>
                <a:latin typeface="Arial"/>
                <a:ea typeface="Arial"/>
                <a:cs typeface="Arial"/>
                <a:sym typeface="Arial"/>
              </a:rPr>
              <a:t>CAM plants</a:t>
            </a:r>
            <a:r>
              <a:rPr b="1" baseline="0" i="0" lang="en-US" sz="2400" u="none" cap="none" strike="noStrike">
                <a:solidFill>
                  <a:schemeClr val="dk1"/>
                </a:solidFill>
                <a:latin typeface="Arial"/>
                <a:ea typeface="Arial"/>
                <a:cs typeface="Arial"/>
                <a:sym typeface="Arial"/>
              </a:rPr>
              <a:t> </a:t>
            </a:r>
          </a:p>
          <a:p>
            <a:pPr indent="0" lvl="0" marL="0" marR="0" rtl="0" algn="l">
              <a:lnSpc>
                <a:spcPct val="100000"/>
              </a:lnSpc>
              <a:spcBef>
                <a:spcPts val="36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separate 2 steps of C fixation </a:t>
            </a:r>
            <a:r>
              <a:rPr b="1" baseline="0" i="0" lang="en-US" sz="1800" u="sng" cap="none" strike="noStrike">
                <a:solidFill>
                  <a:srgbClr val="CC0000"/>
                </a:solidFill>
                <a:latin typeface="Arial"/>
                <a:ea typeface="Arial"/>
                <a:cs typeface="Arial"/>
                <a:sym typeface="Arial"/>
              </a:rPr>
              <a:t>temporally</a:t>
            </a:r>
            <a:r>
              <a:rPr b="1" baseline="0" i="0" lang="en-US" sz="1800" u="none" cap="none" strike="noStrike">
                <a:solidFill>
                  <a:srgbClr val="0F116A"/>
                </a:solidFill>
                <a:latin typeface="Arial"/>
                <a:ea typeface="Arial"/>
                <a:cs typeface="Arial"/>
                <a:sym typeface="Arial"/>
              </a:rPr>
              <a:t> =</a:t>
            </a:r>
            <a:br>
              <a:rPr b="1" baseline="0" i="0" lang="en-US" sz="1800" u="none" cap="none" strike="noStrike">
                <a:solidFill>
                  <a:srgbClr val="0F116A"/>
                </a:solidFill>
                <a:latin typeface="Arial"/>
                <a:ea typeface="Arial"/>
                <a:cs typeface="Arial"/>
                <a:sym typeface="Arial"/>
              </a:rPr>
            </a:br>
            <a:r>
              <a:rPr b="1" baseline="0" i="0" lang="en-US" sz="1800" u="none" cap="none" strike="noStrike">
                <a:solidFill>
                  <a:srgbClr val="0F116A"/>
                </a:solidFill>
                <a:latin typeface="Arial"/>
                <a:ea typeface="Arial"/>
                <a:cs typeface="Arial"/>
                <a:sym typeface="Arial"/>
              </a:rPr>
              <a:t>2 different times</a:t>
            </a:r>
          </a:p>
          <a:p>
            <a:pPr indent="0" lvl="0" marL="0" marR="0" rtl="0" algn="l">
              <a:lnSpc>
                <a:spcPct val="100000"/>
              </a:lnSpc>
              <a:spcBef>
                <a:spcPts val="360"/>
              </a:spcBef>
              <a:spcAft>
                <a:spcPts val="0"/>
              </a:spcAft>
              <a:buClr>
                <a:srgbClr val="0F116A"/>
              </a:buClr>
              <a:buSzPct val="25000"/>
              <a:buFont typeface="Arial"/>
              <a:buNone/>
            </a:pPr>
            <a:r>
              <a:rPr b="1" baseline="0" i="0" lang="en-US" sz="1800" u="none" cap="none" strike="noStrike">
                <a:solidFill>
                  <a:srgbClr val="0F116A"/>
                </a:solidFill>
                <a:latin typeface="Arial"/>
                <a:ea typeface="Arial"/>
                <a:cs typeface="Arial"/>
                <a:sym typeface="Arial"/>
              </a:rPr>
              <a:t>night vs. day</a:t>
            </a:r>
          </a:p>
        </p:txBody>
      </p:sp>
      <p:sp>
        <p:nvSpPr>
          <p:cNvPr id="1779" name="Shape 1779"/>
          <p:cNvSpPr txBox="1"/>
          <p:nvPr/>
        </p:nvSpPr>
        <p:spPr>
          <a:xfrm>
            <a:off x="703262" y="1219200"/>
            <a:ext cx="7756525" cy="457200"/>
          </a:xfrm>
          <a:prstGeom prst="rect">
            <a:avLst/>
          </a:prstGeom>
          <a:noFill/>
          <a:ln>
            <a:noFill/>
          </a:ln>
        </p:spPr>
        <p:txBody>
          <a:bodyPr anchorCtr="0" anchor="ctr" bIns="45700" lIns="91425" rIns="91425" tIns="45700">
            <a:noAutofit/>
          </a:bodyPr>
          <a:lstStyle/>
          <a:p>
            <a:pPr indent="-285750" lvl="0" marL="285750" marR="0" rtl="0" algn="ctr">
              <a:lnSpc>
                <a:spcPct val="100000"/>
              </a:lnSpc>
              <a:spcBef>
                <a:spcPts val="0"/>
              </a:spcBef>
              <a:spcAft>
                <a:spcPts val="0"/>
              </a:spcAft>
              <a:buClr>
                <a:srgbClr val="0F116A"/>
              </a:buClr>
              <a:buSzPct val="25000"/>
              <a:buFont typeface="Arial"/>
              <a:buNone/>
            </a:pPr>
            <a:r>
              <a:rPr b="1" baseline="0" i="0" lang="en-US" sz="2400" u="none" cap="none" strike="noStrike">
                <a:solidFill>
                  <a:srgbClr val="0F116A"/>
                </a:solidFill>
                <a:latin typeface="Arial"/>
                <a:ea typeface="Arial"/>
                <a:cs typeface="Arial"/>
                <a:sym typeface="Arial"/>
              </a:rPr>
              <a:t>solves CO</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 / O</a:t>
            </a:r>
            <a:r>
              <a:rPr b="1" baseline="-25000" i="0" lang="en-US" sz="2400" u="none" cap="none" strike="noStrike">
                <a:solidFill>
                  <a:srgbClr val="0F116A"/>
                </a:solidFill>
                <a:latin typeface="Arial"/>
                <a:ea typeface="Arial"/>
                <a:cs typeface="Arial"/>
                <a:sym typeface="Arial"/>
              </a:rPr>
              <a:t>2 </a:t>
            </a:r>
            <a:r>
              <a:rPr b="1" baseline="0" i="0" lang="en-US" sz="2400" u="none" cap="none" strike="noStrike">
                <a:solidFill>
                  <a:srgbClr val="0F116A"/>
                </a:solidFill>
                <a:latin typeface="Arial"/>
                <a:ea typeface="Arial"/>
                <a:cs typeface="Arial"/>
                <a:sym typeface="Arial"/>
              </a:rPr>
              <a:t>gas exchange</a:t>
            </a:r>
            <a:r>
              <a:rPr b="1" baseline="-25000" i="0" lang="en-US" sz="2400" u="none" cap="none" strike="noStrike">
                <a:solidFill>
                  <a:srgbClr val="0F116A"/>
                </a:solidFill>
                <a:latin typeface="Arial"/>
                <a:ea typeface="Arial"/>
                <a:cs typeface="Arial"/>
                <a:sym typeface="Arial"/>
              </a:rPr>
              <a:t> </a:t>
            </a:r>
            <a:r>
              <a:rPr b="1" baseline="0" i="0" lang="en-US" sz="2400" u="none" cap="none" strike="noStrike">
                <a:solidFill>
                  <a:srgbClr val="0F116A"/>
                </a:solidFill>
                <a:latin typeface="Arial"/>
                <a:ea typeface="Arial"/>
                <a:cs typeface="Arial"/>
                <a:sym typeface="Arial"/>
              </a:rPr>
              <a:t>vs. H</a:t>
            </a:r>
            <a:r>
              <a:rPr b="1" baseline="-25000" i="0" lang="en-US" sz="2400" u="none" cap="none" strike="noStrike">
                <a:solidFill>
                  <a:srgbClr val="0F116A"/>
                </a:solidFill>
                <a:latin typeface="Arial"/>
                <a:ea typeface="Arial"/>
                <a:cs typeface="Arial"/>
                <a:sym typeface="Arial"/>
              </a:rPr>
              <a:t>2</a:t>
            </a:r>
            <a:r>
              <a:rPr b="1" baseline="0" i="0" lang="en-US" sz="2400" u="none" cap="none" strike="noStrike">
                <a:solidFill>
                  <a:srgbClr val="0F116A"/>
                </a:solidFill>
                <a:latin typeface="Arial"/>
                <a:ea typeface="Arial"/>
                <a:cs typeface="Arial"/>
                <a:sym typeface="Arial"/>
              </a:rPr>
              <a:t>O loss</a:t>
            </a:r>
            <a:r>
              <a:rPr b="1" baseline="-25000" i="0" lang="en-US" sz="2400" u="none" cap="none" strike="noStrike">
                <a:solidFill>
                  <a:srgbClr val="0F116A"/>
                </a:solidFill>
                <a:latin typeface="Arial"/>
                <a:ea typeface="Arial"/>
                <a:cs typeface="Arial"/>
                <a:sym typeface="Arial"/>
              </a:rPr>
              <a:t> </a:t>
            </a:r>
            <a:r>
              <a:rPr b="1" baseline="0" i="0" lang="en-US" sz="2400" u="none" cap="none" strike="noStrike">
                <a:solidFill>
                  <a:srgbClr val="0F116A"/>
                </a:solidFill>
                <a:latin typeface="Arial"/>
                <a:ea typeface="Arial"/>
                <a:cs typeface="Arial"/>
                <a:sym typeface="Arial"/>
              </a:rPr>
              <a:t>challenge</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4" name="Shape 1784"/>
        <p:cNvGrpSpPr/>
        <p:nvPr/>
      </p:nvGrpSpPr>
      <p:grpSpPr>
        <a:xfrm>
          <a:off x="0" y="0"/>
          <a:ext cx="0" cy="0"/>
          <a:chOff x="0" y="0"/>
          <a:chExt cx="0" cy="0"/>
        </a:xfrm>
      </p:grpSpPr>
      <p:sp>
        <p:nvSpPr>
          <p:cNvPr id="1785" name="Shape 1785"/>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Why the C3 problem?</a:t>
            </a:r>
          </a:p>
        </p:txBody>
      </p:sp>
      <p:sp>
        <p:nvSpPr>
          <p:cNvPr id="1786" name="Shape 1786"/>
          <p:cNvSpPr txBox="1"/>
          <p:nvPr>
            <p:ph idx="1" type="body"/>
          </p:nvPr>
        </p:nvSpPr>
        <p:spPr>
          <a:xfrm>
            <a:off x="679450" y="1371600"/>
            <a:ext cx="8312150" cy="5105399"/>
          </a:xfrm>
          <a:prstGeom prst="rect">
            <a:avLst/>
          </a:prstGeom>
          <a:noFill/>
          <a:ln>
            <a:noFill/>
          </a:ln>
        </p:spPr>
        <p:txBody>
          <a:bodyPr anchorCtr="0" anchor="t" bIns="45700" lIns="91425" rIns="91425" tIns="45700">
            <a:noAutofit/>
          </a:bodyPr>
          <a:lstStyle/>
          <a:p>
            <a:pPr indent="-342900" lvl="0" marL="342900" marR="0" rtl="0" algn="l">
              <a:lnSpc>
                <a:spcPct val="110000"/>
              </a:lnSpc>
              <a:spcBef>
                <a:spcPts val="0"/>
              </a:spcBef>
              <a:spcAft>
                <a:spcPts val="0"/>
              </a:spcAft>
              <a:buClr>
                <a:srgbClr val="0F116A"/>
              </a:buClr>
              <a:buSzPct val="119999"/>
              <a:buFont typeface="Noto Symbol"/>
              <a:buChar char="▪"/>
            </a:pPr>
            <a:r>
              <a:rPr b="1" baseline="0" i="0" lang="en-US" sz="2800" u="none" cap="none" strike="noStrike">
                <a:solidFill>
                  <a:srgbClr val="0F116A"/>
                </a:solidFill>
                <a:latin typeface="Arial"/>
                <a:ea typeface="Arial"/>
                <a:cs typeface="Arial"/>
                <a:sym typeface="Arial"/>
              </a:rPr>
              <a:t>Possibly evolutionary baggage</a:t>
            </a:r>
          </a:p>
          <a:p>
            <a:pPr indent="-285750" lvl="1" marL="742950" marR="0" rtl="0" algn="l">
              <a:lnSpc>
                <a:spcPct val="110000"/>
              </a:lnSpc>
              <a:spcBef>
                <a:spcPts val="520"/>
              </a:spcBef>
              <a:spcAft>
                <a:spcPts val="0"/>
              </a:spcAft>
              <a:buClr>
                <a:schemeClr val="dk1"/>
              </a:buClr>
              <a:buSzPct val="60000"/>
              <a:buFont typeface="Noto Symbol"/>
              <a:buChar char="◆"/>
            </a:pPr>
            <a:r>
              <a:rPr b="1" baseline="0" i="0" lang="en-US" sz="2600" u="none" cap="none" strike="noStrike">
                <a:solidFill>
                  <a:schemeClr val="dk1"/>
                </a:solidFill>
                <a:latin typeface="Arial"/>
                <a:ea typeface="Arial"/>
                <a:cs typeface="Arial"/>
                <a:sym typeface="Arial"/>
              </a:rPr>
              <a:t>Rubisco evolved in high CO</a:t>
            </a:r>
            <a:r>
              <a:rPr b="1" baseline="-25000" i="0" lang="en-US" sz="2600" u="none" cap="none" strike="noStrike">
                <a:solidFill>
                  <a:schemeClr val="dk1"/>
                </a:solidFill>
                <a:latin typeface="Arial"/>
                <a:ea typeface="Arial"/>
                <a:cs typeface="Arial"/>
                <a:sym typeface="Arial"/>
              </a:rPr>
              <a:t>2</a:t>
            </a:r>
            <a:r>
              <a:rPr b="1" baseline="0" i="0" lang="en-US" sz="2600" u="none" cap="none" strike="noStrike">
                <a:solidFill>
                  <a:schemeClr val="dk1"/>
                </a:solidFill>
                <a:latin typeface="Arial"/>
                <a:ea typeface="Arial"/>
                <a:cs typeface="Arial"/>
                <a:sym typeface="Arial"/>
              </a:rPr>
              <a:t> atmosphere</a:t>
            </a:r>
          </a:p>
          <a:p>
            <a:pPr indent="-228600" lvl="2" marL="1143000" marR="0" rtl="0" algn="l">
              <a:lnSpc>
                <a:spcPct val="11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there wasn’t strong selection against active site of Rubisco accepting both CO</a:t>
            </a:r>
            <a:r>
              <a:rPr b="1" baseline="-25000" i="0" lang="en-US" sz="2000" u="none" cap="none" strike="noStrike">
                <a:solidFill>
                  <a:srgbClr val="0F116A"/>
                </a:solidFill>
                <a:latin typeface="Arial"/>
                <a:ea typeface="Arial"/>
                <a:cs typeface="Arial"/>
                <a:sym typeface="Arial"/>
              </a:rPr>
              <a:t>2</a:t>
            </a:r>
            <a:r>
              <a:rPr b="1" baseline="0" i="0" lang="en-US" sz="2000" u="none" cap="none" strike="noStrike">
                <a:solidFill>
                  <a:srgbClr val="0F116A"/>
                </a:solidFill>
                <a:latin typeface="Arial"/>
                <a:ea typeface="Arial"/>
                <a:cs typeface="Arial"/>
                <a:sym typeface="Arial"/>
              </a:rPr>
              <a:t> &amp; O</a:t>
            </a:r>
            <a:r>
              <a:rPr b="1" baseline="-25000" i="0" lang="en-US" sz="2000" u="none" cap="none" strike="noStrike">
                <a:solidFill>
                  <a:srgbClr val="0F116A"/>
                </a:solidFill>
                <a:latin typeface="Arial"/>
                <a:ea typeface="Arial"/>
                <a:cs typeface="Arial"/>
                <a:sym typeface="Arial"/>
              </a:rPr>
              <a:t>2</a:t>
            </a:r>
          </a:p>
          <a:p>
            <a:pPr indent="-342900" lvl="0" marL="342900" marR="0" rtl="0" algn="l">
              <a:lnSpc>
                <a:spcPct val="110000"/>
              </a:lnSpc>
              <a:spcBef>
                <a:spcPts val="560"/>
              </a:spcBef>
              <a:spcAft>
                <a:spcPts val="0"/>
              </a:spcAft>
              <a:buClr>
                <a:srgbClr val="0F116A"/>
              </a:buClr>
              <a:buSzPct val="119999"/>
              <a:buFont typeface="Noto Symbol"/>
              <a:buChar char="▪"/>
            </a:pPr>
            <a:r>
              <a:rPr b="1" baseline="0" i="0" lang="en-US" sz="2800" u="none" cap="none" strike="noStrike">
                <a:solidFill>
                  <a:srgbClr val="0F116A"/>
                </a:solidFill>
                <a:latin typeface="Arial"/>
                <a:ea typeface="Arial"/>
                <a:cs typeface="Arial"/>
                <a:sym typeface="Arial"/>
              </a:rPr>
              <a:t>Today it makes a difference</a:t>
            </a:r>
            <a:r>
              <a:rPr b="1" baseline="0" i="0" lang="en-US" sz="2600" u="none" cap="none" strike="noStrike">
                <a:solidFill>
                  <a:srgbClr val="0F116A"/>
                </a:solidFill>
                <a:latin typeface="Arial"/>
                <a:ea typeface="Arial"/>
                <a:cs typeface="Arial"/>
                <a:sym typeface="Arial"/>
              </a:rPr>
              <a:t> </a:t>
            </a:r>
          </a:p>
          <a:p>
            <a:pPr indent="-285750" lvl="1" marL="742950" marR="0" rtl="0" algn="l">
              <a:lnSpc>
                <a:spcPct val="11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21% O</a:t>
            </a:r>
            <a:r>
              <a:rPr b="1" baseline="-25000" i="0" lang="en-US" sz="2400" u="none" cap="none" strike="noStrike">
                <a:solidFill>
                  <a:schemeClr val="dk1"/>
                </a:solidFill>
                <a:latin typeface="Arial"/>
                <a:ea typeface="Arial"/>
                <a:cs typeface="Arial"/>
                <a:sym typeface="Arial"/>
              </a:rPr>
              <a:t>2 </a:t>
            </a:r>
            <a:r>
              <a:rPr b="1" baseline="0" i="0" lang="en-US" sz="2400" u="none" cap="none" strike="noStrike">
                <a:solidFill>
                  <a:schemeClr val="dk1"/>
                </a:solidFill>
                <a:latin typeface="Arial"/>
                <a:ea typeface="Arial"/>
                <a:cs typeface="Arial"/>
                <a:sym typeface="Arial"/>
              </a:rPr>
              <a:t> vs.  0.03% CO</a:t>
            </a:r>
            <a:r>
              <a:rPr b="1" baseline="-25000" i="0" lang="en-US" sz="2400" u="none" cap="none" strike="noStrike">
                <a:solidFill>
                  <a:schemeClr val="dk1"/>
                </a:solidFill>
                <a:latin typeface="Arial"/>
                <a:ea typeface="Arial"/>
                <a:cs typeface="Arial"/>
                <a:sym typeface="Arial"/>
              </a:rPr>
              <a:t>2</a:t>
            </a:r>
          </a:p>
          <a:p>
            <a:pPr indent="-285750" lvl="1" marL="742950" marR="0" rtl="0" algn="l">
              <a:lnSpc>
                <a:spcPct val="11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photorespiration can drain away 50% of carbon fixed by Calvin cycle on a hot, dry day</a:t>
            </a:r>
          </a:p>
          <a:p>
            <a:pPr indent="-285750" lvl="1" marL="742950" marR="0" rtl="0" algn="l">
              <a:lnSpc>
                <a:spcPct val="110000"/>
              </a:lnSpc>
              <a:spcBef>
                <a:spcPts val="480"/>
              </a:spcBef>
              <a:spcAft>
                <a:spcPts val="0"/>
              </a:spcAft>
              <a:buClr>
                <a:schemeClr val="dk1"/>
              </a:buClr>
              <a:buSzPct val="59999"/>
              <a:buFont typeface="Noto Symbol"/>
              <a:buChar char="◆"/>
            </a:pPr>
            <a:r>
              <a:rPr b="1" baseline="0" i="0" lang="en-US" sz="2400" u="none" cap="none" strike="noStrike">
                <a:solidFill>
                  <a:schemeClr val="dk1"/>
                </a:solidFill>
                <a:latin typeface="Arial"/>
                <a:ea typeface="Arial"/>
                <a:cs typeface="Arial"/>
                <a:sym typeface="Arial"/>
              </a:rPr>
              <a:t>strong selection pressure to evolve better way </a:t>
            </a:r>
            <a:br>
              <a:rPr b="1" baseline="0" i="0" lang="en-US" sz="2400" u="none" cap="none" strike="noStrike">
                <a:solidFill>
                  <a:schemeClr val="dk1"/>
                </a:solidFill>
                <a:latin typeface="Arial"/>
                <a:ea typeface="Arial"/>
                <a:cs typeface="Arial"/>
                <a:sym typeface="Arial"/>
              </a:rPr>
            </a:br>
            <a:r>
              <a:rPr b="1" baseline="0" i="0" lang="en-US" sz="2400" u="none" cap="none" strike="noStrike">
                <a:solidFill>
                  <a:schemeClr val="dk1"/>
                </a:solidFill>
                <a:latin typeface="Arial"/>
                <a:ea typeface="Arial"/>
                <a:cs typeface="Arial"/>
                <a:sym typeface="Arial"/>
              </a:rPr>
              <a:t>to fix carbon &amp; minimize photorespiration</a:t>
            </a:r>
          </a:p>
        </p:txBody>
      </p:sp>
      <p:pic>
        <p:nvPicPr>
          <p:cNvPr id="1787" name="Shape 1787"/>
          <p:cNvPicPr preferRelativeResize="0"/>
          <p:nvPr/>
        </p:nvPicPr>
        <p:blipFill rotWithShape="1">
          <a:blip r:embed="rId3">
            <a:alphaModFix/>
          </a:blip>
          <a:srcRect b="0" l="0" r="0" t="0"/>
          <a:stretch/>
        </p:blipFill>
        <p:spPr>
          <a:xfrm>
            <a:off x="7869236" y="2703511"/>
            <a:ext cx="1274762" cy="1295400"/>
          </a:xfrm>
          <a:prstGeom prst="rect">
            <a:avLst/>
          </a:prstGeom>
          <a:noFill/>
          <a:ln>
            <a:noFill/>
          </a:ln>
        </p:spPr>
      </p:pic>
      <p:sp>
        <p:nvSpPr>
          <p:cNvPr id="1788" name="Shape 1788"/>
          <p:cNvSpPr/>
          <p:nvPr/>
        </p:nvSpPr>
        <p:spPr>
          <a:xfrm flipH="1">
            <a:off x="7132637" y="330200"/>
            <a:ext cx="1916112" cy="1044575"/>
          </a:xfrm>
          <a:prstGeom prst="wedgeEllipseCallout">
            <a:avLst>
              <a:gd fmla="val 8285" name="adj1"/>
              <a:gd fmla="val 51439" name="adj2"/>
            </a:avLst>
          </a:prstGeom>
          <a:solidFill>
            <a:srgbClr val="FFEA18"/>
          </a:solidFill>
          <a:ln cap="flat" cmpd="sng" w="3810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0F116A"/>
              </a:buClr>
              <a:buSzPct val="25000"/>
              <a:buFont typeface="Comic Sans MS"/>
              <a:buNone/>
            </a:pPr>
            <a:r>
              <a:rPr b="1" baseline="0" i="0" lang="en-US" sz="1800" u="none" cap="none" strike="noStrike">
                <a:solidFill>
                  <a:srgbClr val="0F116A"/>
                </a:solidFill>
                <a:latin typeface="Comic Sans MS"/>
                <a:ea typeface="Comic Sans MS"/>
                <a:cs typeface="Comic Sans MS"/>
                <a:sym typeface="Comic Sans MS"/>
              </a:rPr>
              <a:t>We’ve all got</a:t>
            </a:r>
            <a:br>
              <a:rPr b="1" baseline="0" i="0" lang="en-US" sz="1800" u="none" cap="none" strike="noStrike">
                <a:solidFill>
                  <a:srgbClr val="0F116A"/>
                </a:solidFill>
                <a:latin typeface="Comic Sans MS"/>
                <a:ea typeface="Comic Sans MS"/>
                <a:cs typeface="Comic Sans MS"/>
                <a:sym typeface="Comic Sans MS"/>
              </a:rPr>
            </a:br>
            <a:r>
              <a:rPr b="1" baseline="0" i="0" lang="en-US" sz="1800" u="none" cap="none" strike="noStrike">
                <a:solidFill>
                  <a:srgbClr val="0F116A"/>
                </a:solidFill>
                <a:latin typeface="Comic Sans MS"/>
                <a:ea typeface="Comic Sans MS"/>
                <a:cs typeface="Comic Sans MS"/>
                <a:sym typeface="Comic Sans MS"/>
              </a:rPr>
              <a:t>baggage</a:t>
            </a:r>
            <a:r>
              <a:rPr b="1" baseline="0" i="1" lang="en-US" sz="1800" u="none" cap="none" strike="noStrike">
                <a:solidFill>
                  <a:srgbClr val="0F116A"/>
                </a:solidFill>
                <a:latin typeface="Comic Sans MS"/>
                <a:ea typeface="Comic Sans MS"/>
                <a:cs typeface="Comic Sans MS"/>
                <a:sym typeface="Comic Sans MS"/>
              </a:rPr>
              <a:t>!</a:t>
            </a:r>
            <a:r>
              <a:rPr b="1" baseline="0" i="0" lang="en-US" sz="1800" u="none" cap="none" strike="noStrike">
                <a:solidFill>
                  <a:srgbClr val="0F116A"/>
                </a:solidFill>
                <a:latin typeface="Comic Sans MS"/>
                <a:ea typeface="Comic Sans MS"/>
                <a:cs typeface="Comic Sans MS"/>
                <a:sym typeface="Comic Sans MS"/>
              </a:rPr>
              <a:t> </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3" name="Shape 1793"/>
        <p:cNvGrpSpPr/>
        <p:nvPr/>
      </p:nvGrpSpPr>
      <p:grpSpPr>
        <a:xfrm>
          <a:off x="0" y="0"/>
          <a:ext cx="0" cy="0"/>
          <a:chOff x="0" y="0"/>
          <a:chExt cx="0" cy="0"/>
        </a:xfrm>
      </p:grpSpPr>
      <p:sp>
        <p:nvSpPr>
          <p:cNvPr id="1794" name="Shape 1794"/>
          <p:cNvSpPr txBox="1"/>
          <p:nvPr/>
        </p:nvSpPr>
        <p:spPr>
          <a:xfrm>
            <a:off x="6934200" y="6264275"/>
            <a:ext cx="15240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Pr>
              <a:t>2007-2008</a:t>
            </a:r>
          </a:p>
        </p:txBody>
      </p:sp>
      <p:pic>
        <p:nvPicPr>
          <p:cNvPr id="1795" name="Shape 1795"/>
          <p:cNvPicPr preferRelativeResize="0"/>
          <p:nvPr/>
        </p:nvPicPr>
        <p:blipFill rotWithShape="1">
          <a:blip r:embed="rId3">
            <a:alphaModFix/>
          </a:blip>
          <a:srcRect b="0" l="0" r="0" t="0"/>
          <a:stretch/>
        </p:blipFill>
        <p:spPr>
          <a:xfrm>
            <a:off x="0" y="3070225"/>
            <a:ext cx="3797299" cy="3787775"/>
          </a:xfrm>
          <a:prstGeom prst="rect">
            <a:avLst/>
          </a:prstGeom>
          <a:noFill/>
          <a:ln>
            <a:noFill/>
          </a:ln>
        </p:spPr>
      </p:pic>
      <p:sp>
        <p:nvSpPr>
          <p:cNvPr id="1796" name="Shape 1796"/>
          <p:cNvSpPr/>
          <p:nvPr/>
        </p:nvSpPr>
        <p:spPr>
          <a:xfrm>
            <a:off x="2127250" y="584200"/>
            <a:ext cx="6924674" cy="2911474"/>
          </a:xfrm>
          <a:prstGeom prst="wedgeEllipseCallout">
            <a:avLst>
              <a:gd fmla="val 857" name="adj1"/>
              <a:gd fmla="val 29467" name="adj2"/>
            </a:avLst>
          </a:prstGeom>
          <a:solidFill>
            <a:srgbClr val="FFCC00"/>
          </a:solidFill>
          <a:ln cap="flat" cmpd="sng" w="57150">
            <a:solidFill>
              <a:srgbClr val="CC0000"/>
            </a:solidFill>
            <a:prstDash val="solid"/>
            <a:miter/>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It’s not so easy as it looks…</a:t>
            </a:r>
          </a:p>
          <a:p>
            <a:pPr indent="0" lvl="0" marL="0" marR="0" rtl="0" algn="ctr">
              <a:lnSpc>
                <a:spcPct val="100000"/>
              </a:lnSpc>
              <a:spcBef>
                <a:spcPts val="140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Any Questions??</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1" name="Shape 1801"/>
        <p:cNvGrpSpPr/>
        <p:nvPr/>
      </p:nvGrpSpPr>
      <p:grpSpPr>
        <a:xfrm>
          <a:off x="0" y="0"/>
          <a:ext cx="0" cy="0"/>
          <a:chOff x="0" y="0"/>
          <a:chExt cx="0" cy="0"/>
        </a:xfrm>
      </p:grpSpPr>
      <p:sp>
        <p:nvSpPr>
          <p:cNvPr id="1802" name="Shape 1802"/>
          <p:cNvSpPr txBox="1"/>
          <p:nvPr>
            <p:ph idx="1" type="body"/>
          </p:nvPr>
        </p:nvSpPr>
        <p:spPr>
          <a:xfrm>
            <a:off x="130175" y="1371600"/>
            <a:ext cx="8328025" cy="5257799"/>
          </a:xfrm>
          <a:prstGeom prst="rect">
            <a:avLst/>
          </a:prstGeom>
          <a:solidFill>
            <a:schemeClr val="lt1"/>
          </a:solid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005C"/>
              </a:buClr>
              <a:buSzPct val="120000"/>
              <a:buFont typeface="Noto Symbol"/>
              <a:buChar char="▪"/>
            </a:pPr>
            <a:r>
              <a:rPr b="1" baseline="0" i="0" lang="en-US" sz="3000" u="sng" cap="none" strike="noStrike">
                <a:solidFill>
                  <a:srgbClr val="CC0000"/>
                </a:solidFill>
                <a:latin typeface="Arial"/>
                <a:ea typeface="Arial"/>
                <a:cs typeface="Arial"/>
                <a:sym typeface="Arial"/>
              </a:rPr>
              <a:t>Electron Transport Chain</a:t>
            </a:r>
            <a:r>
              <a:rPr b="1" baseline="0" i="0" lang="en-US" sz="3000" u="none" cap="none" strike="noStrike">
                <a:solidFill>
                  <a:srgbClr val="0F116A"/>
                </a:solidFill>
                <a:latin typeface="Arial"/>
                <a:ea typeface="Arial"/>
                <a:cs typeface="Arial"/>
                <a:sym typeface="Arial"/>
              </a:rPr>
              <a:t> </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like in cellular respiration</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proteins in organelle membrane </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sng" cap="none" strike="noStrike">
                <a:solidFill>
                  <a:srgbClr val="CC0000"/>
                </a:solidFill>
                <a:latin typeface="Arial"/>
                <a:ea typeface="Arial"/>
                <a:cs typeface="Arial"/>
                <a:sym typeface="Arial"/>
              </a:rPr>
              <a:t>electron acceptors</a:t>
            </a:r>
          </a:p>
          <a:p>
            <a:pPr indent="-234950" lvl="2" marL="1085850" marR="0" rtl="0" algn="l">
              <a:lnSpc>
                <a:spcPct val="100000"/>
              </a:lnSpc>
              <a:spcBef>
                <a:spcPts val="480"/>
              </a:spcBef>
              <a:spcAft>
                <a:spcPts val="0"/>
              </a:spcAft>
              <a:buClr>
                <a:schemeClr val="hlink"/>
              </a:buClr>
              <a:buSzPct val="95000"/>
              <a:buFont typeface="Noto Symbol"/>
              <a:buChar char="▪"/>
            </a:pPr>
            <a:r>
              <a:rPr b="1" baseline="0" i="0" lang="en-US" sz="2400" u="sng" cap="none" strike="noStrike">
                <a:solidFill>
                  <a:srgbClr val="CC0000"/>
                </a:solidFill>
                <a:latin typeface="Arial"/>
                <a:ea typeface="Arial"/>
                <a:cs typeface="Arial"/>
                <a:sym typeface="Arial"/>
              </a:rPr>
              <a:t>NADPH</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proton (H</a:t>
            </a:r>
            <a:r>
              <a:rPr b="1" baseline="30000" i="0" lang="en-US" sz="2800" u="none" cap="none" strike="noStrike">
                <a:solidFill>
                  <a:schemeClr val="dk1"/>
                </a:solidFill>
                <a:latin typeface="Arial"/>
                <a:ea typeface="Arial"/>
                <a:cs typeface="Arial"/>
                <a:sym typeface="Arial"/>
              </a:rPr>
              <a:t>+</a:t>
            </a:r>
            <a:r>
              <a:rPr b="1" baseline="0" i="0" lang="en-US" sz="2800" u="none" cap="none" strike="noStrike">
                <a:solidFill>
                  <a:schemeClr val="dk1"/>
                </a:solidFill>
                <a:latin typeface="Arial"/>
                <a:ea typeface="Arial"/>
                <a:cs typeface="Arial"/>
                <a:sym typeface="Arial"/>
              </a:rPr>
              <a:t>)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gradient across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inner membrane</a:t>
            </a:r>
          </a:p>
          <a:p>
            <a:pPr indent="-234950" lvl="2" marL="1085850" marR="0" rtl="0" algn="l">
              <a:lnSpc>
                <a:spcPct val="100000"/>
              </a:lnSpc>
              <a:spcBef>
                <a:spcPts val="400"/>
              </a:spcBef>
              <a:spcAft>
                <a:spcPts val="0"/>
              </a:spcAft>
              <a:buClr>
                <a:schemeClr val="hlink"/>
              </a:buClr>
              <a:buSzPct val="95000"/>
              <a:buFont typeface="Noto Symbol"/>
              <a:buChar char="▪"/>
            </a:pPr>
            <a:r>
              <a:rPr b="1" baseline="0" i="0" lang="en-US" sz="2000" u="none" cap="none" strike="noStrike">
                <a:solidFill>
                  <a:srgbClr val="0F116A"/>
                </a:solidFill>
                <a:latin typeface="Arial"/>
                <a:ea typeface="Arial"/>
                <a:cs typeface="Arial"/>
                <a:sym typeface="Arial"/>
              </a:rPr>
              <a:t>find the double membrane</a:t>
            </a:r>
            <a:r>
              <a:rPr b="1" baseline="0" i="1" lang="en-US" sz="2000" u="none" cap="none" strike="noStrike">
                <a:solidFill>
                  <a:srgbClr val="0F116A"/>
                </a:solidFill>
                <a:latin typeface="Arial"/>
                <a:ea typeface="Arial"/>
                <a:cs typeface="Arial"/>
                <a:sym typeface="Arial"/>
              </a:rPr>
              <a:t>!</a:t>
            </a:r>
          </a:p>
          <a:p>
            <a:pPr indent="-285750" lvl="1" marL="742950" marR="0" rtl="0" algn="l">
              <a:lnSpc>
                <a:spcPct val="100000"/>
              </a:lnSpc>
              <a:spcBef>
                <a:spcPts val="560"/>
              </a:spcBef>
              <a:spcAft>
                <a:spcPts val="0"/>
              </a:spcAft>
              <a:buClr>
                <a:schemeClr val="dk1"/>
              </a:buClr>
              <a:buSzPct val="59999"/>
              <a:buFont typeface="Noto Symbol"/>
              <a:buChar char="◆"/>
            </a:pPr>
            <a:r>
              <a:rPr b="1" baseline="0" i="0" lang="en-US" sz="2800" u="none" cap="none" strike="noStrike">
                <a:solidFill>
                  <a:schemeClr val="dk1"/>
                </a:solidFill>
                <a:latin typeface="Arial"/>
                <a:ea typeface="Arial"/>
                <a:cs typeface="Arial"/>
                <a:sym typeface="Arial"/>
              </a:rPr>
              <a:t>ATP synthase </a:t>
            </a:r>
            <a:br>
              <a:rPr b="1" baseline="0" i="0" lang="en-US" sz="2800" u="none" cap="none" strike="noStrike">
                <a:solidFill>
                  <a:schemeClr val="dk1"/>
                </a:solidFill>
                <a:latin typeface="Arial"/>
                <a:ea typeface="Arial"/>
                <a:cs typeface="Arial"/>
                <a:sym typeface="Arial"/>
              </a:rPr>
            </a:br>
            <a:r>
              <a:rPr b="1" baseline="0" i="0" lang="en-US" sz="2800" u="none" cap="none" strike="noStrike">
                <a:solidFill>
                  <a:schemeClr val="dk1"/>
                </a:solidFill>
                <a:latin typeface="Arial"/>
                <a:ea typeface="Arial"/>
                <a:cs typeface="Arial"/>
                <a:sym typeface="Arial"/>
              </a:rPr>
              <a:t>enzyme</a:t>
            </a:r>
          </a:p>
        </p:txBody>
      </p:sp>
      <p:sp>
        <p:nvSpPr>
          <p:cNvPr id="1803" name="Shape 1803"/>
          <p:cNvSpPr txBox="1"/>
          <p:nvPr/>
        </p:nvSpPr>
        <p:spPr>
          <a:xfrm>
            <a:off x="7391400" y="6400800"/>
            <a:ext cx="1143000" cy="304799"/>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1804" name="Shape 1804"/>
          <p:cNvPicPr preferRelativeResize="0"/>
          <p:nvPr/>
        </p:nvPicPr>
        <p:blipFill rotWithShape="1">
          <a:blip r:embed="rId3">
            <a:alphaModFix/>
          </a:blip>
          <a:srcRect b="3769" l="0" r="899" t="0"/>
          <a:stretch/>
        </p:blipFill>
        <p:spPr>
          <a:xfrm>
            <a:off x="4578350" y="3576733"/>
            <a:ext cx="4565700" cy="3281399"/>
          </a:xfrm>
          <a:prstGeom prst="rect">
            <a:avLst/>
          </a:prstGeom>
          <a:noFill/>
          <a:ln>
            <a:noFill/>
          </a:ln>
        </p:spPr>
      </p:pic>
      <p:sp>
        <p:nvSpPr>
          <p:cNvPr id="1805" name="Shape 1805"/>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Light reactions</a:t>
            </a:r>
          </a:p>
        </p:txBody>
      </p:sp>
      <p:sp>
        <p:nvSpPr>
          <p:cNvPr id="1806" name="Shape 1806"/>
          <p:cNvSpPr/>
          <p:nvPr/>
        </p:nvSpPr>
        <p:spPr>
          <a:xfrm>
            <a:off x="5391150" y="379412"/>
            <a:ext cx="3602036" cy="1376361"/>
          </a:xfrm>
          <a:prstGeom prst="ellipse">
            <a:avLst/>
          </a:prstGeom>
          <a:solidFill>
            <a:srgbClr val="FFFF99"/>
          </a:solidFill>
          <a:ln cap="flat" cmpd="sng" w="38100">
            <a:solidFill>
              <a:srgbClr val="9933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nvGrpSpPr>
          <p:cNvPr id="1807" name="Shape 1807"/>
          <p:cNvGrpSpPr/>
          <p:nvPr/>
        </p:nvGrpSpPr>
        <p:grpSpPr>
          <a:xfrm>
            <a:off x="7048500" y="503236"/>
            <a:ext cx="1652587" cy="542924"/>
            <a:chOff x="5715000" y="5641975"/>
            <a:chExt cx="2666999" cy="881061"/>
          </a:xfrm>
        </p:grpSpPr>
        <p:sp>
          <p:nvSpPr>
            <p:cNvPr id="1808" name="Shape 1808"/>
            <p:cNvSpPr/>
            <p:nvPr/>
          </p:nvSpPr>
          <p:spPr>
            <a:xfrm>
              <a:off x="5715000" y="5715000"/>
              <a:ext cx="2666999" cy="762000"/>
            </a:xfrm>
            <a:prstGeom prst="ellipse">
              <a:avLst/>
            </a:prstGeom>
            <a:solidFill>
              <a:srgbClr val="80FF00"/>
            </a:solidFill>
            <a:ln cap="flat" cmpd="sng" w="38100">
              <a:solidFill>
                <a:srgbClr val="04A402"/>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09" name="Shape 1809"/>
            <p:cNvSpPr txBox="1"/>
            <p:nvPr/>
          </p:nvSpPr>
          <p:spPr>
            <a:xfrm>
              <a:off x="6102350" y="58118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0" name="Shape 1810"/>
            <p:cNvSpPr txBox="1"/>
            <p:nvPr/>
          </p:nvSpPr>
          <p:spPr>
            <a:xfrm>
              <a:off x="6407150" y="5737225"/>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1" name="Shape 1811"/>
            <p:cNvSpPr txBox="1"/>
            <p:nvPr/>
          </p:nvSpPr>
          <p:spPr>
            <a:xfrm>
              <a:off x="6561136" y="59642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2" name="Shape 1812"/>
            <p:cNvSpPr txBox="1"/>
            <p:nvPr/>
          </p:nvSpPr>
          <p:spPr>
            <a:xfrm>
              <a:off x="6713536" y="56626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3" name="Shape 1813"/>
            <p:cNvSpPr txBox="1"/>
            <p:nvPr/>
          </p:nvSpPr>
          <p:spPr>
            <a:xfrm>
              <a:off x="6938961"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4" name="Shape 1814"/>
            <p:cNvSpPr txBox="1"/>
            <p:nvPr/>
          </p:nvSpPr>
          <p:spPr>
            <a:xfrm>
              <a:off x="7167561" y="564197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5" name="Shape 1815"/>
            <p:cNvSpPr txBox="1"/>
            <p:nvPr/>
          </p:nvSpPr>
          <p:spPr>
            <a:xfrm>
              <a:off x="7246936"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6" name="Shape 1816"/>
            <p:cNvSpPr txBox="1"/>
            <p:nvPr/>
          </p:nvSpPr>
          <p:spPr>
            <a:xfrm>
              <a:off x="7551736" y="573722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7" name="Shape 1817"/>
            <p:cNvSpPr txBox="1"/>
            <p:nvPr/>
          </p:nvSpPr>
          <p:spPr>
            <a:xfrm>
              <a:off x="7626350"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8" name="Shape 1818"/>
            <p:cNvSpPr txBox="1"/>
            <p:nvPr/>
          </p:nvSpPr>
          <p:spPr>
            <a:xfrm>
              <a:off x="5722937" y="5811837"/>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19" name="Shape 1819"/>
            <p:cNvSpPr txBox="1"/>
            <p:nvPr/>
          </p:nvSpPr>
          <p:spPr>
            <a:xfrm>
              <a:off x="6248400" y="6029325"/>
              <a:ext cx="611187" cy="493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grpSp>
      <p:grpSp>
        <p:nvGrpSpPr>
          <p:cNvPr id="1820" name="Shape 1820"/>
          <p:cNvGrpSpPr/>
          <p:nvPr/>
        </p:nvGrpSpPr>
        <p:grpSpPr>
          <a:xfrm>
            <a:off x="7070725" y="996949"/>
            <a:ext cx="1652587" cy="542924"/>
            <a:chOff x="5715000" y="5641975"/>
            <a:chExt cx="2666999" cy="881061"/>
          </a:xfrm>
        </p:grpSpPr>
        <p:sp>
          <p:nvSpPr>
            <p:cNvPr id="1821" name="Shape 1821"/>
            <p:cNvSpPr/>
            <p:nvPr/>
          </p:nvSpPr>
          <p:spPr>
            <a:xfrm>
              <a:off x="5715000" y="5715000"/>
              <a:ext cx="2666999" cy="762000"/>
            </a:xfrm>
            <a:prstGeom prst="ellipse">
              <a:avLst/>
            </a:prstGeom>
            <a:solidFill>
              <a:srgbClr val="80FF00"/>
            </a:solidFill>
            <a:ln cap="flat" cmpd="sng" w="38100">
              <a:solidFill>
                <a:srgbClr val="04A402"/>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22" name="Shape 1822"/>
            <p:cNvSpPr txBox="1"/>
            <p:nvPr/>
          </p:nvSpPr>
          <p:spPr>
            <a:xfrm>
              <a:off x="6102350" y="58118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23" name="Shape 1823"/>
            <p:cNvSpPr txBox="1"/>
            <p:nvPr/>
          </p:nvSpPr>
          <p:spPr>
            <a:xfrm>
              <a:off x="6407150" y="5737225"/>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24" name="Shape 1824"/>
            <p:cNvSpPr txBox="1"/>
            <p:nvPr/>
          </p:nvSpPr>
          <p:spPr>
            <a:xfrm>
              <a:off x="6561136" y="5964237"/>
              <a:ext cx="611187"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25" name="Shape 1825"/>
            <p:cNvSpPr txBox="1"/>
            <p:nvPr/>
          </p:nvSpPr>
          <p:spPr>
            <a:xfrm>
              <a:off x="6713536" y="56626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26" name="Shape 1826"/>
            <p:cNvSpPr txBox="1"/>
            <p:nvPr/>
          </p:nvSpPr>
          <p:spPr>
            <a:xfrm>
              <a:off x="6938961"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27" name="Shape 1827"/>
            <p:cNvSpPr txBox="1"/>
            <p:nvPr/>
          </p:nvSpPr>
          <p:spPr>
            <a:xfrm>
              <a:off x="7167561" y="564197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28" name="Shape 1828"/>
            <p:cNvSpPr txBox="1"/>
            <p:nvPr/>
          </p:nvSpPr>
          <p:spPr>
            <a:xfrm>
              <a:off x="7246936"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29" name="Shape 1829"/>
            <p:cNvSpPr txBox="1"/>
            <p:nvPr/>
          </p:nvSpPr>
          <p:spPr>
            <a:xfrm>
              <a:off x="7551736" y="5737225"/>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30" name="Shape 1830"/>
            <p:cNvSpPr txBox="1"/>
            <p:nvPr/>
          </p:nvSpPr>
          <p:spPr>
            <a:xfrm>
              <a:off x="7626350" y="5891212"/>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31" name="Shape 1831"/>
            <p:cNvSpPr txBox="1"/>
            <p:nvPr/>
          </p:nvSpPr>
          <p:spPr>
            <a:xfrm>
              <a:off x="5722937" y="5811837"/>
              <a:ext cx="612775" cy="495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sp>
          <p:nvSpPr>
            <p:cNvPr id="1832" name="Shape 1832"/>
            <p:cNvSpPr txBox="1"/>
            <p:nvPr/>
          </p:nvSpPr>
          <p:spPr>
            <a:xfrm>
              <a:off x="6248400" y="6029325"/>
              <a:ext cx="611187" cy="49371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F116A"/>
                </a:buClr>
                <a:buSzPct val="25000"/>
                <a:buFont typeface="Arial"/>
                <a:buNone/>
              </a:pPr>
              <a:r>
                <a:rPr b="1" baseline="0" i="0" lang="en-US" sz="1400" u="none" cap="none" strike="noStrike">
                  <a:solidFill>
                    <a:srgbClr val="0F116A"/>
                  </a:solidFill>
                  <a:latin typeface="Arial"/>
                  <a:ea typeface="Arial"/>
                  <a:cs typeface="Arial"/>
                  <a:sym typeface="Arial"/>
                </a:rPr>
                <a:t>H</a:t>
              </a:r>
              <a:r>
                <a:rPr b="1" baseline="30000" i="0" lang="en-US" sz="1400" u="none" cap="none" strike="noStrike">
                  <a:solidFill>
                    <a:srgbClr val="0F116A"/>
                  </a:solidFill>
                  <a:latin typeface="Arial"/>
                  <a:ea typeface="Arial"/>
                  <a:cs typeface="Arial"/>
                  <a:sym typeface="Arial"/>
                </a:rPr>
                <a:t>+</a:t>
              </a:r>
            </a:p>
          </p:txBody>
        </p:sp>
      </p:grpSp>
      <p:grpSp>
        <p:nvGrpSpPr>
          <p:cNvPr id="1833" name="Shape 1833"/>
          <p:cNvGrpSpPr/>
          <p:nvPr/>
        </p:nvGrpSpPr>
        <p:grpSpPr>
          <a:xfrm rot="-9840000">
            <a:off x="7215187" y="1284286"/>
            <a:ext cx="220662" cy="331787"/>
            <a:chOff x="714375" y="2817811"/>
            <a:chExt cx="255587" cy="458788"/>
          </a:xfrm>
        </p:grpSpPr>
        <p:sp>
          <p:nvSpPr>
            <p:cNvPr id="1834" name="Shape 1834"/>
            <p:cNvSpPr/>
            <p:nvPr/>
          </p:nvSpPr>
          <p:spPr>
            <a:xfrm>
              <a:off x="782637" y="2978150"/>
              <a:ext cx="117474" cy="298450"/>
            </a:xfrm>
            <a:prstGeom prst="can">
              <a:avLst>
                <a:gd fmla="val 25000" name="adj"/>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35" name="Shape 1835"/>
            <p:cNvSpPr/>
            <p:nvPr/>
          </p:nvSpPr>
          <p:spPr>
            <a:xfrm>
              <a:off x="714375" y="2817811"/>
              <a:ext cx="255587" cy="255587"/>
            </a:xfrm>
            <a:prstGeom prst="ellipse">
              <a:avLst/>
            </a:prstGeom>
            <a:solidFill>
              <a:srgbClr val="CC000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1836" name="Shape 1836"/>
          <p:cNvSpPr/>
          <p:nvPr/>
        </p:nvSpPr>
        <p:spPr>
          <a:xfrm>
            <a:off x="6791325" y="1227137"/>
            <a:ext cx="601661" cy="466725"/>
          </a:xfrm>
          <a:custGeom>
            <a:pathLst>
              <a:path extrusionOk="0" h="120000" w="120000">
                <a:moveTo>
                  <a:pt x="120000" y="0"/>
                </a:moveTo>
                <a:cubicBezTo>
                  <a:pt x="109033" y="48493"/>
                  <a:pt x="98067" y="96986"/>
                  <a:pt x="78015" y="108493"/>
                </a:cubicBezTo>
                <a:cubicBezTo>
                  <a:pt x="57963" y="120000"/>
                  <a:pt x="28825" y="94794"/>
                  <a:pt x="0" y="69863"/>
                </a:cubicBezTo>
              </a:path>
            </a:pathLst>
          </a:custGeom>
          <a:noFill/>
          <a:ln cap="flat" cmpd="sng" w="2857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37" name="Shape 1837"/>
          <p:cNvSpPr/>
          <p:nvPr/>
        </p:nvSpPr>
        <p:spPr>
          <a:xfrm>
            <a:off x="6232525" y="1165225"/>
            <a:ext cx="661986" cy="433386"/>
          </a:xfrm>
          <a:prstGeom prst="irregularSeal1">
            <a:avLst/>
          </a:prstGeom>
          <a:solidFill>
            <a:srgbClr val="CC0000"/>
          </a:solidFill>
          <a:ln cap="flat" cmpd="sng" w="190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EA18"/>
              </a:buClr>
              <a:buSzPct val="25000"/>
              <a:buFont typeface="Arial"/>
              <a:buNone/>
            </a:pPr>
            <a:r>
              <a:rPr b="1" baseline="0" i="0" lang="en-US" sz="1600" u="none" cap="none" strike="noStrike">
                <a:solidFill>
                  <a:srgbClr val="FFEA18"/>
                </a:solidFill>
                <a:latin typeface="Arial"/>
                <a:ea typeface="Arial"/>
                <a:cs typeface="Arial"/>
                <a:sym typeface="Arial"/>
              </a:rPr>
              <a:t>ATP</a:t>
            </a:r>
          </a:p>
        </p:txBody>
      </p:sp>
      <p:pic>
        <p:nvPicPr>
          <p:cNvPr id="1838" name="Shape 1838"/>
          <p:cNvPicPr preferRelativeResize="0"/>
          <p:nvPr/>
        </p:nvPicPr>
        <p:blipFill rotWithShape="1">
          <a:blip r:embed="rId4">
            <a:alphaModFix/>
          </a:blip>
          <a:srcRect b="0" l="0" r="0" t="0"/>
          <a:stretch/>
        </p:blipFill>
        <p:spPr>
          <a:xfrm>
            <a:off x="3489325" y="3352800"/>
            <a:ext cx="1089024" cy="966787"/>
          </a:xfrm>
          <a:prstGeom prst="rect">
            <a:avLst/>
          </a:prstGeom>
          <a:noFill/>
          <a:ln>
            <a:noFill/>
          </a:ln>
        </p:spPr>
      </p:pic>
      <p:sp>
        <p:nvSpPr>
          <p:cNvPr id="1839" name="Shape 1839"/>
          <p:cNvSpPr txBox="1"/>
          <p:nvPr/>
        </p:nvSpPr>
        <p:spPr>
          <a:xfrm>
            <a:off x="836612" y="6518275"/>
            <a:ext cx="942975" cy="339724"/>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40" name="Shape 1840"/>
          <p:cNvSpPr/>
          <p:nvPr/>
        </p:nvSpPr>
        <p:spPr>
          <a:xfrm>
            <a:off x="8012111" y="365125"/>
            <a:ext cx="1035049" cy="306386"/>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thylakoid</a:t>
            </a:r>
          </a:p>
        </p:txBody>
      </p:sp>
      <p:sp>
        <p:nvSpPr>
          <p:cNvPr id="1841" name="Shape 1841"/>
          <p:cNvSpPr/>
          <p:nvPr/>
        </p:nvSpPr>
        <p:spPr>
          <a:xfrm>
            <a:off x="5040312" y="428625"/>
            <a:ext cx="1263650" cy="306386"/>
          </a:xfrm>
          <a:prstGeom prst="roundRect">
            <a:avLst>
              <a:gd fmla="val 16667" name="adj"/>
            </a:avLst>
          </a:prstGeom>
          <a:solidFill>
            <a:srgbClr val="FFEA18"/>
          </a:solid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800" u="none" cap="none" strike="noStrike">
                <a:solidFill>
                  <a:srgbClr val="000000"/>
                </a:solidFill>
                <a:latin typeface="Arial"/>
                <a:ea typeface="Arial"/>
                <a:cs typeface="Arial"/>
                <a:sym typeface="Arial"/>
              </a:rPr>
              <a:t>chloroplast</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6" name="Shape 1846"/>
        <p:cNvGrpSpPr/>
        <p:nvPr/>
      </p:nvGrpSpPr>
      <p:grpSpPr>
        <a:xfrm>
          <a:off x="0" y="0"/>
          <a:ext cx="0" cy="0"/>
          <a:chOff x="0" y="0"/>
          <a:chExt cx="0" cy="0"/>
        </a:xfrm>
      </p:grpSpPr>
      <p:sp>
        <p:nvSpPr>
          <p:cNvPr id="1847" name="Shape 1847"/>
          <p:cNvSpPr txBox="1"/>
          <p:nvPr/>
        </p:nvSpPr>
        <p:spPr>
          <a:xfrm>
            <a:off x="190500" y="6327775"/>
            <a:ext cx="1322386" cy="530224"/>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48" name="Shape 1848"/>
          <p:cNvSpPr txBox="1"/>
          <p:nvPr/>
        </p:nvSpPr>
        <p:spPr>
          <a:xfrm>
            <a:off x="92075" y="941387"/>
            <a:ext cx="9051924" cy="1187449"/>
          </a:xfrm>
          <a:prstGeom prst="rect">
            <a:avLst/>
          </a:prstGeom>
          <a:solidFill>
            <a:schemeClr val="lt1"/>
          </a:solidFill>
          <a:ln>
            <a:noFill/>
          </a:ln>
        </p:spPr>
        <p:txBody>
          <a:bodyPr anchorCtr="0" anchor="t" bIns="45700" lIns="0" rIns="0" tIns="4570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2400" u="sng" cap="none" strike="noStrike">
                <a:solidFill>
                  <a:srgbClr val="CC0000"/>
                </a:solidFill>
                <a:latin typeface="Arial"/>
                <a:ea typeface="Arial"/>
                <a:cs typeface="Arial"/>
                <a:sym typeface="Arial"/>
              </a:rPr>
              <a:t>Mitochondria</a:t>
            </a:r>
            <a:r>
              <a:rPr b="1" baseline="0" i="0" lang="en-US" sz="2400" u="none" cap="none" strike="noStrike">
                <a:solidFill>
                  <a:srgbClr val="0F116A"/>
                </a:solidFill>
                <a:latin typeface="Arial"/>
                <a:ea typeface="Arial"/>
                <a:cs typeface="Arial"/>
                <a:sym typeface="Arial"/>
              </a:rPr>
              <a:t> transfer chemical energy from food molecules into chemical energy of </a:t>
            </a:r>
            <a:r>
              <a:rPr b="1" baseline="0" i="0" lang="en-US" sz="2400" u="none" cap="none" strike="noStrike">
                <a:solidFill>
                  <a:srgbClr val="CC0000"/>
                </a:solidFill>
                <a:latin typeface="Arial"/>
                <a:ea typeface="Arial"/>
                <a:cs typeface="Arial"/>
                <a:sym typeface="Arial"/>
              </a:rPr>
              <a:t>ATP </a:t>
            </a:r>
          </a:p>
          <a:p>
            <a:pPr indent="-228600" lvl="1" marL="622300" marR="0" rtl="0" algn="l">
              <a:lnSpc>
                <a:spcPct val="100000"/>
              </a:lnSpc>
              <a:spcBef>
                <a:spcPts val="400"/>
              </a:spcBef>
              <a:spcAft>
                <a:spcPts val="0"/>
              </a:spcAft>
              <a:buClr>
                <a:schemeClr val="dk1"/>
              </a:buClr>
              <a:buSzPct val="60000"/>
              <a:buFont typeface="Noto Symbol"/>
              <a:buChar char="◆"/>
            </a:pPr>
            <a:r>
              <a:rPr b="1" baseline="0" i="0" lang="en-US" sz="2000" u="none" cap="none" strike="noStrike">
                <a:solidFill>
                  <a:schemeClr val="dk1"/>
                </a:solidFill>
                <a:latin typeface="Arial"/>
                <a:ea typeface="Arial"/>
                <a:cs typeface="Arial"/>
                <a:sym typeface="Arial"/>
              </a:rPr>
              <a:t>use electron carrier </a:t>
            </a:r>
            <a:r>
              <a:rPr b="1" baseline="0" i="0" lang="en-US" sz="2000" u="sng" cap="none" strike="noStrike">
                <a:solidFill>
                  <a:srgbClr val="CC0000"/>
                </a:solidFill>
                <a:latin typeface="Arial"/>
                <a:ea typeface="Arial"/>
                <a:cs typeface="Arial"/>
                <a:sym typeface="Arial"/>
              </a:rPr>
              <a:t>NADH</a:t>
            </a:r>
          </a:p>
        </p:txBody>
      </p:sp>
      <p:pic>
        <p:nvPicPr>
          <p:cNvPr id="1849" name="Shape 1849"/>
          <p:cNvPicPr preferRelativeResize="0"/>
          <p:nvPr>
            <p:ph idx="1" type="body"/>
          </p:nvPr>
        </p:nvPicPr>
        <p:blipFill rotWithShape="1">
          <a:blip r:embed="rId3">
            <a:alphaModFix/>
          </a:blip>
          <a:srcRect b="5388" l="0" r="0" t="0"/>
          <a:stretch/>
        </p:blipFill>
        <p:spPr>
          <a:xfrm>
            <a:off x="280987" y="1379537"/>
            <a:ext cx="8839199" cy="5446712"/>
          </a:xfrm>
          <a:prstGeom prst="rect">
            <a:avLst/>
          </a:prstGeom>
          <a:noFill/>
          <a:ln>
            <a:noFill/>
          </a:ln>
        </p:spPr>
      </p:pic>
      <p:sp>
        <p:nvSpPr>
          <p:cNvPr id="1850" name="Shape 1850"/>
          <p:cNvSpPr/>
          <p:nvPr/>
        </p:nvSpPr>
        <p:spPr>
          <a:xfrm>
            <a:off x="106361" y="357187"/>
            <a:ext cx="3438525" cy="566736"/>
          </a:xfrm>
          <a:prstGeom prst="roundRect">
            <a:avLst>
              <a:gd fmla="val 16667" name="adj"/>
            </a:avLst>
          </a:prstGeom>
          <a:solidFill>
            <a:srgbClr val="CC00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Respiration</a:t>
            </a:r>
          </a:p>
        </p:txBody>
      </p:sp>
      <p:sp>
        <p:nvSpPr>
          <p:cNvPr id="1851" name="Shape 1851"/>
          <p:cNvSpPr/>
          <p:nvPr/>
        </p:nvSpPr>
        <p:spPr>
          <a:xfrm>
            <a:off x="4862512" y="5757862"/>
            <a:ext cx="1968500" cy="431799"/>
          </a:xfrm>
          <a:prstGeom prst="roundRect">
            <a:avLst>
              <a:gd fmla="val 16667" name="adj"/>
            </a:avLst>
          </a:prstGeom>
          <a:solidFill>
            <a:schemeClr val="folHlink"/>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000" u="none" cap="none" strike="noStrike">
                <a:solidFill>
                  <a:srgbClr val="CC0000"/>
                </a:solidFill>
                <a:latin typeface="Arial"/>
                <a:ea typeface="Arial"/>
                <a:cs typeface="Arial"/>
                <a:sym typeface="Arial"/>
              </a:rPr>
              <a:t>generates H</a:t>
            </a:r>
            <a:r>
              <a:rPr b="1" baseline="-25000" i="0" lang="en-US" sz="2000" u="none" cap="none" strike="noStrike">
                <a:solidFill>
                  <a:srgbClr val="CC0000"/>
                </a:solidFill>
                <a:latin typeface="Arial"/>
                <a:ea typeface="Arial"/>
                <a:cs typeface="Arial"/>
                <a:sym typeface="Arial"/>
              </a:rPr>
              <a:t>2</a:t>
            </a:r>
            <a:r>
              <a:rPr b="1" baseline="0" i="0" lang="en-US" sz="2000" u="none" cap="none" strike="noStrike">
                <a:solidFill>
                  <a:srgbClr val="CC0000"/>
                </a:solidFill>
                <a:latin typeface="Arial"/>
                <a:ea typeface="Arial"/>
                <a:cs typeface="Arial"/>
                <a:sym typeface="Arial"/>
              </a:rPr>
              <a:t>O</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6" name="Shape 1856"/>
        <p:cNvGrpSpPr/>
        <p:nvPr/>
      </p:nvGrpSpPr>
      <p:grpSpPr>
        <a:xfrm>
          <a:off x="0" y="0"/>
          <a:ext cx="0" cy="0"/>
          <a:chOff x="0" y="0"/>
          <a:chExt cx="0" cy="0"/>
        </a:xfrm>
      </p:grpSpPr>
      <p:pic>
        <p:nvPicPr>
          <p:cNvPr id="1857" name="Shape 1857"/>
          <p:cNvPicPr preferRelativeResize="0"/>
          <p:nvPr/>
        </p:nvPicPr>
        <p:blipFill rotWithShape="1">
          <a:blip r:embed="rId3">
            <a:alphaModFix/>
          </a:blip>
          <a:srcRect b="3308" l="0" r="0" t="0"/>
          <a:stretch/>
        </p:blipFill>
        <p:spPr>
          <a:xfrm>
            <a:off x="381000" y="1181100"/>
            <a:ext cx="8115300" cy="5600699"/>
          </a:xfrm>
          <a:prstGeom prst="rect">
            <a:avLst/>
          </a:prstGeom>
          <a:noFill/>
          <a:ln>
            <a:noFill/>
          </a:ln>
        </p:spPr>
      </p:pic>
      <p:sp>
        <p:nvSpPr>
          <p:cNvPr id="1858" name="Shape 1858"/>
          <p:cNvSpPr/>
          <p:nvPr/>
        </p:nvSpPr>
        <p:spPr>
          <a:xfrm>
            <a:off x="101600" y="395287"/>
            <a:ext cx="4130674" cy="566736"/>
          </a:xfrm>
          <a:prstGeom prst="roundRect">
            <a:avLst>
              <a:gd fmla="val 16667" name="adj"/>
            </a:avLst>
          </a:prstGeom>
          <a:solidFill>
            <a:srgbClr val="80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800" u="none" cap="none" strike="noStrike">
                <a:solidFill>
                  <a:srgbClr val="000000"/>
                </a:solidFill>
                <a:latin typeface="Arial"/>
                <a:ea typeface="Arial"/>
                <a:cs typeface="Arial"/>
                <a:sym typeface="Arial"/>
              </a:rPr>
              <a:t>ETC of Photosynthesis</a:t>
            </a:r>
          </a:p>
        </p:txBody>
      </p:sp>
      <p:sp>
        <p:nvSpPr>
          <p:cNvPr id="1859" name="Shape 1859"/>
          <p:cNvSpPr txBox="1"/>
          <p:nvPr/>
        </p:nvSpPr>
        <p:spPr>
          <a:xfrm>
            <a:off x="4313237" y="366712"/>
            <a:ext cx="4830762" cy="1127125"/>
          </a:xfrm>
          <a:prstGeom prst="rect">
            <a:avLst/>
          </a:prstGeom>
          <a:noFill/>
          <a:ln>
            <a:noFill/>
          </a:ln>
        </p:spPr>
        <p:txBody>
          <a:bodyPr anchorCtr="0" anchor="t" bIns="45700" lIns="0" rIns="0" tIns="45700">
            <a:noAutofit/>
          </a:bodyPr>
          <a:lstStyle/>
          <a:p>
            <a:pPr indent="0" lvl="0" marL="0" marR="0" rtl="0" algn="l">
              <a:lnSpc>
                <a:spcPct val="100000"/>
              </a:lnSpc>
              <a:spcBef>
                <a:spcPts val="0"/>
              </a:spcBef>
              <a:spcAft>
                <a:spcPts val="0"/>
              </a:spcAft>
              <a:buClr>
                <a:srgbClr val="0C8F0F"/>
              </a:buClr>
              <a:buSzPct val="25000"/>
              <a:buFont typeface="Arial"/>
              <a:buNone/>
            </a:pPr>
            <a:r>
              <a:rPr b="1" baseline="0" i="0" lang="en-US" sz="2200" u="sng" cap="none" strike="noStrike">
                <a:solidFill>
                  <a:srgbClr val="0C8F0F"/>
                </a:solidFill>
                <a:latin typeface="Arial"/>
                <a:ea typeface="Arial"/>
                <a:cs typeface="Arial"/>
                <a:sym typeface="Arial"/>
              </a:rPr>
              <a:t>Chloroplasts</a:t>
            </a:r>
            <a:r>
              <a:rPr b="1" baseline="0" i="0" lang="en-US" sz="2200" u="none" cap="none" strike="noStrike">
                <a:solidFill>
                  <a:srgbClr val="0F116A"/>
                </a:solidFill>
                <a:latin typeface="Arial"/>
                <a:ea typeface="Arial"/>
                <a:cs typeface="Arial"/>
                <a:sym typeface="Arial"/>
              </a:rPr>
              <a:t> transform light energy into chemical energy of </a:t>
            </a:r>
            <a:r>
              <a:rPr b="1" baseline="0" i="0" lang="en-US" sz="2200" u="none" cap="none" strike="noStrike">
                <a:solidFill>
                  <a:srgbClr val="CC0000"/>
                </a:solidFill>
                <a:latin typeface="Arial"/>
                <a:ea typeface="Arial"/>
                <a:cs typeface="Arial"/>
                <a:sym typeface="Arial"/>
              </a:rPr>
              <a:t>ATP</a:t>
            </a:r>
          </a:p>
          <a:p>
            <a:pPr indent="-230187" lvl="1" marL="573087" marR="0" rtl="0" algn="l">
              <a:lnSpc>
                <a:spcPct val="100000"/>
              </a:lnSpc>
              <a:spcBef>
                <a:spcPts val="400"/>
              </a:spcBef>
              <a:spcAft>
                <a:spcPts val="0"/>
              </a:spcAft>
              <a:buClr>
                <a:schemeClr val="dk1"/>
              </a:buClr>
              <a:buSzPct val="60000"/>
              <a:buFont typeface="Noto Symbol"/>
              <a:buChar char="◆"/>
            </a:pPr>
            <a:r>
              <a:rPr b="1" baseline="0" i="0" lang="en-US" sz="2000" u="none" cap="none" strike="noStrike">
                <a:solidFill>
                  <a:schemeClr val="dk1"/>
                </a:solidFill>
                <a:latin typeface="Arial"/>
                <a:ea typeface="Arial"/>
                <a:cs typeface="Arial"/>
                <a:sym typeface="Arial"/>
              </a:rPr>
              <a:t>use electron carrier </a:t>
            </a:r>
            <a:r>
              <a:rPr b="1" baseline="0" i="0" lang="en-US" sz="2000" u="sng" cap="none" strike="noStrike">
                <a:solidFill>
                  <a:srgbClr val="008000"/>
                </a:solidFill>
                <a:latin typeface="Arial"/>
                <a:ea typeface="Arial"/>
                <a:cs typeface="Arial"/>
                <a:sym typeface="Arial"/>
              </a:rPr>
              <a:t>NADPH</a:t>
            </a:r>
          </a:p>
        </p:txBody>
      </p:sp>
      <p:sp>
        <p:nvSpPr>
          <p:cNvPr id="1860" name="Shape 1860"/>
          <p:cNvSpPr/>
          <p:nvPr/>
        </p:nvSpPr>
        <p:spPr>
          <a:xfrm>
            <a:off x="2309811" y="5764212"/>
            <a:ext cx="1782762" cy="431799"/>
          </a:xfrm>
          <a:prstGeom prst="roundRect">
            <a:avLst>
              <a:gd fmla="val 16667" name="adj"/>
            </a:avLst>
          </a:prstGeom>
          <a:solidFill>
            <a:srgbClr val="CCFF6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2000" u="none" cap="none" strike="noStrike">
                <a:solidFill>
                  <a:srgbClr val="CC0000"/>
                </a:solidFill>
                <a:latin typeface="Arial"/>
                <a:ea typeface="Arial"/>
                <a:cs typeface="Arial"/>
                <a:sym typeface="Arial"/>
              </a:rPr>
              <a:t>generates O</a:t>
            </a:r>
            <a:r>
              <a:rPr b="1" baseline="-25000" i="0" lang="en-US" sz="2000" u="none" cap="none" strike="noStrike">
                <a:solidFill>
                  <a:srgbClr val="CC0000"/>
                </a:solidFill>
                <a:latin typeface="Arial"/>
                <a:ea typeface="Arial"/>
                <a:cs typeface="Arial"/>
                <a:sym typeface="Arial"/>
              </a:rPr>
              <a:t>2</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5" name="Shape 1865"/>
        <p:cNvGrpSpPr/>
        <p:nvPr/>
      </p:nvGrpSpPr>
      <p:grpSpPr>
        <a:xfrm>
          <a:off x="0" y="0"/>
          <a:ext cx="0" cy="0"/>
          <a:chOff x="0" y="0"/>
          <a:chExt cx="0" cy="0"/>
        </a:xfrm>
      </p:grpSpPr>
      <p:sp>
        <p:nvSpPr>
          <p:cNvPr id="1866" name="Shape 1866"/>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The ATP that “Jack” built</a:t>
            </a:r>
          </a:p>
        </p:txBody>
      </p:sp>
      <p:sp>
        <p:nvSpPr>
          <p:cNvPr id="1867" name="Shape 1867"/>
          <p:cNvSpPr txBox="1"/>
          <p:nvPr/>
        </p:nvSpPr>
        <p:spPr>
          <a:xfrm>
            <a:off x="585787" y="2986086"/>
            <a:ext cx="7177087" cy="3871912"/>
          </a:xfrm>
          <a:prstGeom prst="rect">
            <a:avLst/>
          </a:prstGeom>
          <a:solidFill>
            <a:schemeClr val="lt1"/>
          </a:solidFill>
          <a:ln>
            <a:noFill/>
          </a:ln>
        </p:spPr>
        <p:txBody>
          <a:bodyPr anchorCtr="0" anchor="t" bIns="45700" lIns="91425" rIns="91425" tIns="45700">
            <a:noAutofit/>
          </a:bodyPr>
          <a:lstStyle/>
          <a:p>
            <a:pPr indent="-287337" lvl="2" marL="858837" marR="0" rtl="0" algn="l">
              <a:lnSpc>
                <a:spcPct val="100000"/>
              </a:lnSpc>
              <a:spcBef>
                <a:spcPts val="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moves the electrons </a:t>
            </a:r>
          </a:p>
          <a:p>
            <a:pPr indent="-287337" lvl="2" marL="858837"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runs the pump</a:t>
            </a:r>
          </a:p>
          <a:p>
            <a:pPr indent="-287337" lvl="2" marL="858837"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pumps the protons</a:t>
            </a:r>
          </a:p>
          <a:p>
            <a:pPr indent="-287337" lvl="2" marL="858837"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builds the gradient</a:t>
            </a:r>
          </a:p>
          <a:p>
            <a:pPr indent="-287337" lvl="2" marL="858837"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drives the flow of protons </a:t>
            </a:r>
            <a:br>
              <a:rPr b="1" baseline="0" i="0" lang="en-US" sz="2400" u="none" cap="none" strike="noStrike">
                <a:solidFill>
                  <a:srgbClr val="0F116A"/>
                </a:solidFill>
                <a:latin typeface="Arial"/>
                <a:ea typeface="Arial"/>
                <a:cs typeface="Arial"/>
                <a:sym typeface="Arial"/>
              </a:rPr>
            </a:br>
            <a:r>
              <a:rPr b="1" baseline="0" i="0" lang="en-US" sz="2400" u="none" cap="none" strike="noStrike">
                <a:solidFill>
                  <a:srgbClr val="0F116A"/>
                </a:solidFill>
                <a:latin typeface="Arial"/>
                <a:ea typeface="Arial"/>
                <a:cs typeface="Arial"/>
                <a:sym typeface="Arial"/>
              </a:rPr>
              <a:t>through ATP synthase</a:t>
            </a:r>
          </a:p>
          <a:p>
            <a:pPr indent="-287337" lvl="2" marL="858837"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bonds </a:t>
            </a:r>
            <a:r>
              <a:rPr b="1" baseline="0" i="0" lang="en-US" sz="2400" u="none" cap="none" strike="noStrike">
                <a:solidFill>
                  <a:srgbClr val="0C8F0F"/>
                </a:solidFill>
                <a:latin typeface="Arial"/>
                <a:ea typeface="Arial"/>
                <a:cs typeface="Arial"/>
                <a:sym typeface="Arial"/>
              </a:rPr>
              <a:t>P</a:t>
            </a:r>
            <a:r>
              <a:rPr b="1" baseline="-25000" i="0" lang="en-US" sz="2400" u="none" cap="none" strike="noStrike">
                <a:solidFill>
                  <a:srgbClr val="0C8F0F"/>
                </a:solidFill>
                <a:latin typeface="Arial"/>
                <a:ea typeface="Arial"/>
                <a:cs typeface="Arial"/>
                <a:sym typeface="Arial"/>
              </a:rPr>
              <a:t>i</a:t>
            </a:r>
            <a:r>
              <a:rPr b="1" baseline="0" i="0" lang="en-US" sz="2400" u="none" cap="none" strike="noStrike">
                <a:solidFill>
                  <a:srgbClr val="0F116A"/>
                </a:solidFill>
                <a:latin typeface="Arial"/>
                <a:ea typeface="Arial"/>
                <a:cs typeface="Arial"/>
                <a:sym typeface="Arial"/>
              </a:rPr>
              <a:t> to </a:t>
            </a:r>
            <a:r>
              <a:rPr b="1" baseline="0" i="0" lang="en-US" sz="2400" u="none" cap="none" strike="noStrike">
                <a:solidFill>
                  <a:srgbClr val="0C8F0F"/>
                </a:solidFill>
                <a:latin typeface="Arial"/>
                <a:ea typeface="Arial"/>
                <a:cs typeface="Arial"/>
                <a:sym typeface="Arial"/>
              </a:rPr>
              <a:t>ADP</a:t>
            </a:r>
          </a:p>
          <a:p>
            <a:pPr indent="-287337" lvl="2" marL="858837" marR="0" rtl="0" algn="l">
              <a:lnSpc>
                <a:spcPct val="100000"/>
              </a:lnSpc>
              <a:spcBef>
                <a:spcPts val="480"/>
              </a:spcBef>
              <a:spcAft>
                <a:spcPts val="0"/>
              </a:spcAft>
              <a:buClr>
                <a:schemeClr val="hlink"/>
              </a:buClr>
              <a:buSzPct val="95000"/>
              <a:buFont typeface="Noto Symbol"/>
              <a:buChar char="▪"/>
            </a:pPr>
            <a:r>
              <a:rPr b="1" baseline="0" i="0" lang="en-US" sz="2400" u="none" cap="none" strike="noStrike">
                <a:solidFill>
                  <a:srgbClr val="0F116A"/>
                </a:solidFill>
                <a:latin typeface="Arial"/>
                <a:ea typeface="Arial"/>
                <a:cs typeface="Arial"/>
                <a:sym typeface="Arial"/>
              </a:rPr>
              <a:t>generates the </a:t>
            </a:r>
            <a:r>
              <a:rPr b="1" baseline="0" i="0" lang="en-US" sz="2400" u="none" cap="none" strike="noStrike">
                <a:solidFill>
                  <a:srgbClr val="CC0000"/>
                </a:solidFill>
                <a:latin typeface="Arial"/>
                <a:ea typeface="Arial"/>
                <a:cs typeface="Arial"/>
                <a:sym typeface="Arial"/>
              </a:rPr>
              <a:t>ATP</a:t>
            </a:r>
          </a:p>
          <a:p>
            <a:pPr indent="-287337" lvl="2" marL="858837" marR="0" rtl="0" algn="l">
              <a:lnSpc>
                <a:spcPct val="100000"/>
              </a:lnSpc>
              <a:spcBef>
                <a:spcPts val="480"/>
              </a:spcBef>
              <a:spcAft>
                <a:spcPts val="0"/>
              </a:spcAft>
              <a:buClr>
                <a:srgbClr val="0F116A"/>
              </a:buClr>
              <a:buSzPct val="25000"/>
              <a:buFont typeface="Arial"/>
              <a:buNone/>
            </a:pPr>
            <a:r>
              <a:rPr b="1" baseline="0" i="0" lang="en-US" sz="2400" u="none" cap="none" strike="noStrike">
                <a:solidFill>
                  <a:srgbClr val="0F116A"/>
                </a:solidFill>
                <a:latin typeface="Arial"/>
                <a:ea typeface="Arial"/>
                <a:cs typeface="Arial"/>
                <a:sym typeface="Arial"/>
              </a:rPr>
              <a:t>				… </a:t>
            </a:r>
            <a:r>
              <a:rPr b="1" baseline="0" i="0" lang="en-US" sz="2400" u="none" cap="none" strike="noStrike">
                <a:solidFill>
                  <a:schemeClr val="dk2"/>
                </a:solidFill>
                <a:latin typeface="Arial"/>
                <a:ea typeface="Arial"/>
                <a:cs typeface="Arial"/>
                <a:sym typeface="Arial"/>
              </a:rPr>
              <a:t>that evolution built</a:t>
            </a:r>
          </a:p>
        </p:txBody>
      </p:sp>
      <p:sp>
        <p:nvSpPr>
          <p:cNvPr id="1868" name="Shape 1868"/>
          <p:cNvSpPr/>
          <p:nvPr/>
        </p:nvSpPr>
        <p:spPr>
          <a:xfrm>
            <a:off x="889000" y="1727200"/>
            <a:ext cx="1719262" cy="600075"/>
          </a:xfrm>
          <a:prstGeom prst="roundRect">
            <a:avLst>
              <a:gd fmla="val 16667" name="adj"/>
            </a:avLst>
          </a:prstGeom>
          <a:solidFill>
            <a:srgbClr val="FFFF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C8F0F"/>
              </a:buClr>
              <a:buSzPct val="25000"/>
              <a:buFont typeface="Arial"/>
              <a:buNone/>
            </a:pPr>
            <a:r>
              <a:rPr b="1" baseline="0" i="0" lang="en-US" sz="3000" u="none" cap="none" strike="noStrike">
                <a:solidFill>
                  <a:srgbClr val="0C8F0F"/>
                </a:solidFill>
                <a:latin typeface="Arial"/>
                <a:ea typeface="Arial"/>
                <a:cs typeface="Arial"/>
                <a:sym typeface="Arial"/>
              </a:rPr>
              <a:t>sunlight</a:t>
            </a:r>
          </a:p>
        </p:txBody>
      </p:sp>
      <p:sp>
        <p:nvSpPr>
          <p:cNvPr id="1869" name="Shape 1869"/>
          <p:cNvSpPr/>
          <p:nvPr/>
        </p:nvSpPr>
        <p:spPr>
          <a:xfrm>
            <a:off x="3857625" y="1727200"/>
            <a:ext cx="4235450" cy="600075"/>
          </a:xfrm>
          <a:prstGeom prst="roundRect">
            <a:avLst>
              <a:gd fmla="val 16667" name="adj"/>
            </a:avLst>
          </a:prstGeom>
          <a:solidFill>
            <a:schemeClr val="accen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3000" u="none" cap="none" strike="noStrike">
                <a:solidFill>
                  <a:srgbClr val="000000"/>
                </a:solidFill>
                <a:latin typeface="Arial"/>
                <a:ea typeface="Arial"/>
                <a:cs typeface="Arial"/>
                <a:sym typeface="Arial"/>
              </a:rPr>
              <a:t>breakdown of C</a:t>
            </a:r>
            <a:r>
              <a:rPr b="1" baseline="-25000" i="0" lang="en-US" sz="3000" u="none" cap="none" strike="noStrike">
                <a:solidFill>
                  <a:srgbClr val="000000"/>
                </a:solidFill>
                <a:latin typeface="Arial"/>
                <a:ea typeface="Arial"/>
                <a:cs typeface="Arial"/>
                <a:sym typeface="Arial"/>
              </a:rPr>
              <a:t>6</a:t>
            </a:r>
            <a:r>
              <a:rPr b="1" baseline="0" i="0" lang="en-US" sz="3000" u="none" cap="none" strike="noStrike">
                <a:solidFill>
                  <a:srgbClr val="000000"/>
                </a:solidFill>
                <a:latin typeface="Arial"/>
                <a:ea typeface="Arial"/>
                <a:cs typeface="Arial"/>
                <a:sym typeface="Arial"/>
              </a:rPr>
              <a:t>H</a:t>
            </a:r>
            <a:r>
              <a:rPr b="1" baseline="-25000" i="0" lang="en-US" sz="3000" u="none" cap="none" strike="noStrike">
                <a:solidFill>
                  <a:srgbClr val="000000"/>
                </a:solidFill>
                <a:latin typeface="Arial"/>
                <a:ea typeface="Arial"/>
                <a:cs typeface="Arial"/>
                <a:sym typeface="Arial"/>
              </a:rPr>
              <a:t>12</a:t>
            </a:r>
            <a:r>
              <a:rPr b="1" baseline="0" i="0" lang="en-US" sz="3000" u="none" cap="none" strike="noStrike">
                <a:solidFill>
                  <a:srgbClr val="000000"/>
                </a:solidFill>
                <a:latin typeface="Arial"/>
                <a:ea typeface="Arial"/>
                <a:cs typeface="Arial"/>
                <a:sym typeface="Arial"/>
              </a:rPr>
              <a:t>O</a:t>
            </a:r>
            <a:r>
              <a:rPr b="1" baseline="-25000" i="0" lang="en-US" sz="3000" u="none" cap="none" strike="noStrike">
                <a:solidFill>
                  <a:srgbClr val="000000"/>
                </a:solidFill>
                <a:latin typeface="Arial"/>
                <a:ea typeface="Arial"/>
                <a:cs typeface="Arial"/>
                <a:sym typeface="Arial"/>
              </a:rPr>
              <a:t>6</a:t>
            </a:r>
          </a:p>
        </p:txBody>
      </p:sp>
      <p:cxnSp>
        <p:nvCxnSpPr>
          <p:cNvPr id="1870" name="Shape 1870"/>
          <p:cNvCxnSpPr/>
          <p:nvPr/>
        </p:nvCxnSpPr>
        <p:spPr>
          <a:xfrm>
            <a:off x="2125661" y="2271711"/>
            <a:ext cx="474661" cy="776286"/>
          </a:xfrm>
          <a:prstGeom prst="straightConnector1">
            <a:avLst/>
          </a:prstGeom>
          <a:noFill/>
          <a:ln cap="flat" cmpd="sng" w="76200">
            <a:solidFill>
              <a:srgbClr val="CC0000"/>
            </a:solidFill>
            <a:prstDash val="solid"/>
            <a:miter/>
            <a:headEnd len="med" w="med" type="none"/>
            <a:tailEnd len="med" w="med" type="stealth"/>
          </a:ln>
        </p:spPr>
      </p:cxnSp>
      <p:cxnSp>
        <p:nvCxnSpPr>
          <p:cNvPr id="1871" name="Shape 1871"/>
          <p:cNvCxnSpPr/>
          <p:nvPr/>
        </p:nvCxnSpPr>
        <p:spPr>
          <a:xfrm flipH="1">
            <a:off x="3911600" y="2271711"/>
            <a:ext cx="471487" cy="796924"/>
          </a:xfrm>
          <a:prstGeom prst="straightConnector1">
            <a:avLst/>
          </a:prstGeom>
          <a:noFill/>
          <a:ln cap="flat" cmpd="sng" w="76200">
            <a:solidFill>
              <a:srgbClr val="CC0000"/>
            </a:solidFill>
            <a:prstDash val="solid"/>
            <a:miter/>
            <a:headEnd len="med" w="med" type="none"/>
            <a:tailEnd len="med" w="med" type="stealth"/>
          </a:ln>
        </p:spPr>
      </p:cxnSp>
      <p:sp>
        <p:nvSpPr>
          <p:cNvPr id="1872" name="Shape 1872"/>
          <p:cNvSpPr txBox="1"/>
          <p:nvPr/>
        </p:nvSpPr>
        <p:spPr>
          <a:xfrm>
            <a:off x="3781425" y="1377950"/>
            <a:ext cx="1628775" cy="427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2200" u="none" cap="none" strike="noStrike">
                <a:solidFill>
                  <a:srgbClr val="000000"/>
                </a:solidFill>
                <a:latin typeface="Arial"/>
                <a:ea typeface="Arial"/>
                <a:cs typeface="Arial"/>
                <a:sym typeface="Arial"/>
              </a:rPr>
              <a:t>respiration</a:t>
            </a:r>
          </a:p>
        </p:txBody>
      </p:sp>
      <p:sp>
        <p:nvSpPr>
          <p:cNvPr id="1873" name="Shape 1873"/>
          <p:cNvSpPr txBox="1"/>
          <p:nvPr/>
        </p:nvSpPr>
        <p:spPr>
          <a:xfrm>
            <a:off x="555625" y="1377950"/>
            <a:ext cx="2249486" cy="4270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C8F0F"/>
              </a:buClr>
              <a:buSzPct val="25000"/>
              <a:buFont typeface="Arial"/>
              <a:buNone/>
            </a:pPr>
            <a:r>
              <a:rPr b="1" baseline="0" i="0" lang="en-US" sz="2200" u="none" cap="none" strike="noStrike">
                <a:solidFill>
                  <a:srgbClr val="0C8F0F"/>
                </a:solidFill>
                <a:latin typeface="Arial"/>
                <a:ea typeface="Arial"/>
                <a:cs typeface="Arial"/>
                <a:sym typeface="Arial"/>
              </a:rPr>
              <a:t>photosynthesis</a:t>
            </a:r>
          </a:p>
        </p:txBody>
      </p:sp>
      <p:grpSp>
        <p:nvGrpSpPr>
          <p:cNvPr id="1874" name="Shape 1874"/>
          <p:cNvGrpSpPr/>
          <p:nvPr/>
        </p:nvGrpSpPr>
        <p:grpSpPr>
          <a:xfrm>
            <a:off x="5711825" y="2392362"/>
            <a:ext cx="3197225" cy="3967161"/>
            <a:chOff x="4433887" y="398462"/>
            <a:chExt cx="4625975" cy="5738811"/>
          </a:xfrm>
        </p:grpSpPr>
        <p:pic>
          <p:nvPicPr>
            <p:cNvPr id="1875" name="Shape 1875"/>
            <p:cNvPicPr preferRelativeResize="0"/>
            <p:nvPr/>
          </p:nvPicPr>
          <p:blipFill rotWithShape="1">
            <a:blip r:embed="rId3">
              <a:alphaModFix/>
            </a:blip>
            <a:srcRect b="4499" l="22500" r="22500" t="4499"/>
            <a:stretch/>
          </p:blipFill>
          <p:spPr>
            <a:xfrm>
              <a:off x="4433887" y="398462"/>
              <a:ext cx="4625975" cy="5738811"/>
            </a:xfrm>
            <a:prstGeom prst="rect">
              <a:avLst/>
            </a:prstGeom>
            <a:noFill/>
            <a:ln>
              <a:noFill/>
            </a:ln>
          </p:spPr>
        </p:pic>
        <p:sp>
          <p:nvSpPr>
            <p:cNvPr id="1876" name="Shape 1876"/>
            <p:cNvSpPr txBox="1"/>
            <p:nvPr/>
          </p:nvSpPr>
          <p:spPr>
            <a:xfrm>
              <a:off x="7446961" y="5668962"/>
              <a:ext cx="246062" cy="2635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sp>
          <p:nvSpPr>
            <p:cNvPr id="1877" name="Shape 1877"/>
            <p:cNvSpPr txBox="1"/>
            <p:nvPr/>
          </p:nvSpPr>
          <p:spPr>
            <a:xfrm>
              <a:off x="4473575" y="4479925"/>
              <a:ext cx="1208086" cy="352425"/>
            </a:xfrm>
            <a:prstGeom prst="rect">
              <a:avLst/>
            </a:prstGeom>
            <a:solidFill>
              <a:srgbClr val="EAC29F"/>
            </a:solidFill>
            <a:ln>
              <a:noFill/>
            </a:ln>
          </p:spPr>
          <p:txBody>
            <a:bodyPr anchorCtr="0" anchor="t" bIns="0" lIns="0" rIns="0" tIns="0">
              <a:noAutofit/>
            </a:bodyPr>
            <a:lstStyle/>
            <a:p>
              <a:pPr indent="0" lvl="0" marL="0" marR="0" rtl="0" algn="l">
                <a:lnSpc>
                  <a:spcPct val="100000"/>
                </a:lnSpc>
                <a:spcBef>
                  <a:spcPts val="0"/>
                </a:spcBef>
                <a:spcAft>
                  <a:spcPts val="0"/>
                </a:spcAft>
                <a:buClr>
                  <a:srgbClr val="0F116A"/>
                </a:buClr>
                <a:buSzPct val="25000"/>
                <a:buFont typeface="Arial"/>
                <a:buNone/>
              </a:pPr>
              <a:r>
                <a:rPr b="1" baseline="0" i="0" lang="en-US" sz="1600" u="none" cap="none" strike="noStrike">
                  <a:solidFill>
                    <a:srgbClr val="0F116A"/>
                  </a:solidFill>
                  <a:latin typeface="Arial"/>
                  <a:ea typeface="Arial"/>
                  <a:cs typeface="Arial"/>
                  <a:sym typeface="Arial"/>
                </a:rPr>
                <a:t>ADP + P</a:t>
              </a:r>
              <a:r>
                <a:rPr b="1" baseline="-25000" i="0" lang="en-US" sz="1600" u="none" cap="none" strike="noStrike">
                  <a:solidFill>
                    <a:srgbClr val="0F116A"/>
                  </a:solidFill>
                  <a:latin typeface="Arial"/>
                  <a:ea typeface="Arial"/>
                  <a:cs typeface="Arial"/>
                  <a:sym typeface="Arial"/>
                </a:rPr>
                <a:t>i</a:t>
              </a:r>
            </a:p>
          </p:txBody>
        </p:sp>
        <p:sp>
          <p:nvSpPr>
            <p:cNvPr id="1878" name="Shape 1878"/>
            <p:cNvSpPr txBox="1"/>
            <p:nvPr/>
          </p:nvSpPr>
          <p:spPr>
            <a:xfrm>
              <a:off x="5802312" y="1123950"/>
              <a:ext cx="246062" cy="2635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sp>
          <p:nvSpPr>
            <p:cNvPr id="1879" name="Shape 1879"/>
            <p:cNvSpPr txBox="1"/>
            <p:nvPr/>
          </p:nvSpPr>
          <p:spPr>
            <a:xfrm>
              <a:off x="7734300" y="1214437"/>
              <a:ext cx="246062" cy="2635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sp>
          <p:nvSpPr>
            <p:cNvPr id="1880" name="Shape 1880"/>
            <p:cNvSpPr txBox="1"/>
            <p:nvPr/>
          </p:nvSpPr>
          <p:spPr>
            <a:xfrm>
              <a:off x="7778750" y="636587"/>
              <a:ext cx="244474" cy="2651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sp>
          <p:nvSpPr>
            <p:cNvPr id="1881" name="Shape 1881"/>
            <p:cNvSpPr txBox="1"/>
            <p:nvPr/>
          </p:nvSpPr>
          <p:spPr>
            <a:xfrm>
              <a:off x="6694486" y="1214437"/>
              <a:ext cx="246062" cy="2635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sp>
          <p:nvSpPr>
            <p:cNvPr id="1882" name="Shape 1882"/>
            <p:cNvSpPr txBox="1"/>
            <p:nvPr/>
          </p:nvSpPr>
          <p:spPr>
            <a:xfrm>
              <a:off x="7178675" y="1096962"/>
              <a:ext cx="246062" cy="2635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sp>
          <p:nvSpPr>
            <p:cNvPr id="1883" name="Shape 1883"/>
            <p:cNvSpPr txBox="1"/>
            <p:nvPr/>
          </p:nvSpPr>
          <p:spPr>
            <a:xfrm>
              <a:off x="7048500" y="706437"/>
              <a:ext cx="244474" cy="2635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sp>
          <p:nvSpPr>
            <p:cNvPr id="1884" name="Shape 1884"/>
            <p:cNvSpPr txBox="1"/>
            <p:nvPr/>
          </p:nvSpPr>
          <p:spPr>
            <a:xfrm>
              <a:off x="6450012" y="700087"/>
              <a:ext cx="246062" cy="263525"/>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sp>
          <p:nvSpPr>
            <p:cNvPr id="1885" name="Shape 1885"/>
            <p:cNvSpPr txBox="1"/>
            <p:nvPr/>
          </p:nvSpPr>
          <p:spPr>
            <a:xfrm>
              <a:off x="5888037" y="450850"/>
              <a:ext cx="246062" cy="265111"/>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CC0000"/>
                </a:buClr>
                <a:buSzPct val="25000"/>
                <a:buFont typeface="Arial"/>
                <a:buNone/>
              </a:pPr>
              <a:r>
                <a:rPr b="1" baseline="0" i="0" lang="en-US" sz="1200" u="none" cap="none" strike="noStrike">
                  <a:solidFill>
                    <a:srgbClr val="CC0000"/>
                  </a:solidFill>
                  <a:latin typeface="Arial"/>
                  <a:ea typeface="Arial"/>
                  <a:cs typeface="Arial"/>
                  <a:sym typeface="Arial"/>
                </a:rPr>
                <a:t>H</a:t>
              </a:r>
              <a:r>
                <a:rPr b="1" baseline="30000" i="0" lang="en-US" sz="1200" u="none" cap="none" strike="noStrike">
                  <a:solidFill>
                    <a:srgbClr val="CC0000"/>
                  </a:solidFill>
                  <a:latin typeface="Arial"/>
                  <a:ea typeface="Arial"/>
                  <a:cs typeface="Arial"/>
                  <a:sym typeface="Arial"/>
                </a:rPr>
                <a:t>+</a:t>
              </a:r>
            </a:p>
          </p:txBody>
        </p:sp>
      </p:grpSp>
      <p:sp>
        <p:nvSpPr>
          <p:cNvPr id="1886" name="Shape 1886"/>
          <p:cNvSpPr txBox="1"/>
          <p:nvPr/>
        </p:nvSpPr>
        <p:spPr>
          <a:xfrm>
            <a:off x="6138862" y="5603875"/>
            <a:ext cx="568324" cy="428625"/>
          </a:xfrm>
          <a:prstGeom prst="rect">
            <a:avLst/>
          </a:prstGeom>
          <a:solidFill>
            <a:srgbClr val="EECBAB"/>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887" name="Shape 1887"/>
          <p:cNvSpPr/>
          <p:nvPr/>
        </p:nvSpPr>
        <p:spPr>
          <a:xfrm>
            <a:off x="5924550" y="5556250"/>
            <a:ext cx="871536" cy="571499"/>
          </a:xfrm>
          <a:prstGeom prst="irregularSeal1">
            <a:avLst/>
          </a:prstGeom>
          <a:solidFill>
            <a:srgbClr val="FFEA18"/>
          </a:solidFill>
          <a:ln cap="flat" cmpd="sng" w="57150">
            <a:solidFill>
              <a:srgbClr val="FF6404"/>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Arial"/>
              <a:buNone/>
            </a:pPr>
            <a:r>
              <a:rPr b="1" baseline="0" i="0" lang="en-US" sz="1600" u="none" cap="none" strike="noStrike">
                <a:solidFill>
                  <a:srgbClr val="CC0000"/>
                </a:solidFill>
                <a:latin typeface="Arial"/>
                <a:ea typeface="Arial"/>
                <a:cs typeface="Arial"/>
                <a:sym typeface="Arial"/>
              </a:rPr>
              <a:t>ATP</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pic>
        <p:nvPicPr>
          <p:cNvPr id="211" name="Shape 211"/>
          <p:cNvPicPr preferRelativeResize="0"/>
          <p:nvPr/>
        </p:nvPicPr>
        <p:blipFill rotWithShape="1">
          <a:blip r:embed="rId3">
            <a:alphaModFix/>
          </a:blip>
          <a:srcRect b="11382" l="0" r="0" t="0"/>
          <a:stretch/>
        </p:blipFill>
        <p:spPr>
          <a:xfrm>
            <a:off x="4267200" y="3748087"/>
            <a:ext cx="4775200" cy="3060700"/>
          </a:xfrm>
          <a:prstGeom prst="rect">
            <a:avLst/>
          </a:prstGeom>
          <a:noFill/>
          <a:ln>
            <a:noFill/>
          </a:ln>
        </p:spPr>
      </p:pic>
      <p:pic>
        <p:nvPicPr>
          <p:cNvPr id="212" name="Shape 212"/>
          <p:cNvPicPr preferRelativeResize="0"/>
          <p:nvPr/>
        </p:nvPicPr>
        <p:blipFill rotWithShape="1">
          <a:blip r:embed="rId4">
            <a:alphaModFix/>
          </a:blip>
          <a:srcRect b="7058" l="0" r="6171" t="2821"/>
          <a:stretch/>
        </p:blipFill>
        <p:spPr>
          <a:xfrm>
            <a:off x="4267200" y="409575"/>
            <a:ext cx="4800600" cy="3362324"/>
          </a:xfrm>
          <a:prstGeom prst="rect">
            <a:avLst/>
          </a:prstGeom>
          <a:noFill/>
          <a:ln>
            <a:noFill/>
          </a:ln>
        </p:spPr>
      </p:pic>
      <p:pic>
        <p:nvPicPr>
          <p:cNvPr id="213" name="Shape 213"/>
          <p:cNvPicPr preferRelativeResize="0"/>
          <p:nvPr/>
        </p:nvPicPr>
        <p:blipFill rotWithShape="1">
          <a:blip r:embed="rId5">
            <a:alphaModFix/>
          </a:blip>
          <a:srcRect b="0" l="0" r="0" t="0"/>
          <a:stretch/>
        </p:blipFill>
        <p:spPr>
          <a:xfrm>
            <a:off x="533400" y="3787775"/>
            <a:ext cx="3556000" cy="2830511"/>
          </a:xfrm>
          <a:prstGeom prst="rect">
            <a:avLst/>
          </a:prstGeom>
          <a:noFill/>
          <a:ln>
            <a:noFill/>
          </a:ln>
        </p:spPr>
      </p:pic>
      <p:pic>
        <p:nvPicPr>
          <p:cNvPr id="214" name="Shape 214"/>
          <p:cNvPicPr preferRelativeResize="0"/>
          <p:nvPr/>
        </p:nvPicPr>
        <p:blipFill rotWithShape="1">
          <a:blip r:embed="rId6">
            <a:alphaModFix/>
          </a:blip>
          <a:srcRect b="0" l="0" r="4113" t="0"/>
          <a:stretch/>
        </p:blipFill>
        <p:spPr>
          <a:xfrm>
            <a:off x="152400" y="381000"/>
            <a:ext cx="4262437" cy="3556000"/>
          </a:xfrm>
          <a:prstGeom prst="rect">
            <a:avLst/>
          </a:prstGeom>
          <a:noFill/>
          <a:ln>
            <a:noFill/>
          </a:ln>
        </p:spPr>
      </p:pic>
      <p:sp>
        <p:nvSpPr>
          <p:cNvPr id="215" name="Shape 215"/>
          <p:cNvSpPr txBox="1"/>
          <p:nvPr/>
        </p:nvSpPr>
        <p:spPr>
          <a:xfrm>
            <a:off x="1466850" y="3938587"/>
            <a:ext cx="1644649" cy="457200"/>
          </a:xfrm>
          <a:prstGeom prst="rect">
            <a:avLst/>
          </a:prstGeom>
          <a:solidFill>
            <a:srgbClr val="006800">
              <a:alpha val="49803"/>
            </a:srgbClr>
          </a:solidFill>
          <a:ln>
            <a:noFill/>
          </a:ln>
        </p:spPr>
        <p:txBody>
          <a:bodyPr anchorCtr="0" anchor="ctr" bIns="0" lIns="91425" rIns="91425" tIns="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3000" u="none" cap="none" strike="noStrike">
                <a:solidFill>
                  <a:schemeClr val="lt1"/>
                </a:solidFill>
                <a:latin typeface="Arial"/>
                <a:ea typeface="Arial"/>
                <a:cs typeface="Arial"/>
                <a:sym typeface="Arial"/>
              </a:rPr>
              <a:t>stomate</a:t>
            </a:r>
          </a:p>
        </p:txBody>
      </p:sp>
      <p:sp>
        <p:nvSpPr>
          <p:cNvPr id="216" name="Shape 216"/>
          <p:cNvSpPr txBox="1"/>
          <p:nvPr/>
        </p:nvSpPr>
        <p:spPr>
          <a:xfrm>
            <a:off x="533400" y="5867400"/>
            <a:ext cx="3556000" cy="914400"/>
          </a:xfrm>
          <a:prstGeom prst="rect">
            <a:avLst/>
          </a:prstGeom>
          <a:solidFill>
            <a:srgbClr val="006800"/>
          </a:solidFill>
          <a:ln>
            <a:noFill/>
          </a:ln>
        </p:spPr>
        <p:txBody>
          <a:bodyPr anchorCtr="0" anchor="ctr" bIns="0" lIns="91425" rIns="91425" tIns="0">
            <a:noAutofit/>
          </a:bodyPr>
          <a:lstStyle/>
          <a:p>
            <a:pPr indent="0" lvl="0" marL="0" marR="0" rtl="0" algn="l">
              <a:lnSpc>
                <a:spcPct val="100000"/>
              </a:lnSpc>
              <a:spcBef>
                <a:spcPts val="0"/>
              </a:spcBef>
              <a:spcAft>
                <a:spcPts val="0"/>
              </a:spcAft>
              <a:buClr>
                <a:schemeClr val="lt1"/>
              </a:buClr>
              <a:buSzPct val="100000"/>
              <a:buFont typeface="Noto Symbol"/>
              <a:buChar char="✓"/>
            </a:pPr>
            <a:r>
              <a:rPr b="1" baseline="0" i="0" lang="en-US" sz="3000" u="none" cap="none" strike="noStrike">
                <a:solidFill>
                  <a:schemeClr val="lt1"/>
                </a:solidFill>
                <a:latin typeface="Arial"/>
                <a:ea typeface="Arial"/>
                <a:cs typeface="Arial"/>
                <a:sym typeface="Arial"/>
              </a:rPr>
              <a:t>transpiration</a:t>
            </a:r>
          </a:p>
          <a:p>
            <a:pPr indent="0" lvl="0" marL="0" marR="0" rtl="0" algn="l">
              <a:lnSpc>
                <a:spcPct val="100000"/>
              </a:lnSpc>
              <a:spcBef>
                <a:spcPts val="0"/>
              </a:spcBef>
              <a:spcAft>
                <a:spcPts val="0"/>
              </a:spcAft>
              <a:buClr>
                <a:schemeClr val="lt1"/>
              </a:buClr>
              <a:buSzPct val="100000"/>
              <a:buFont typeface="Noto Symbol"/>
              <a:buChar char="✓"/>
            </a:pPr>
            <a:r>
              <a:rPr b="1" baseline="0" i="0" lang="en-US" sz="3000" u="none" cap="none" strike="noStrike">
                <a:solidFill>
                  <a:schemeClr val="lt1"/>
                </a:solidFill>
                <a:latin typeface="Arial"/>
                <a:ea typeface="Arial"/>
                <a:cs typeface="Arial"/>
                <a:sym typeface="Arial"/>
              </a:rPr>
              <a:t>gas exchange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609600" y="6858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baseline="0" i="0" lang="en-US" sz="3600" u="none" cap="none" strike="noStrike">
                <a:solidFill>
                  <a:schemeClr val="dk2"/>
                </a:solidFill>
                <a:latin typeface="Arial"/>
                <a:ea typeface="Arial"/>
                <a:cs typeface="Arial"/>
                <a:sym typeface="Arial"/>
              </a:rPr>
              <a:t>Stomates </a:t>
            </a:r>
          </a:p>
        </p:txBody>
      </p:sp>
      <p:pic>
        <p:nvPicPr>
          <p:cNvPr id="223" name="Shape 223"/>
          <p:cNvPicPr preferRelativeResize="0"/>
          <p:nvPr/>
        </p:nvPicPr>
        <p:blipFill rotWithShape="1">
          <a:blip r:embed="rId3">
            <a:alphaModFix/>
          </a:blip>
          <a:srcRect b="0" l="0" r="0" t="0"/>
          <a:stretch/>
        </p:blipFill>
        <p:spPr>
          <a:xfrm>
            <a:off x="6248400" y="1752600"/>
            <a:ext cx="2209799" cy="2163761"/>
          </a:xfrm>
          <a:prstGeom prst="rect">
            <a:avLst/>
          </a:prstGeom>
          <a:noFill/>
          <a:ln>
            <a:noFill/>
          </a:ln>
        </p:spPr>
      </p:pic>
      <p:pic>
        <p:nvPicPr>
          <p:cNvPr id="224" name="Shape 224"/>
          <p:cNvPicPr preferRelativeResize="0"/>
          <p:nvPr/>
        </p:nvPicPr>
        <p:blipFill rotWithShape="1">
          <a:blip r:embed="rId4">
            <a:alphaModFix/>
          </a:blip>
          <a:srcRect b="0" l="0" r="0" t="0"/>
          <a:stretch/>
        </p:blipFill>
        <p:spPr>
          <a:xfrm>
            <a:off x="5562600" y="4267200"/>
            <a:ext cx="3505200" cy="2524124"/>
          </a:xfrm>
          <a:prstGeom prst="rect">
            <a:avLst/>
          </a:prstGeom>
          <a:noFill/>
          <a:ln>
            <a:noFill/>
          </a:ln>
        </p:spPr>
      </p:pic>
      <p:pic>
        <p:nvPicPr>
          <p:cNvPr id="225" name="Shape 225"/>
          <p:cNvPicPr preferRelativeResize="0"/>
          <p:nvPr/>
        </p:nvPicPr>
        <p:blipFill rotWithShape="1">
          <a:blip r:embed="rId5">
            <a:alphaModFix/>
          </a:blip>
          <a:srcRect b="0" l="0" r="0" t="0"/>
          <a:stretch/>
        </p:blipFill>
        <p:spPr>
          <a:xfrm>
            <a:off x="609600" y="1600200"/>
            <a:ext cx="4876799" cy="48037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